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4" r:id="rId2"/>
  </p:sldMasterIdLst>
  <p:notesMasterIdLst>
    <p:notesMasterId r:id="rId68"/>
  </p:notesMasterIdLst>
  <p:sldIdLst>
    <p:sldId id="5214" r:id="rId3"/>
    <p:sldId id="257" r:id="rId4"/>
    <p:sldId id="5082" r:id="rId5"/>
    <p:sldId id="260" r:id="rId6"/>
    <p:sldId id="261" r:id="rId7"/>
    <p:sldId id="263" r:id="rId8"/>
    <p:sldId id="550145656" r:id="rId9"/>
    <p:sldId id="550145657" r:id="rId10"/>
    <p:sldId id="550145658" r:id="rId11"/>
    <p:sldId id="550145659" r:id="rId12"/>
    <p:sldId id="550145661" r:id="rId13"/>
    <p:sldId id="267" r:id="rId14"/>
    <p:sldId id="550145533" r:id="rId15"/>
    <p:sldId id="550146071" r:id="rId16"/>
    <p:sldId id="550146072" r:id="rId17"/>
    <p:sldId id="266" r:id="rId18"/>
    <p:sldId id="550146073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550146074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550146076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550146069" r:id="rId66"/>
    <p:sldId id="550146066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3"/>
    <a:srgbClr val="0096FF"/>
    <a:srgbClr val="008F00"/>
    <a:srgbClr val="FF7E79"/>
    <a:srgbClr val="9437FF"/>
    <a:srgbClr val="FF40FF"/>
    <a:srgbClr val="D883FF"/>
    <a:srgbClr val="FFD579"/>
    <a:srgbClr val="A9D18E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78"/>
    <p:restoredTop sz="91918"/>
  </p:normalViewPr>
  <p:slideViewPr>
    <p:cSldViewPr snapToGrid="0" snapToObjects="1">
      <p:cViewPr varScale="1">
        <p:scale>
          <a:sx n="100" d="100"/>
          <a:sy n="100" d="100"/>
        </p:scale>
        <p:origin x="28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3957-4C3A-0949-A668-E5B432EFB7B5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3BE1D-9CA5-194E-A79F-6FE8485E6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65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432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617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920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90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122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982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346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8733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14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659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944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373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2765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4568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2594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3402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5220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5060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967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574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1397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4903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6153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0669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1879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3564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1676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827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4196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2650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75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6421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5140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7262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05903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8625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0278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1707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5471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1660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9197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770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16124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977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680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352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6078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982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737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DCC4B-04C0-E345-9135-AF2AAC1F6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7307F-E82F-6C41-94D7-0B918F030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F9956-9324-FB4E-AEF2-D9D738D02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B3FA3-22CF-D24E-9257-B4BAD3401880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2AD58-8C94-5746-A2CF-4E8B65CD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A6D2F-B142-C34E-B53B-8319FC56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6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46172-8336-0A40-B4C3-4D8A5C93F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20883-F177-154D-8E05-CA7696CC3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D4DA9-1F29-B84E-80DC-38966792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39A0E-6D67-224D-9CFD-01A351FD6A9C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5BD03-736F-184E-8D7C-026EFBAE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AE6B7-5864-5F49-A039-0A08BCD1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9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38E1BA-4517-8F4C-BECF-2D4D4F9475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35B11-57DD-6647-A778-87C8BED79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5C4B8-A561-E841-8C61-AA17720C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E26E0-5B06-6D4B-BE9C-55EAEC63A6AC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37148-7E46-1642-856B-2C5035058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49ADD-0B1A-2C4D-963C-BCAD6CA8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96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01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BE4ED-5B09-6A4A-B804-3F95E7CD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4"/>
            <a:ext cx="11222181" cy="1325563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68D9A-CD57-CE49-8834-30E3992B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615044"/>
            <a:ext cx="11222181" cy="473825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32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18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9C6CC-B570-4F45-86AC-540D1BEB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67" y="6460525"/>
            <a:ext cx="2743200" cy="365125"/>
          </a:xfrm>
        </p:spPr>
        <p:txBody>
          <a:bodyPr/>
          <a:lstStyle/>
          <a:p>
            <a:fld id="{3AF6F8BD-BCC6-7D43-A79E-885049D004FB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60589-8BB0-5240-B769-F0C1B0E4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09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6F5F2-9431-DB42-A29F-B6D0844B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7" y="6562244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6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8BE4-B9DB-8B46-BE99-ED3CD203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DFA206-4434-6C49-93D6-8FB3309A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6590A-DE44-944F-A5EE-1F6F42A06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91CB-B2E0-BC45-A47A-800ECE7C338D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59D8B-60E1-EF4B-98C5-B7F4C2B7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B3723-86B1-B349-9F2F-09C62F85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58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65C9C-EC45-E046-A3D4-2894A304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2FDE4-30E7-4649-822C-2D4099F6B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CFADF-67B0-0644-8361-4420EA3D4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DBED8-2B40-EA47-A7D2-0AA3D29F0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5BBA4-D3DD-E64D-B22D-26AB1DAC96C8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B1922-CDFB-504A-97B2-40E4B4D8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EE245-AF96-D849-A4E3-6D346AFC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3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ECE3-9FE9-2549-980A-462110AB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1AEA5C-9D0D-8540-A802-044357BA9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4DC00-D8DE-A24F-A23A-E81A91EDE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DFDA34-08D1-8B4A-A358-1EB1A2A08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C2EC87-22D6-044E-A89A-063D1D3ED3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721565-F153-184B-8089-F20E5C8BE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8BD54-CFAB-9A4A-A893-D1FFE0B82A24}" type="datetime1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E93DEC-A740-CB4B-9590-8DF2B976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17F901-E097-5540-B08C-3E64244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0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9EC7A-C47E-9946-9B90-160BDE67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48236E-5C25-094A-990A-B390F559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865FB-1085-8649-9C39-7DD624120DB2}" type="datetime1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B224D-7B77-F246-86B4-B234C2E9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1347A5-4489-DF44-9AA3-B64959E2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3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D6F886-4BA7-0040-8ACE-5C7FAE557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09962-BA7E-D649-BE8D-7B231E22E385}" type="datetime1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7D98E3-0A3F-0448-8AA0-D38E4BFA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5C1BB-88EF-9448-8DE7-F4A5DABE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5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6DE33-7AE5-8543-AF89-B5653C781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E98C8-7EDE-CE4D-A528-970586C98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9EB3E7-F144-F641-B54D-3EB47B8E7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0B833-546C-6148-B1FA-57BC3099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A777E-FE95-3E40-9E3A-837DD39FEE15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FA3FB-D1B1-0746-848E-1BEF540F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A8433-197A-2142-8CEE-EF06B5D6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0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806E-8191-AF49-8CB3-41DE2879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DE83BE-7594-C041-A25D-3B73D4218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8B594-88B6-6149-B1FD-74BAD06D9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AC2BA2-1BA6-C449-A364-D072C486C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2F62-C870-1A46-B89C-F9319BBEAAC6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35E02-B667-C745-939D-5B704920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28B53-7F35-524C-B44E-89322CDF9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2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8214AE-FC9D-504C-9A5B-0B18C04B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25B55-C874-BC45-9CCA-C277E871D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1020D-CF91-734E-B3D3-51E961C971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77300-BA5E-404D-9C5C-6790A31E4A9D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2CA18-9323-ED4D-9C5F-8CE6AE063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D4A42-A60C-0741-81C2-92B55CA94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0931" y="6481000"/>
            <a:ext cx="1005444" cy="3444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F71F-CF6A-4C46-8F9B-61D49EEA7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9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97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web.ntpu.edu.tw/~myday/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12" Type="http://schemas.openxmlformats.org/officeDocument/2006/relationships/image" Target="../media/image9.png"/><Relationship Id="rId2" Type="http://schemas.openxmlformats.org/officeDocument/2006/relationships/image" Target="../media/image3.tiff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g"/><Relationship Id="rId1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hyperlink" Target="https://web.ntpu.edu.tw/~myday/" TargetMode="External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83241-FC1A-9D47-B630-2B20ADB2CA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21" y="1202114"/>
            <a:ext cx="11672156" cy="21312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政府人工智慧：</a:t>
            </a:r>
            <a:b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zh-TW" altLang="en-US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智慧治理、行政創新與風險管理</a:t>
            </a:r>
            <a:b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en-US" altLang="zh-TW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(AI in Government: Smart Governance, Administrative Innovation, and Risk Management)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ED901-FEBB-2F45-A237-0DFFB7BB4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53A563-6F2F-4D43-A9CA-738A2637D0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E914CD-8B6C-2D41-ACC1-7849D3B7E7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2132BE-AEB3-A34C-888A-14B9340256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105" y="5976255"/>
            <a:ext cx="791692" cy="791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6B0928-98E1-A94A-9E81-B0F0F78D4E86}"/>
              </a:ext>
            </a:extLst>
          </p:cNvPr>
          <p:cNvSpPr txBox="1"/>
          <p:nvPr/>
        </p:nvSpPr>
        <p:spPr>
          <a:xfrm>
            <a:off x="4540332" y="6616627"/>
            <a:ext cx="311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2026-09-04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3F9EB-2654-6144-6A5F-F89F470FA1E1}"/>
              </a:ext>
            </a:extLst>
          </p:cNvPr>
          <p:cNvSpPr txBox="1"/>
          <p:nvPr/>
        </p:nvSpPr>
        <p:spPr>
          <a:xfrm>
            <a:off x="1424939" y="3397886"/>
            <a:ext cx="9342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時間：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115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年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9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月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4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日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9:00-12:00</a:t>
            </a:r>
            <a:endParaRPr kumimoji="0" lang="en-US" altLang="zh-TW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主辦單位：農業部農田水利署瑠公管理處 </a:t>
            </a:r>
            <a:b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承辦單位：台灣水資源與農業研究院</a:t>
            </a:r>
          </a:p>
        </p:txBody>
      </p:sp>
      <p:pic>
        <p:nvPicPr>
          <p:cNvPr id="26" name="Picture 4" descr="http://mail.tku.edu.tw/myday/images/Myday_Photo.jpg">
            <a:extLst>
              <a:ext uri="{FF2B5EF4-FFF2-40B4-BE49-F238E27FC236}">
                <a16:creationId xmlns:a16="http://schemas.microsoft.com/office/drawing/2014/main" id="{795FF014-814D-1EF8-1437-9D400C94C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73" y="4738465"/>
            <a:ext cx="1206269" cy="1493475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F2EC0D3-2E31-E624-2BE2-5CB5ABE29A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47" y="5320739"/>
            <a:ext cx="421513" cy="5112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33B0C4-952A-C9B6-22AB-AE16A4D2D3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32" y="5753055"/>
            <a:ext cx="511280" cy="5112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52FDEDB-C94C-04D2-DF2F-3E11BCF1E9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27" y="5748361"/>
            <a:ext cx="511280" cy="511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74BE49-EA7D-6E29-AC89-AB20980563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94" y="4798351"/>
            <a:ext cx="935665" cy="4219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59FACB-FECB-8345-4459-C655245807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165" y="4277777"/>
            <a:ext cx="1011475" cy="22099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D016F8F-5111-ED68-8F12-65214F10C176}"/>
              </a:ext>
            </a:extLst>
          </p:cNvPr>
          <p:cNvSpPr txBox="1"/>
          <p:nvPr/>
        </p:nvSpPr>
        <p:spPr>
          <a:xfrm>
            <a:off x="257065" y="4511299"/>
            <a:ext cx="935665" cy="115416"/>
          </a:xfrm>
          <a:prstGeom prst="rect">
            <a:avLst/>
          </a:prstGeom>
          <a:solidFill>
            <a:srgbClr val="76B900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University Ambassador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219EE6-C50F-76F2-32FB-E1EA3B4FFE91}"/>
              </a:ext>
            </a:extLst>
          </p:cNvPr>
          <p:cNvSpPr txBox="1"/>
          <p:nvPr/>
        </p:nvSpPr>
        <p:spPr>
          <a:xfrm>
            <a:off x="225165" y="4614903"/>
            <a:ext cx="1011475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Certified Instructor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EAC1FBFB-DFA1-4231-23D9-F69A04BE5743}"/>
              </a:ext>
            </a:extLst>
          </p:cNvPr>
          <p:cNvSpPr txBox="1">
            <a:spLocks/>
          </p:cNvSpPr>
          <p:nvPr/>
        </p:nvSpPr>
        <p:spPr>
          <a:xfrm>
            <a:off x="2668158" y="4614902"/>
            <a:ext cx="6855683" cy="196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戴敏育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  </a:t>
            </a: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11"/>
              </a:rPr>
              <a:t>教授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 (Prof. 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Calibri" panose="020F0502020204030204" pitchFamily="34" charset="0"/>
                <a:hlinkClick r:id="rId11"/>
              </a:rPr>
              <a:t>Min-Yuh Day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)</a:t>
            </a:r>
            <a:endParaRPr kumimoji="0" lang="en-US" altLang="zh-TW" sz="144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Calibri" panose="020F0502020204030204" pitchFamily="34" charset="0"/>
              <a:hlinkClick r:id="rId11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</a:rPr>
              <a:t>國立臺北大學  資訊管理研究所  所長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跨域 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前瞻研究中心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(AI4X NTPU)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主任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DB33836-08EF-0EBA-B694-259DB36A496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07DDDE-6CEB-112F-D9F6-F1DBCEEB0C82}"/>
              </a:ext>
            </a:extLst>
          </p:cNvPr>
          <p:cNvSpPr txBox="1"/>
          <p:nvPr/>
        </p:nvSpPr>
        <p:spPr>
          <a:xfrm>
            <a:off x="3046927" y="66113"/>
            <a:ext cx="60981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農業部農田水利署瑠公管理處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115-116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年度員工知能培訓及庶務協作計畫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D869E-F4CB-4315-7E36-062D311D23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740" y="77920"/>
            <a:ext cx="2667000" cy="444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3F603A-2EC6-FB05-0DB4-6D2AAEC510A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9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D67EF-8EFE-84A3-1C94-C56888201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6F1DD-3AF6-C732-5856-06EB5318A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8C9E75-97FD-45D9-8ED3-955348887BB1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8A2856-6B2B-3E2B-17DF-3C6C20637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009" y="12850"/>
            <a:ext cx="10344788" cy="2338242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accent1"/>
                </a:solidFill>
              </a:rPr>
              <a:t>The Future of AI</a:t>
            </a:r>
            <a:br>
              <a:rPr lang="en-US" sz="5400" dirty="0">
                <a:solidFill>
                  <a:schemeClr val="accent1"/>
                </a:solidFill>
              </a:rPr>
            </a:br>
            <a:r>
              <a:rPr lang="en-US" sz="5300" dirty="0">
                <a:solidFill>
                  <a:schemeClr val="accent1"/>
                </a:solidFill>
              </a:rPr>
              <a:t>From Tools to Agents: </a:t>
            </a:r>
            <a:br>
              <a:rPr lang="en-US" sz="5300" dirty="0">
                <a:solidFill>
                  <a:schemeClr val="accent1"/>
                </a:solidFill>
              </a:rPr>
            </a:br>
            <a:r>
              <a:rPr lang="en-US" sz="5300" dirty="0">
                <a:solidFill>
                  <a:schemeClr val="accent1"/>
                </a:solidFill>
              </a:rPr>
              <a:t>The Rise and Autonomy of Agentic AI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5004C8-4706-368B-E4C2-35A4ECE1763D}"/>
              </a:ext>
            </a:extLst>
          </p:cNvPr>
          <p:cNvSpPr/>
          <p:nvPr/>
        </p:nvSpPr>
        <p:spPr>
          <a:xfrm>
            <a:off x="822285" y="2539294"/>
            <a:ext cx="2700000" cy="2700000"/>
          </a:xfrm>
          <a:prstGeom prst="ellipse">
            <a:avLst/>
          </a:prstGeom>
          <a:solidFill>
            <a:schemeClr val="accent6">
              <a:lumMod val="40000"/>
              <a:lumOff val="60000"/>
              <a:alpha val="49804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564989-D5D0-C29C-833E-03D05238E2E8}"/>
              </a:ext>
            </a:extLst>
          </p:cNvPr>
          <p:cNvSpPr txBox="1"/>
          <p:nvPr/>
        </p:nvSpPr>
        <p:spPr>
          <a:xfrm>
            <a:off x="822285" y="3284335"/>
            <a:ext cx="270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Narrow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(Tool)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E2B4A05-B4C8-B020-52CF-8483A0812D62}"/>
              </a:ext>
            </a:extLst>
          </p:cNvPr>
          <p:cNvSpPr/>
          <p:nvPr/>
        </p:nvSpPr>
        <p:spPr>
          <a:xfrm>
            <a:off x="4777829" y="2539294"/>
            <a:ext cx="2700000" cy="2700000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6C386B-B0B8-5C1E-25C4-2435D3F22B3E}"/>
              </a:ext>
            </a:extLst>
          </p:cNvPr>
          <p:cNvSpPr txBox="1"/>
          <p:nvPr/>
        </p:nvSpPr>
        <p:spPr>
          <a:xfrm>
            <a:off x="4777829" y="3284335"/>
            <a:ext cx="270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Agentic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(Autonomous System)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5D97CB4-E12B-2F67-F140-6AD4B18E3374}"/>
              </a:ext>
            </a:extLst>
          </p:cNvPr>
          <p:cNvSpPr/>
          <p:nvPr/>
        </p:nvSpPr>
        <p:spPr>
          <a:xfrm>
            <a:off x="8733373" y="2539294"/>
            <a:ext cx="2700000" cy="2700000"/>
          </a:xfrm>
          <a:prstGeom prst="ellipse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87B64C-2DAA-C21A-35E7-24B6063D3634}"/>
              </a:ext>
            </a:extLst>
          </p:cNvPr>
          <p:cNvSpPr txBox="1"/>
          <p:nvPr/>
        </p:nvSpPr>
        <p:spPr>
          <a:xfrm>
            <a:off x="8733373" y="3284335"/>
            <a:ext cx="270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(Artificial General Intelligence)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F2E14F42-E3E8-A40A-83EB-DF50400EB85D}"/>
              </a:ext>
            </a:extLst>
          </p:cNvPr>
          <p:cNvSpPr/>
          <p:nvPr/>
        </p:nvSpPr>
        <p:spPr>
          <a:xfrm>
            <a:off x="3522285" y="3725988"/>
            <a:ext cx="1255544" cy="317382"/>
          </a:xfrm>
          <a:prstGeom prst="rightArrow">
            <a:avLst>
              <a:gd name="adj1" fmla="val 50000"/>
              <a:gd name="adj2" fmla="val 8596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036BB36A-107F-EE1F-A229-131265DA7D4B}"/>
              </a:ext>
            </a:extLst>
          </p:cNvPr>
          <p:cNvSpPr/>
          <p:nvPr/>
        </p:nvSpPr>
        <p:spPr>
          <a:xfrm>
            <a:off x="7477829" y="3756090"/>
            <a:ext cx="1255544" cy="317382"/>
          </a:xfrm>
          <a:prstGeom prst="rightArrow">
            <a:avLst>
              <a:gd name="adj1" fmla="val 50000"/>
              <a:gd name="adj2" fmla="val 8596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TW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FACFDE-A9CF-33F4-A0A9-ED111BD292CF}"/>
              </a:ext>
            </a:extLst>
          </p:cNvPr>
          <p:cNvSpPr txBox="1"/>
          <p:nvPr/>
        </p:nvSpPr>
        <p:spPr>
          <a:xfrm>
            <a:off x="815009" y="5456158"/>
            <a:ext cx="270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Executes Specific Tasks, Content Generation</a:t>
            </a:r>
            <a:endParaRPr kumimoji="0" lang="en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CED4C8-1298-0E1A-AEBC-71B879514933}"/>
              </a:ext>
            </a:extLst>
          </p:cNvPr>
          <p:cNvSpPr txBox="1"/>
          <p:nvPr/>
        </p:nvSpPr>
        <p:spPr>
          <a:xfrm>
            <a:off x="8356221" y="5456158"/>
            <a:ext cx="32839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Connecting Multimodal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Future AGI</a:t>
            </a:r>
            <a:endParaRPr kumimoji="0" lang="en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3E34A2-58A0-BA35-4486-7E99EC00F3CE}"/>
              </a:ext>
            </a:extLst>
          </p:cNvPr>
          <p:cNvSpPr txBox="1"/>
          <p:nvPr/>
        </p:nvSpPr>
        <p:spPr>
          <a:xfrm>
            <a:off x="4019417" y="5270463"/>
            <a:ext cx="40861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Goal-Oriented Behavior,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Autonomous Decision-Making,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Multi-Step Workflows,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Self-Improvement within Parameters</a:t>
            </a:r>
            <a:endParaRPr kumimoji="0" lang="en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2B68E7-0848-C682-5CA4-1028A800EB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1152A7-79BD-C701-211A-E34424DF30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EDAD11-4040-8648-84B2-D6FCEEC26E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D145DD-E5B1-95E4-70F9-3A196FD60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63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E1945-AF5C-3479-F130-9BB96756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0"/>
            <a:ext cx="11222181" cy="898071"/>
          </a:xfrm>
        </p:spPr>
        <p:txBody>
          <a:bodyPr>
            <a:normAutofit/>
          </a:bodyPr>
          <a:lstStyle/>
          <a:p>
            <a:r>
              <a:rPr lang="en-US" dirty="0"/>
              <a:t>From Generative AI to Agentic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E55C4-5ADE-17D5-6FE8-EADB7396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AFC586-1717-CB50-6CCA-0939F65C7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223" y="898071"/>
            <a:ext cx="10567553" cy="56437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6B62D-79AB-F393-BA77-96BB4687365E}"/>
              </a:ext>
            </a:extLst>
          </p:cNvPr>
          <p:cNvSpPr/>
          <p:nvPr/>
        </p:nvSpPr>
        <p:spPr>
          <a:xfrm>
            <a:off x="185738" y="6606277"/>
            <a:ext cx="115997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Schneider, Johannes. "Generative to Agentic AI: Survey, Conceptualization, and Challenges."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arXiv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preprint arXiv:2504.18875 (2025).</a:t>
            </a:r>
          </a:p>
        </p:txBody>
      </p:sp>
    </p:spTree>
    <p:extLst>
      <p:ext uri="{BB962C8B-B14F-4D97-AF65-F5344CB8AC3E}">
        <p14:creationId xmlns:p14="http://schemas.microsoft.com/office/powerpoint/2010/main" val="1124574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7B934-7276-DFD4-AFC4-FB5CD2656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CB61F-1254-2AB3-A20C-715E9743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Agentic Coding Software Development Lifecycle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7937F-0FD7-65C5-DDEC-85B9B122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0A2392-1AA5-6F6A-5545-98FEC162D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388" y="886676"/>
            <a:ext cx="11222181" cy="573941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C3A980-4189-EC4D-906F-682CDB0D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8263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Source: </a:t>
            </a:r>
            <a:r>
              <a:rPr kumimoji="0" lang="en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Anthropic (2026), 2026 Agentic CodingTrends Report: How coding agents are reshaping software development,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https://</a:t>
            </a:r>
            <a:r>
              <a:rPr kumimoji="0" lang="en-US" altLang="zh-TW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resources.anthropic.com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en-US" altLang="zh-TW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hubfs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/2026%20Agentic%20Coding%20Trends%20Report.pdf</a:t>
            </a:r>
          </a:p>
        </p:txBody>
      </p:sp>
    </p:spTree>
    <p:extLst>
      <p:ext uri="{BB962C8B-B14F-4D97-AF65-F5344CB8AC3E}">
        <p14:creationId xmlns:p14="http://schemas.microsoft.com/office/powerpoint/2010/main" val="1482223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86B77-C1F1-4A04-A42E-977F91AC7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E475E-560E-CA8F-B3EA-8FFADA9F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77049"/>
            <a:ext cx="11222181" cy="87346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Agentic Coding Software Development Lifecycle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159E7-A3A1-622F-AA7D-8AC3D020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0D15A30-971E-BCB5-D121-C8709C59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8263" y="6618344"/>
            <a:ext cx="11374432" cy="239656"/>
          </a:xfrm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Source: </a:t>
            </a:r>
            <a:r>
              <a:rPr kumimoji="0" lang="en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Anthropic (2026), 2026 Agentic CodingTrends Report: How coding agents are reshaping software development,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https://</a:t>
            </a:r>
            <a:r>
              <a:rPr kumimoji="0" lang="en-US" altLang="zh-TW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resources.anthropic.com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en-US" altLang="zh-TW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hubfs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/2026%20Agentic%20Coding%20Trends%20Report.pdf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2F6E72-6BFF-EB41-4880-A150DA0DDD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7"/>
          <a:stretch>
            <a:fillRect/>
          </a:stretch>
        </p:blipFill>
        <p:spPr>
          <a:xfrm>
            <a:off x="2522436" y="806231"/>
            <a:ext cx="7246086" cy="575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64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生成式AI助理與代理式AI的差別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Generative AI Assistants vs. Agentic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5478628" cy="4800600"/>
          </a:xfrm>
          <a:prstGeom prst="roundRect">
            <a:avLst>
              <a:gd name="adj" fmla="val 1905"/>
            </a:avLst>
          </a:prstGeom>
          <a:solidFill>
            <a:srgbClr val="E4F5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011680"/>
            <a:ext cx="4747108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生成式AI助理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依提示產生內容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通常由人逐次操作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；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錯誤多停留在文字層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55868" y="1737360"/>
            <a:ext cx="5478628" cy="4800600"/>
          </a:xfrm>
          <a:prstGeom prst="roundRect">
            <a:avLst>
              <a:gd name="adj" fmla="val 1905"/>
            </a:avLst>
          </a:prstGeom>
          <a:solidFill>
            <a:srgbClr val="FBEAEA"/>
          </a:solidFill>
          <a:ln/>
        </p:spPr>
      </p:sp>
      <p:sp>
        <p:nvSpPr>
          <p:cNvPr id="9" name="Text 7"/>
          <p:cNvSpPr/>
          <p:nvPr/>
        </p:nvSpPr>
        <p:spPr>
          <a:xfrm>
            <a:off x="6621628" y="2011680"/>
            <a:ext cx="4747108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代理式AI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保有目標與狀態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可呼叫資料庫、API、工作流；錯誤可能變成真實行動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084A3E-9B7F-A84A-6C45-8C7477E357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CAEC71-DCFA-4B99-0084-90A5FB2462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22E085-04BC-805B-5808-233E3CA0E1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0951CD-748F-ED6D-1100-3A041EC212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DCF504C8-1E26-3415-9F20-4838A48615F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14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13985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大型語言模型的運作原理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How Large Language Models (LMMs) Work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939671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939671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輸入　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提示、文件、對話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964942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16725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16725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964942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表示　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文字轉成 token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192524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439483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439483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4192524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預測　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計算下一個 token 的機率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420106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5622417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5622417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5420106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　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逐步形成回答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261DBCC-AC71-A6EE-89D3-95BC175EE8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96DFD8-CBB0-0705-E075-2DCE9517D8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D9A319-19C6-9A4D-0ECE-E443DE20D1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8DAE497-F92E-D8D2-6C2C-649571A05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B77EEC5D-C904-E13F-1559-9E06B5074E2A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15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4185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生成式AI的核心能力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Core Capabilities of Generative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37360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89450" y="1737360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0890" y="1737360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摘要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121701" y="1737360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13141" y="1737360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分類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014472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014472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改寫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89450" y="3014472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0890" y="3014472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翻譯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121701" y="3014472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13141" y="3014472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比對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4291584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291584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推理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289450" y="4291584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380890" y="4291584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問答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121701" y="4291584"/>
            <a:ext cx="3612794" cy="1057656"/>
          </a:xfrm>
          <a:prstGeom prst="roundRect">
            <a:avLst>
              <a:gd name="adj" fmla="val 77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13141" y="4291584"/>
            <a:ext cx="3429914" cy="1057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模擬情境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57200" y="5486400"/>
            <a:ext cx="11277295" cy="1051560"/>
          </a:xfrm>
          <a:prstGeom prst="roundRect">
            <a:avLst>
              <a:gd name="adj" fmla="val 8696"/>
            </a:avLst>
          </a:prstGeom>
          <a:solidFill>
            <a:srgbClr val="E4F5FA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5486400"/>
            <a:ext cx="1063721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政府常見應用：公文草稿、會議摘要、資料整理、民眾問答、教育訓練、知識查詢。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E5B31D4-7095-426D-DE37-7A7A9B4603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707450C-1833-CE25-08FD-AA2AD3781B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E2FE416-BD93-68B1-BA62-01263E6FA0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CB6C89B-0333-1A5A-C128-23D97D36CF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40D5ADF5-DC2F-4B39-0925-E710E64C6C0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16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9930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AI治理的國際趨勢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International Trends in AI Governance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OECD AI原則強調可信賴、人本、尊重人權與民主價值，並於2019年採納、2024年更新。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政府導入AI時，信任不是附加價值，而是使用前提。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0AD492-102B-AB2F-1EFB-CBD57271DA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473C32-575C-0821-CF45-CF0A9F51D7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CFDFE2-61D9-F620-1FB7-C23E44BD00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89C0E9-CD8E-0817-9758-260C3522C4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E52651C4-AD12-D6F7-F592-C82BF76213B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17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1471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AI風險管理趨勢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Trends in AI Risk Management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NIST AI風險管理框架主張在AI設計、開發、使用與評估過程中納入可信賴考量。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2024年另發布生成式AI風險管理相關文件。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F6A247-4DE6-45CF-1220-67E64F3F7D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14F9A5-5C75-792A-E1FD-628D330BF9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6ECB73-36B7-8C48-8DFD-A39A1584C8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4F4B20-2576-5935-7B7D-C580349B4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0A779A0-F522-CD82-E9D2-82ABFDE98817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18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64202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政府AI的兩大方向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Two Directions for Government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5478628" cy="4800600"/>
          </a:xfrm>
          <a:prstGeom prst="roundRect">
            <a:avLst>
              <a:gd name="adj" fmla="val 1905"/>
            </a:avLst>
          </a:prstGeom>
          <a:solidFill>
            <a:srgbClr val="E4F5F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011680"/>
            <a:ext cx="4747108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對內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提升行政效率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減少重複工作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55868" y="1737360"/>
            <a:ext cx="5478628" cy="4800600"/>
          </a:xfrm>
          <a:prstGeom prst="roundRect">
            <a:avLst>
              <a:gd name="adj" fmla="val 1905"/>
            </a:avLst>
          </a:prstGeom>
          <a:solidFill>
            <a:srgbClr val="EEF2F5"/>
          </a:solidFill>
          <a:ln/>
        </p:spPr>
      </p:sp>
      <p:sp>
        <p:nvSpPr>
          <p:cNvPr id="9" name="Text 7"/>
          <p:cNvSpPr/>
          <p:nvPr/>
        </p:nvSpPr>
        <p:spPr>
          <a:xfrm>
            <a:off x="6621628" y="2011680"/>
            <a:ext cx="4747108" cy="4251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對外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改善公共服務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提升回應速度與品質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73C409-BCB8-A47A-3679-1203513D5D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397A50-AF97-CE0B-F003-A45E0B3592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38D278-37C4-B165-E18F-29056C7EBB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2AD181-249C-23FB-8732-C88B3D619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E80192D-A532-D238-CFE3-BBA48859D16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19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596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20208-5AAF-174A-BBCF-0F64DC2BB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770" y="1681875"/>
            <a:ext cx="9070455" cy="338280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rgbClr val="C00000"/>
                </a:solidFill>
              </a:rPr>
              <a:t>Director, Information Management, NTPU</a:t>
            </a: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3600" dirty="0">
                <a:solidFill>
                  <a:schemeClr val="accent2"/>
                </a:solidFill>
              </a:rPr>
              <a:t>Director, Intelligent Financial Innovation Technology, IFIT Lab, IM, NTPU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0ABAB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Director, Advanced Research Center for Cross-Disciplinary AI (AI4X), NTPU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chemeClr val="accent1"/>
                </a:solidFill>
              </a:rPr>
              <a:t>Visiting Scholar, IIS, Academia </a:t>
            </a:r>
            <a:r>
              <a:rPr lang="en-US" altLang="zh-TW" sz="5500" dirty="0" err="1">
                <a:solidFill>
                  <a:schemeClr val="accent1"/>
                </a:solidFill>
              </a:rPr>
              <a:t>Sinica</a:t>
            </a:r>
            <a:endParaRPr lang="en-US" altLang="zh-TW" sz="5500" dirty="0">
              <a:solidFill>
                <a:schemeClr val="accent1"/>
              </a:solidFill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5500" dirty="0">
                <a:solidFill>
                  <a:srgbClr val="984807"/>
                </a:solidFill>
              </a:rPr>
              <a:t>Ph.D., Information Management, NTU</a:t>
            </a:r>
            <a:br>
              <a:rPr lang="en-US" altLang="zh-TW" sz="2000" dirty="0">
                <a:solidFill>
                  <a:schemeClr val="accent6">
                    <a:lumMod val="75000"/>
                  </a:schemeClr>
                </a:solidFill>
              </a:rPr>
            </a:br>
            <a:endParaRPr lang="en-US" altLang="zh-TW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Artificial Intelligence, Agentic AI, ESG and Green Financial Technology, </a:t>
            </a:r>
            <a:b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lang="en-US" altLang="zh-TW" sz="3600" dirty="0">
                <a:solidFill>
                  <a:srgbClr val="17375E"/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Big Data Analytics, Electronic Commerce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06F8D-0162-0C4F-80D9-42457C322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9798" y="6582720"/>
            <a:ext cx="960699" cy="239655"/>
          </a:xfrm>
        </p:spPr>
        <p:txBody>
          <a:bodyPr/>
          <a:lstStyle/>
          <a:p>
            <a:fld id="{5D6FF71F-CF6A-4C46-8F9B-61D49EEA70E3}" type="slidenum">
              <a:rPr lang="en-US" smtClean="0"/>
              <a:t>2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6E94920-FFB6-4749-8B58-CBD2482335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3306" y="5974374"/>
            <a:ext cx="791692" cy="791692"/>
          </a:xfrm>
          <a:prstGeom prst="rect">
            <a:avLst/>
          </a:prstGeom>
        </p:spPr>
      </p:pic>
      <p:pic>
        <p:nvPicPr>
          <p:cNvPr id="11" name="Picture 2" descr="http://mail.tku.edu.tw/myday/images/AS_Logo1.gif">
            <a:extLst>
              <a:ext uri="{FF2B5EF4-FFF2-40B4-BE49-F238E27FC236}">
                <a16:creationId xmlns:a16="http://schemas.microsoft.com/office/drawing/2014/main" id="{21A7643E-D757-6C4E-BA60-6DD316B1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473" y="5119337"/>
            <a:ext cx="1662113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http://mail.tku.edu.tw/myday/images/NTU_logo.jpg">
            <a:extLst>
              <a:ext uri="{FF2B5EF4-FFF2-40B4-BE49-F238E27FC236}">
                <a16:creationId xmlns:a16="http://schemas.microsoft.com/office/drawing/2014/main" id="{DD4095AA-1C8D-4D40-BE13-12AE2C2A2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6689" y="5157192"/>
            <a:ext cx="159385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D298B8C-812E-4242-B99C-1FE21191A3C4}"/>
              </a:ext>
            </a:extLst>
          </p:cNvPr>
          <p:cNvGrpSpPr/>
          <p:nvPr/>
        </p:nvGrpSpPr>
        <p:grpSpPr>
          <a:xfrm>
            <a:off x="3220823" y="5178296"/>
            <a:ext cx="1563618" cy="1491064"/>
            <a:chOff x="1940523" y="5229200"/>
            <a:chExt cx="1563618" cy="149106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E5E5D47-46B4-3746-AE25-62ED375E0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523" y="5229200"/>
              <a:ext cx="1563618" cy="100878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B756A3-2536-5946-A56A-4994F9B6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523" y="6339133"/>
              <a:ext cx="1563618" cy="381131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D29D003-B755-CBD6-3461-FF976F61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077" y="61992"/>
            <a:ext cx="7389845" cy="1531839"/>
          </a:xfrm>
        </p:spPr>
        <p:txBody>
          <a:bodyPr>
            <a:normAutofit fontScale="90000"/>
          </a:bodyPr>
          <a:lstStyle/>
          <a:p>
            <a:r>
              <a:rPr lang="zh-TW" altLang="en-US" sz="6000" dirty="0">
                <a:latin typeface="Heiti TC Medium" pitchFamily="2" charset="-128"/>
              </a:rPr>
              <a:t>戴敏育 教授</a:t>
            </a:r>
            <a:br>
              <a:rPr lang="en-US" altLang="zh-TW" sz="6000" dirty="0">
                <a:latin typeface="Calibri" pitchFamily="34" charset="0"/>
                <a:ea typeface="標楷體" pitchFamily="65" charset="-120"/>
              </a:rPr>
            </a:br>
            <a:r>
              <a:rPr lang="en-US" altLang="zh-TW" sz="6000" dirty="0">
                <a:latin typeface="Calibri" pitchFamily="34" charset="0"/>
                <a:ea typeface="標楷體" pitchFamily="65" charset="-120"/>
              </a:rPr>
              <a:t>Prof. Min-Yuh Day</a:t>
            </a:r>
            <a:endParaRPr lang="en-US" sz="6000" dirty="0"/>
          </a:p>
        </p:txBody>
      </p:sp>
      <p:pic>
        <p:nvPicPr>
          <p:cNvPr id="16" name="Picture 4" descr="http://mail.tku.edu.tw/myday/images/Myday_Photo.jpg">
            <a:extLst>
              <a:ext uri="{FF2B5EF4-FFF2-40B4-BE49-F238E27FC236}">
                <a16:creationId xmlns:a16="http://schemas.microsoft.com/office/drawing/2014/main" id="{86A33A03-FC37-C161-6350-3ACBC0F82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91" y="106718"/>
            <a:ext cx="1075954" cy="1332133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453364-7549-28FF-A058-71C71E926A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31" y="2997038"/>
            <a:ext cx="1040994" cy="12626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EF92244-0BE4-A3FF-B536-5629C7EF40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679" y="5518797"/>
            <a:ext cx="1232245" cy="123224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4FE4FC-FE60-BDD3-0C74-692270905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763" y="4271812"/>
            <a:ext cx="1232245" cy="123224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E0AEE0D-C681-9D98-7FC3-E4A6C9C912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363" y="2271819"/>
            <a:ext cx="1575410" cy="71047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19DE1FC-6D1D-5656-2433-D3078F68A9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052" y="1483073"/>
            <a:ext cx="1628195" cy="35574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5869F07-4060-84F5-30FD-2A3198EC1040}"/>
              </a:ext>
            </a:extLst>
          </p:cNvPr>
          <p:cNvSpPr txBox="1"/>
          <p:nvPr/>
        </p:nvSpPr>
        <p:spPr>
          <a:xfrm>
            <a:off x="144768" y="1830484"/>
            <a:ext cx="1536762" cy="1846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altLang="zh-TW" sz="1200" dirty="0">
                <a:solidFill>
                  <a:schemeClr val="bg1"/>
                </a:solidFill>
              </a:rPr>
              <a:t>University Ambassador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23DE98-ABB4-CEDD-1DC4-E8047623AC4E}"/>
              </a:ext>
            </a:extLst>
          </p:cNvPr>
          <p:cNvSpPr txBox="1"/>
          <p:nvPr/>
        </p:nvSpPr>
        <p:spPr>
          <a:xfrm>
            <a:off x="81293" y="2012309"/>
            <a:ext cx="1663713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altLang="zh-TW" sz="1400" b="1" dirty="0"/>
              <a:t>Certified Instructor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A514AF5-BCD5-2B9F-DD91-93109D6CC7C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FA2088D-F6BC-4FA1-556D-11954397B7E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CD8D11C-530B-5AA1-AFB3-BEA0D9FD7CF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D79114-F069-942A-3B7F-D715B46B60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77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從「數位化」到「智慧化」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From Digitalization to Intelligence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數位化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把紙本變成電子資料。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374136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3374136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自動化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把固定流程交給系統。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10912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5010912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智慧化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讓AI協助理解、判斷、摘要、預警與決策支援。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04026AE-095D-8DC2-A2AB-7A2F196B7E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BA2270-6128-954F-AECB-791D92CE75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3817FC4-7836-04C0-DDEA-7A65040878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7D3AA8E-F7B9-9989-B8E8-8C57D22AA4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D35DA7A2-6DFF-AEA7-7B61-9BF279FEE3FE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248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農田水利業務中的AI機會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 Opportunities in Irrigation Authority Operations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水情資料整理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1388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828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灌溉排程輔助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05576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7016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會勘紀錄摘要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079763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71203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工程文件檢核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民眾陳情分類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1388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2828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跨單位協作追蹤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05576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7016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庶務採購</a:t>
            </a:r>
            <a:b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資料整理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D5C20B4-8F89-92FB-39B5-28FE880B6E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7C5D78-BF29-6D37-E3F3-6AB682C199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7DCFD2-AB2B-45EB-6484-08846F75F2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9D8C1A2-F01C-532F-CFE3-5ADA3A6B29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51AC2D6-441F-6739-0A05-86A4588A6DF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45653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AI最適合協助的工作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Tasks Best Suited for AI Assistance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重複性高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1388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828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文字量大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05576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7016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資料分散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079763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71203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需快速彙整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需要初稿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1388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2828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需要比對規定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05576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6F4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7016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E7145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需要建立清單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F4582C-B70E-8A49-258F-63D8F5FFF7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A81A24E-7E6C-A88B-DF58-68807814EA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639E7E-01CC-6D17-3E4B-7862D11746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753E09B-DB1D-3297-FEBE-D2011E38B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79158C0C-B9F0-CFAB-CABE-EFBCEAC10835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30927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AI不適合直接取代的工作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Tasks AI Should Not Directly Replace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涉及裁量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1388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828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機密事項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05576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7016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個資判斷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079763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71203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法定職權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權利義務判斷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1388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2828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敏感決策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05576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7016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最終核定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79763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71203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危機處理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B6F47EB-CE41-B0B8-B4FB-A9B35584D2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D4B8C3-863D-C930-2F8B-A8AA4152FD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A59CE6-45AD-8E81-CF59-10CD6961B5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CF3C82A-093F-A3B2-AC5B-CAC75CF990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E8907534-5244-2428-BC06-AE8960C65BEB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17750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政府使用AI的核心觀念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Core Principles for Government Use of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AI可以協助，但不能卸責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374136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3374136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AI可以產生草稿，但不能自動代表機關立場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10912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5010912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AI可以提供建議，但最後仍由承辦人與主管負責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B7E202-0ED4-AD8B-AEE4-8B0397A6F7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0CEA334-29AC-7F8B-4B13-58A3EC304B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B25ECA3-569D-395F-ABDD-28051FA622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6ACC8F-6E04-C98A-C2E9-1B4E71A333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4C3A5D19-C41E-CE34-A3E1-511A8E07368F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90711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行政院生成式AI指引重點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Key Points of the Executive Yuan's Generative AI Guidelines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527048"/>
          </a:xfrm>
          <a:prstGeom prst="rect">
            <a:avLst/>
          </a:prstGeom>
          <a:solidFill>
            <a:srgbClr val="FBEAEA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3261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不得提供公務應保密資訊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個人資料或未經同意公開資訊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374136"/>
            <a:ext cx="11277295" cy="1527048"/>
          </a:xfrm>
          <a:prstGeom prst="rect">
            <a:avLst/>
          </a:prstGeom>
          <a:solidFill>
            <a:srgbClr val="FBEAEA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3261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3374136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機密文書應由承辦人親自撰寫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禁止使用生成式AI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10912"/>
            <a:ext cx="11277295" cy="1527048"/>
          </a:xfrm>
          <a:prstGeom prst="rect">
            <a:avLst/>
          </a:prstGeom>
          <a:solidFill>
            <a:srgbClr val="FBEAEA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3261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5010912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使用AI應遵守資安、個資、著作權等規定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4172F64-E221-CF9E-6E8D-6487124FD8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AE2C5F5-9ACC-1A56-C994-1092719893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6480DE5-8EDA-8221-2CBC-4BA728E1E5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5D6477-C3C7-3C5D-FB07-D33B07317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02541308-E531-2911-1CED-0481B84A978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42346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AI素養的五個能力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Five Core AI Literacy Skills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81691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81691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問對問題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719426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279897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279897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719426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判斷資料能不能輸入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3701491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3701491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驗證AI答案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4683557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476311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476311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4683557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保留人工審查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5665622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3" name="Shape 21"/>
          <p:cNvSpPr/>
          <p:nvPr/>
        </p:nvSpPr>
        <p:spPr>
          <a:xfrm>
            <a:off x="694944" y="574517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944" y="574517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64208" y="5665622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留下使用紀錄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38AD316-2D5E-7F56-0BA3-CEEC34B0C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B612FFA-5D04-7801-BDAD-057F034BAF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26B2C07-6F65-57B2-B7DB-1B49D5F6B81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AFC1C77-25AF-096F-09FA-FCDF1E66C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35AA8AB6-6D5D-15DD-FDFC-A5739D1D27F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4682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56518-B69A-1977-0D81-DEBA9F9D6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7520B-1BD1-800A-0FB7-3EE30B7AF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155FD-5B5F-49F7-626D-771781D86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C22CFB-048D-1B58-AB97-3DFB788E2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人工智慧最新發展趨勢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Latest AI Development Trends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zh-TW" altLang="en-US" sz="4000" dirty="0">
                <a:solidFill>
                  <a:schemeClr val="accent2">
                    <a:lumMod val="75000"/>
                  </a:schemeClr>
                </a:solidFill>
              </a:rPr>
              <a:t>生成式</a:t>
            </a: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2">
                    <a:lumMod val="75000"/>
                  </a:schemeClr>
                </a:solidFill>
              </a:rPr>
              <a:t>於政府行政之應用案例 </a:t>
            </a: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zh-TW" altLang="en-US" sz="4000" dirty="0">
                <a:solidFill>
                  <a:schemeClr val="accent2">
                    <a:lumMod val="75000"/>
                  </a:schemeClr>
                </a:solidFill>
              </a:rPr>
              <a:t>含</a:t>
            </a: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2">
                    <a:lumMod val="75000"/>
                  </a:schemeClr>
                </a:solidFill>
              </a:rPr>
              <a:t>工具介紹</a:t>
            </a: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b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     Generative AI Use Cases in Government Administration</a:t>
            </a:r>
            <a:b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     (with AI Tool Introductions)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3. 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應用風險、資訊安全與倫理治理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AI Application Risks, Information Security, and </a:t>
            </a:r>
            <a:b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 Ethical Governance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4975AB-B9BB-4BCD-1EC0-6C468C4949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EB9386-2442-6366-6D0D-0713C71017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BE4F0B-E33B-8EC3-19C1-A7C47F4AAE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7C4FDB-598A-E793-D577-75AE1719E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011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AI導入行政工作的基本流程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Basic Workflow for Adopting AI in Administration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939671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939671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盤點工作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964942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16725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16725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964942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選擇低風險場景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192524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439483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439483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4192524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設計提示詞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420106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5622417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5622417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5420106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產出初稿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78728" y="1737360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3" name="Shape 21"/>
          <p:cNvSpPr/>
          <p:nvPr/>
        </p:nvSpPr>
        <p:spPr>
          <a:xfrm>
            <a:off x="6516472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16472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485736" y="1737360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人工檢核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278728" y="3374136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7" name="Shape 25"/>
          <p:cNvSpPr/>
          <p:nvPr/>
        </p:nvSpPr>
        <p:spPr>
          <a:xfrm>
            <a:off x="6516472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16472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485736" y="3374136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修正定稿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278728" y="5010912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31" name="Shape 29"/>
          <p:cNvSpPr/>
          <p:nvPr/>
        </p:nvSpPr>
        <p:spPr>
          <a:xfrm>
            <a:off x="6516472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16472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7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485736" y="5010912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建立SOP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EE61A64-4E50-ECDC-BE88-CDFFA4C1F4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FB0D98B-C204-2258-91D9-0C4CE8BBA7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2619AF7-A4D5-8B26-2457-4938C81F37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F4EDC32-5B3C-8623-4A57-0DF890302E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8AE1DF6B-BE14-ED0D-6DF3-FD38343DF9C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383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案例一：會議紀錄摘要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Case 1: Meeting Minutes Summary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可協助整理：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423160"/>
            <a:ext cx="3612794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23160"/>
            <a:ext cx="3429914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會議重點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89450" y="2423160"/>
            <a:ext cx="3612794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0890" y="2423160"/>
            <a:ext cx="3429914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決議事項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121701" y="2423160"/>
            <a:ext cx="3612794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13141" y="2423160"/>
            <a:ext cx="3429914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待辦清單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57200" y="4590288"/>
            <a:ext cx="3612794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590288"/>
            <a:ext cx="3429914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負責單位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89450" y="4590288"/>
            <a:ext cx="3612794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0890" y="4590288"/>
            <a:ext cx="3429914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期限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121701" y="4590288"/>
            <a:ext cx="3612794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13141" y="4590288"/>
            <a:ext cx="3429914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風險提醒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4C380D-037A-B888-3556-619ED4A7ED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2B485BB-40CC-9A4E-F727-D641BA9EC2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AEFBEA2-E5F2-B3EA-352F-ADE029D276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B910DB-AD5D-71EE-1D93-3C8580E3CF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60467DB-6F36-E80F-C8BF-7A6062E2A375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29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9655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7ADD-2B4B-0C1C-FCBB-B4DAAA0A7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39FDC-43BB-67CC-2E3C-B31A8BD57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D682BC-32B4-00DE-A0F5-D825CEDEF5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045838-9B9B-15E2-700B-A106BB5D22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57CD35-10C9-5149-99E3-4C147C5A3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人工智慧最新發展趨勢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Latest AI Development Trends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2.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生成式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於政府行政之應用案例 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含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工具介紹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Generative AI Use Cases in Government Administration</a:t>
            </a:r>
            <a:b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(with AI Tool Introductions)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3. 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應用風險、資訊安全與倫理治理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AI Application Risks, Information Security, and </a:t>
            </a:r>
            <a:b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 Ethical Governance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36B59A-B2A9-59BF-E0E0-A94461B4BD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24762D-DAE2-DB4E-D014-C298966DBF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37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會議紀錄提示詞範例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Sample Prompt: Meeting Minutes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4800600"/>
          </a:xfrm>
          <a:prstGeom prst="roundRect">
            <a:avLst>
              <a:gd name="adj" fmla="val 2286"/>
            </a:avLst>
          </a:prstGeom>
          <a:solidFill>
            <a:srgbClr val="EEF2F5"/>
          </a:solidFill>
          <a:ln w="12700">
            <a:solidFill>
              <a:srgbClr val="B7C0C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2057400"/>
            <a:ext cx="1828800" cy="594360"/>
          </a:xfrm>
          <a:prstGeom prst="roundRect">
            <a:avLst>
              <a:gd name="adj" fmla="val 49231"/>
            </a:avLst>
          </a:prstGeom>
          <a:solidFill>
            <a:srgbClr val="123B5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提示詞範例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2880360"/>
            <a:ext cx="10545775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請將以下會議逐字稿整理為：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・會議重點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・決議事項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・待辦事項表格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・需主管確認事項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・不確定資訊請標示「需人工確認」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5B9F49-E674-4ED9-4F18-66AD3665DB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DF0A2F-5485-FD1B-B598-AA5D2FEA98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52F7D4-9478-B56D-F803-AFBD7A810E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E39D66-E176-D9AC-6F07-2D772A5FA7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D589E088-F876-519E-AC6B-09FAE3AD6C0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5338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案例二：公文與函稿初稿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Case 2: Official Document Drafting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AI可協助：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743200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743200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語氣調整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31388" y="2743200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22828" y="2743200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段落架構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05576" y="2743200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97016" y="2743200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法規</a:t>
            </a:r>
            <a:b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引用提醒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079763" y="2743200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71203" y="2743200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格式檢核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5486400"/>
            <a:ext cx="11277295" cy="1051560"/>
          </a:xfrm>
          <a:prstGeom prst="roundRect">
            <a:avLst>
              <a:gd name="adj" fmla="val 8696"/>
            </a:avLst>
          </a:prstGeom>
          <a:solidFill>
            <a:srgbClr val="FBEAEA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5486400"/>
            <a:ext cx="1063721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注意：不可輸入機密、個資、未公開案情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；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正式內容仍須人工確認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C6F271-7026-AC10-6802-7B5307F730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50A056-89D7-AA8D-387A-605C029C20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CBF6873-73E4-54A8-57AC-09E6EB7A0A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E370D0-42E6-82C8-D7D7-05C06AAA7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5C8EFB6F-B4B0-4874-C2C1-5B432686C0D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93588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公文草稿提示詞範例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Sample Prompt: Official Document Draft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4800600"/>
          </a:xfrm>
          <a:prstGeom prst="roundRect">
            <a:avLst>
              <a:gd name="adj" fmla="val 2286"/>
            </a:avLst>
          </a:prstGeom>
          <a:solidFill>
            <a:srgbClr val="EEF2F5"/>
          </a:solidFill>
          <a:ln w="12700">
            <a:solidFill>
              <a:srgbClr val="B7C0C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2057400"/>
            <a:ext cx="1828800" cy="594360"/>
          </a:xfrm>
          <a:prstGeom prst="roundRect">
            <a:avLst>
              <a:gd name="adj" fmla="val 49231"/>
            </a:avLst>
          </a:prstGeom>
          <a:solidFill>
            <a:srgbClr val="123B5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提示詞範例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2880360"/>
            <a:ext cx="10545775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請依政府機關正式語氣，協助草擬一份函稿架構。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目的：通知受文者辦理教育訓練報名。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請輸出：主旨、說明、辦法。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限制：不得自行創造法規或日期。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A681A3-73C8-64A9-FE3B-24F71E265F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702818-C60F-016C-CA8F-3779236E24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39E740-2BAF-705D-0016-D9315AD44A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B68523-1495-13AF-20B4-B9BCBA0062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180B0F7-2BC2-0EC0-EE48-B8D3B7743AA5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10026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案例三：庶務協作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Case 3: Administrative Collaboration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AI可協助：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活動流程表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31388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22828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採購需求摘要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05576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97016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場地檢核表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079763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71203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物品清單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590288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590288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報到流程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331388" y="4590288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22828" y="4590288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講義整理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05576" y="4590288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97016" y="4590288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問卷摘要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25DCE9-8574-4092-0085-BF2B2C9D0A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D895FB-822E-5B9F-CCF5-7389E4474F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5FAD60F-F304-DCCE-D86C-9B2DA290A6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4575154-A0F8-7A0B-8297-1C5F2553FD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662A99D5-4AF4-AD63-B97E-397F9BC41F6B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46608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庶務協作提示詞範例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Sample Prompt: Administrative Collaboration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4800600"/>
          </a:xfrm>
          <a:prstGeom prst="roundRect">
            <a:avLst>
              <a:gd name="adj" fmla="val 2286"/>
            </a:avLst>
          </a:prstGeom>
          <a:solidFill>
            <a:srgbClr val="EEF2F5"/>
          </a:solidFill>
          <a:ln w="12700">
            <a:solidFill>
              <a:srgbClr val="B7C0C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2057400"/>
            <a:ext cx="1828800" cy="594360"/>
          </a:xfrm>
          <a:prstGeom prst="roundRect">
            <a:avLst>
              <a:gd name="adj" fmla="val 49231"/>
            </a:avLst>
          </a:prstGeom>
          <a:solidFill>
            <a:srgbClr val="123B5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提示詞範例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2880360"/>
            <a:ext cx="10545775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請協助製作教育訓練活動檢核表，分為：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會前準備、當日執行、會後結案。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每項請包含負責人、完成期限、注意事項。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90F03E-A2A1-4648-79EF-D25B882A18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BA3D81-1090-59C9-516E-87984D531D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9885C2-53C9-2BA9-185F-325E677AC9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DDABE7-8C18-2915-4D2C-61CDD975BE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9216493B-0692-2811-BB7D-E72C38EDB37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86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案例四：民眾陳情分類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Case 4: Public Complaint Classification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AI可先協助分類：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423160"/>
            <a:ext cx="3612794" cy="1353312"/>
          </a:xfrm>
          <a:prstGeom prst="roundRect">
            <a:avLst>
              <a:gd name="adj" fmla="val 60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23160"/>
            <a:ext cx="3429914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水路維護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89450" y="2423160"/>
            <a:ext cx="3612794" cy="1353312"/>
          </a:xfrm>
          <a:prstGeom prst="roundRect">
            <a:avLst>
              <a:gd name="adj" fmla="val 60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0890" y="2423160"/>
            <a:ext cx="3429914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灌溉需求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121701" y="2423160"/>
            <a:ext cx="3612794" cy="1353312"/>
          </a:xfrm>
          <a:prstGeom prst="roundRect">
            <a:avLst>
              <a:gd name="adj" fmla="val 60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13141" y="2423160"/>
            <a:ext cx="3429914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設施損壞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57200" y="3995928"/>
            <a:ext cx="3612794" cy="1353312"/>
          </a:xfrm>
          <a:prstGeom prst="roundRect">
            <a:avLst>
              <a:gd name="adj" fmla="val 60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995928"/>
            <a:ext cx="3429914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用地問題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89450" y="3995928"/>
            <a:ext cx="3612794" cy="1353312"/>
          </a:xfrm>
          <a:prstGeom prst="roundRect">
            <a:avLst>
              <a:gd name="adj" fmla="val 60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0890" y="3995928"/>
            <a:ext cx="3429914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施工影響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121701" y="3995928"/>
            <a:ext cx="3612794" cy="1353312"/>
          </a:xfrm>
          <a:prstGeom prst="roundRect">
            <a:avLst>
              <a:gd name="adj" fmla="val 6081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13141" y="3995928"/>
            <a:ext cx="3429914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其他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57200" y="5486400"/>
            <a:ext cx="11277295" cy="1051560"/>
          </a:xfrm>
          <a:prstGeom prst="roundRect">
            <a:avLst>
              <a:gd name="adj" fmla="val 8696"/>
            </a:avLst>
          </a:prstGeom>
          <a:solidFill>
            <a:srgbClr val="FBEAEA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5486400"/>
            <a:ext cx="1063721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但不得讓AI直接做成行政處分或權利義務判斷。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C4DA7F8-E944-7D94-B7F5-715B958672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656E05-9CD6-BD10-626F-27FE51F2BE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F263C5-BE6C-5FA0-5C7C-D6D1158E39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29E68D-68C7-7F05-649C-D1188ABA74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05AE927E-E245-A353-2DA7-A606B062B9DC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458973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案例五：資料彙整與決策支援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Case 5: Data Aggregation and Decision Support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可用於整理水情、災害通報、巡檢紀錄、工程進度、歷史案件。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重點：AI協助看趨勢，人負責做決策。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C37E28-ECB0-DC9E-BC2F-A9FA77ECAC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27A62E-33B7-C377-0584-46BECC48CC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21137C-9B28-05C7-CB47-6C0C08069D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643870-A049-0514-2A97-AD138B72CC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9DA294B0-7FB6-EBCE-0392-4F6BE5CB521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7022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案例六：內部知識庫問答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Case 6: Internal Knowledge Base Q&amp;A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將法規、SOP、常見問答、教育訓練資料整理成內部知識庫。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同仁可用自然語言查詢「這件事應該怎麼辦」。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D48FB0-5DBC-6745-EA8E-3FB80EFC39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80C895-CD65-DD31-B4AB-41720AD2D9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FF75CD-9785-5841-6B9E-09BF213E29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404BC0-7154-F800-7408-C189C7AE46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241C077-C278-4F39-F17F-6995A9DCBDF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1575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RAG觀念：讓AI查自己的資料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The RAG Concept: Letting AI Search Its Own Data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定義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RAG＝檢索增強生成。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374136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3374136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做法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先找出機關授權資料，再讓AI根據資料回答。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10912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5010912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好處　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降低AI亂編、提升可追溯性。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994A5F5-9891-4AD4-1B23-AE387B25B0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349EF21-6617-203C-94EB-2A2C68C418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6EC5FD9-6ECF-8B4D-DC89-21734D0B55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9FCBE3-FDF5-109A-3DB0-1DC7B680D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B04B2873-2D2E-8852-E804-30D89815090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59053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AI工具類型介紹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Types of AI Tools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通用型聊天AI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89450" y="1741932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0890" y="1741932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文件摘要與寫作工具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121701" y="1741932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13141" y="1741932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會議紀錄工具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247388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247388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試算表與資料分析工具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89450" y="4247388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0890" y="4247388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知識庫／內部問答系統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121701" y="4247388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13141" y="4247388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自動化流程工具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467FF8-48FA-043E-61A9-053A8840E7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15D064-F012-CC4E-76D8-B8DB4868E19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1A0577-9502-9571-3C57-C561FE12A6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A7E340-3334-6C2D-49A7-8355D322FC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09494E35-0DC1-0487-54C5-F7E60B9A803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39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88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今天要帶走的三件事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Three Takeaways for Today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看懂AI正在改變政府工作的方式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374136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3374136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學會把AI用在行政、庶務與協作流程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10912"/>
            <a:ext cx="11277295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5010912"/>
            <a:ext cx="9795967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建立安全、合規、負責任的AI使用習慣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9A19A95-A860-5571-3ADF-3C30C2070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A5E328-89C7-A41C-B005-7E8089E682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CA4449-C9A2-AD54-DA7E-6841B6BD11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6645A11-3BA5-44EE-E346-F745C8AB0C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8959A789-523B-C94C-A00B-832C0FE19CF3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常見生成式AI工具介紹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Common Generative AI Tools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5492344" cy="1466088"/>
          </a:xfrm>
          <a:prstGeom prst="roundRect">
            <a:avLst>
              <a:gd name="adj" fmla="val 6237"/>
            </a:avLst>
          </a:prstGeom>
          <a:solidFill>
            <a:srgbClr val="E4F5FA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938528"/>
            <a:ext cx="4943704" cy="1063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ChatGPT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OpenAI・擅長文字生成與摘要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42152" y="1737360"/>
            <a:ext cx="5492344" cy="1466088"/>
          </a:xfrm>
          <a:prstGeom prst="roundRect">
            <a:avLst>
              <a:gd name="adj" fmla="val 6237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6516472" y="1938528"/>
            <a:ext cx="4943704" cy="1063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Claude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Anthropic・擅長長文件分析與寫作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404616"/>
            <a:ext cx="5492344" cy="1466088"/>
          </a:xfrm>
          <a:prstGeom prst="roundRect">
            <a:avLst>
              <a:gd name="adj" fmla="val 6237"/>
            </a:avLst>
          </a:prstGeom>
          <a:solidFill>
            <a:srgbClr val="E4F5FA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605784"/>
            <a:ext cx="4943704" cy="1063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Gemini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Google・整合文件與試算表工具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42152" y="3404616"/>
            <a:ext cx="5492344" cy="1466088"/>
          </a:xfrm>
          <a:prstGeom prst="roundRect">
            <a:avLst>
              <a:gd name="adj" fmla="val 6237"/>
            </a:avLst>
          </a:prstGeom>
          <a:solidFill>
            <a:srgbClr val="E4F5FA"/>
          </a:solidFill>
          <a:ln/>
        </p:spPr>
      </p:sp>
      <p:sp>
        <p:nvSpPr>
          <p:cNvPr id="13" name="Text 11"/>
          <p:cNvSpPr/>
          <p:nvPr/>
        </p:nvSpPr>
        <p:spPr>
          <a:xfrm>
            <a:off x="6516472" y="3605784"/>
            <a:ext cx="4943704" cy="1063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Microsoft Copilot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整合 Word、Excel、Outlook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71872"/>
            <a:ext cx="5492344" cy="1466088"/>
          </a:xfrm>
          <a:prstGeom prst="roundRect">
            <a:avLst>
              <a:gd name="adj" fmla="val 6237"/>
            </a:avLst>
          </a:prstGeom>
          <a:solidFill>
            <a:srgbClr val="E4F5FA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5273040"/>
            <a:ext cx="4943704" cy="1063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NotebookLM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鎖定指定文件回答問題，附來源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42152" y="5071872"/>
            <a:ext cx="5492344" cy="1466088"/>
          </a:xfrm>
          <a:prstGeom prst="roundRect">
            <a:avLst>
              <a:gd name="adj" fmla="val 6237"/>
            </a:avLst>
          </a:prstGeom>
          <a:solidFill>
            <a:srgbClr val="E4F5FA"/>
          </a:solidFill>
          <a:ln/>
        </p:spPr>
      </p:sp>
      <p:sp>
        <p:nvSpPr>
          <p:cNvPr id="17" name="Text 15"/>
          <p:cNvSpPr/>
          <p:nvPr/>
        </p:nvSpPr>
        <p:spPr>
          <a:xfrm>
            <a:off x="6516472" y="5273040"/>
            <a:ext cx="4943704" cy="1063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會議逐字稿工具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自動轉錄會議錄音，產出重點摘要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7568D9-8B42-5997-AC02-8D6BD30AE0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336C18-13A1-F2C5-7D0D-9211D3DFCE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692048-6083-DC6B-0FA7-E9E1FBACAC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B7A760F-1C3C-A227-7569-B372DF2F2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871C47D8-3A97-602C-3FF1-2EE3C9F4151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36750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行政工作與建議工具類型對照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Administrative Tasks vs. Recommended Tool Types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69342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737360"/>
            <a:ext cx="46419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會議紀錄整理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19210" y="1737360"/>
            <a:ext cx="50292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→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67850" y="1737360"/>
            <a:ext cx="544660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會議逐字稿與摘要工具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558796"/>
            <a:ext cx="11277295" cy="69342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558796"/>
            <a:ext cx="46419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公文與函稿初稿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19210" y="2558796"/>
            <a:ext cx="50292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→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967850" y="2558796"/>
            <a:ext cx="544660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通用型聊天式AI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3380232"/>
            <a:ext cx="11277295" cy="69342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380232"/>
            <a:ext cx="46419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資料彙整與分析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19210" y="3380232"/>
            <a:ext cx="50292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→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67850" y="3380232"/>
            <a:ext cx="544660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試算表與資料分析工具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4201668"/>
            <a:ext cx="11277295" cy="69342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4201668"/>
            <a:ext cx="46419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內部知識庫問答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419210" y="4201668"/>
            <a:ext cx="50292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→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967850" y="4201668"/>
            <a:ext cx="544660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知識庫／RAG 問答系統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5023104"/>
            <a:ext cx="11277295" cy="69342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5023104"/>
            <a:ext cx="46419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庶務活動協作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5419210" y="5023104"/>
            <a:ext cx="50292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→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967850" y="5023104"/>
            <a:ext cx="544660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通用型聊天式AI／文件摘要工具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57200" y="5844540"/>
            <a:ext cx="11277295" cy="693420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5844540"/>
            <a:ext cx="46419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流程提醒與追蹤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419210" y="5844540"/>
            <a:ext cx="50292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→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967850" y="5844540"/>
            <a:ext cx="544660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自動化流程工具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DF8DCB8-A038-5C46-BEAB-6E561AF1F5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ADDC229-EE8A-B4C6-2A61-5BA5D14905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8BB3455-AAE8-7B66-47F8-3B12BB5B1B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5DC920D-2B29-D58C-2EB2-DB975891B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659CD04C-FF80-B166-A19E-F5589E383CC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4471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選工具前先問五個問題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Five Questions Before Choosing a Tool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81691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81691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資料會送到哪裡？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719426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279897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279897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719426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是否會被拿去訓練？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3701491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3701491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能否關閉外部分享？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4683557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476311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476311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4683557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是否保留紀錄？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5665622"/>
            <a:ext cx="11277295" cy="87233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3" name="Shape 21"/>
          <p:cNvSpPr/>
          <p:nvPr/>
        </p:nvSpPr>
        <p:spPr>
          <a:xfrm>
            <a:off x="694944" y="574517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4944" y="574517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64208" y="5665622"/>
            <a:ext cx="9795967" cy="872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是否符合機關資安與採購規範？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9CD2878-FF71-29CE-C02C-FDA0E5E532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EFC2AF4-F63A-EC8B-73F1-A61ABA090F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D4389AF-DDC0-FF43-BE5F-A8ABA5035C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DF238FE-617C-0987-D780-2FFDD2640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0" name="Slide Number Placeholder 3">
            <a:extLst>
              <a:ext uri="{FF2B5EF4-FFF2-40B4-BE49-F238E27FC236}">
                <a16:creationId xmlns:a16="http://schemas.microsoft.com/office/drawing/2014/main" id="{EB322386-384C-7B45-BDEB-BBDAF1ABE7FF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509119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好提示詞公式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Formula for Good Prompts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4800600"/>
          </a:xfrm>
          <a:prstGeom prst="roundRect">
            <a:avLst>
              <a:gd name="adj" fmla="val 2286"/>
            </a:avLst>
          </a:prstGeom>
          <a:solidFill>
            <a:srgbClr val="EEF2F5"/>
          </a:solidFill>
          <a:ln w="12700">
            <a:solidFill>
              <a:srgbClr val="B7C0C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2057400"/>
            <a:ext cx="1828800" cy="594360"/>
          </a:xfrm>
          <a:prstGeom prst="roundRect">
            <a:avLst>
              <a:gd name="adj" fmla="val 49231"/>
            </a:avLst>
          </a:prstGeom>
          <a:solidFill>
            <a:srgbClr val="123B5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05740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提示詞範例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2960" y="2880360"/>
            <a:ext cx="10545775" cy="3337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公式：角色＋任務＋資料＋格式＋限制＋檢核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範例：你是政府行政幕僚，請根據以下資料整理會議摘要，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輸出表格，不得新增未提供資訊，疑義請標示。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B9B197-FAA3-A4E4-6F05-43F4E0F846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686048-E8E2-7EA9-8CFF-F3AA21422A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7B009C-219F-D03D-0E0E-73D72C4EAB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486121-6EE0-8B47-8F66-03BE58B2D3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D6859B94-0B2C-D65A-A36A-EAEA78D3300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49168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AI回覆要怎麼檢查？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How to Verify an AI Response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查來源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1388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828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查日期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05576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7016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查法規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079763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71203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查數字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查語氣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1388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2828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查是否有個資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05576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7016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查是否涉及機密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79763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71203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查是否過度推論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C81AAAA-EA35-432E-56F3-14603DA76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184CC4-376D-F08D-C104-68CCEA7477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DDFADDA-6FE9-1115-9062-9A059281F0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2C344E-47A6-5570-2CA3-AFDCC33D0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B12331E9-963F-B586-08CB-F3E09EE1EFB9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59383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小練習：把工作交給AI前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Quick Exercise: Before Handing a Task to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939671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939671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能不能用AI？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964942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16725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16725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964942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可輸入哪些資料？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192524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439483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439483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4192524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哪些資料不能輸入？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420106"/>
            <a:ext cx="11277295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5622417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5622417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5420106"/>
            <a:ext cx="9795967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AI產出後誰負責檢查？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B8C2E05-DC75-9E5E-4B30-DB942F15C5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837FE0C-1C68-6609-C389-B53A61F171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FC790BB-365B-53A3-D72A-34A9FD8117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0E0D2D-DDC3-1083-8925-4D76CF748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B3703996-7D86-80BC-1EFF-FE85ED91AE9A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593411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2｜應用案例與工具介紹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第二單元小結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Unit 2 Summary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AI最先帶來價值的地方，是把「整理、摘要、初稿、分類、檢核」做好。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真正的行政專業，仍在承辦人的判斷與責任。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073550-0C7B-535F-7D85-66FEF7A60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986189-C707-3CCB-3FB9-9077D0A2A0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5906F1-D920-A099-EBD5-3C22190949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22CDD6-3BFB-1818-AB83-C7ADFCBD74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9C73CB9F-EE13-A15C-4AB0-3646C961257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45334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CBA7F-8162-57ED-4FB3-6A62340C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01D7-2F34-0C5A-3DE9-6311889A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FCEFE-0E89-BA3D-A2FB-410C6539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81643C-A93E-091C-6959-A6C571DB4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人工智慧最新發展趨勢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Latest AI Development Trends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2.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生成式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於政府行政之應用案例 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含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工具介紹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Generative AI Use Cases in Government Administration</a:t>
            </a:r>
            <a:b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(with AI Tool Introductions)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3. AI</a:t>
            </a:r>
            <a:r>
              <a:rPr lang="zh-TW" altLang="en-US" sz="4000" dirty="0">
                <a:solidFill>
                  <a:schemeClr val="accent2">
                    <a:lumMod val="75000"/>
                  </a:schemeClr>
                </a:solidFill>
              </a:rPr>
              <a:t>應用風險、資訊安全與倫理治理</a:t>
            </a:r>
            <a:b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AI Application Risks, Information Security, and </a:t>
            </a:r>
            <a:b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      Ethical Governance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F74E23-59B7-FF7C-64CC-C9890E830D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9C0998-6A2A-295D-A4E5-6566C2FDC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D8509E-9728-D0E2-B921-9B0C86FB79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084C4C-2446-7C22-CDEC-9B5AA4A26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702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AI風險不是不用，而是要會管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 Risk Isn't About Avoidance, But Management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不用AI可能失去效率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；</a:t>
            </a:r>
            <a:b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亂用AI可能造成外洩、錯誤、偏見與責任不清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目標：安全使用、可控導入、可追溯管理。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B3C8A7-946A-82D4-F875-2AB0ADC189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E1610E-D7FF-58E5-8174-D9F94F9417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1E14CA-E849-1E92-AAB0-C572F2382C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44EDDC-5F4C-EAAE-C2A0-41FD911C5D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900FFAE3-9A6E-FC24-149C-3B32A486F327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828281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政府AI風險地圖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Government AI Risk Map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資安風險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1388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828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個資風險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05576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7016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機密外洩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079763" y="1741932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71203" y="1741932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錯誤資訊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偏見歧視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1388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2828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著作權風險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05576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7016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責任歸屬不清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79763" y="4247388"/>
            <a:ext cx="2654732" cy="2286000"/>
          </a:xfrm>
          <a:prstGeom prst="roundRect">
            <a:avLst>
              <a:gd name="adj" fmla="val 3600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71203" y="4247388"/>
            <a:ext cx="247185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供應商與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採購風險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ACF22B0-F49C-E414-DD75-160E313714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BC0F9A9-47D0-2101-1125-3037AF8EDE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BFCA1F-8E76-D6B7-36BB-C1326558206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A01B370-ED5F-201F-AC56-35E1321FB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BA5928EA-60CF-E710-3D2D-283E90F636D4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49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26414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為什麼政府現在必須理解AI？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Why Government Must Understand AI Now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AI不只是科技工具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而是行政流程、公共服務與治理模式的改變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重點不是「AI會不會取代人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」，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而是「人如何用AI提升判斷、效率與服務品質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」。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26B4B2-E7BB-E125-C056-AE76C540F3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F0A474-34C7-82DE-2D15-A8E293477B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388041-C791-71DB-5089-D083895937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B07D90-6208-3903-2379-EEC04CABA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A15C2982-31D1-7990-E43B-88AA675606D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風險一：機密與未公開資訊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1: Confidential and Undisclosed Information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不可輸入：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尚未公告政策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31388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22828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內部簽呈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05576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97016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採購底價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079763" y="2423160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71203" y="2423160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個案資料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57200" y="4590288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590288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人事資料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331388" y="4590288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22828" y="4590288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爭議案件資料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05576" y="4590288"/>
            <a:ext cx="2654732" cy="1947672"/>
          </a:xfrm>
          <a:prstGeom prst="roundRect">
            <a:avLst>
              <a:gd name="adj" fmla="val 4225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97016" y="4590288"/>
            <a:ext cx="2471852" cy="1947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內部帳號密碼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D02B8CD-2BC5-0D0D-A365-BAA0872612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3EB9ED6-2C54-90D9-DB83-B46ED20CBF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733104-61E3-4B10-7473-FA98767762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BA4144B-45CA-A851-62AF-903853BE9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1277EB4D-54FC-762B-45BD-18DB61AC113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817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風險二：個人資料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2: Personal Data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37360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姓名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1388" y="1737360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22828" y="1737360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身分證字號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05576" y="1737360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7016" y="1737360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電話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079763" y="1737360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71203" y="1737360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地址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3653028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653028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病歷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1388" y="3653028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22828" y="3653028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財務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05576" y="3653028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97016" y="3653028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申訴內容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79763" y="3653028"/>
            <a:ext cx="2654732" cy="1696212"/>
          </a:xfrm>
          <a:prstGeom prst="roundRect">
            <a:avLst>
              <a:gd name="adj" fmla="val 4852"/>
            </a:avLst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71203" y="3653028"/>
            <a:ext cx="2471852" cy="1696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員工資料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5486400"/>
            <a:ext cx="11277295" cy="1051560"/>
          </a:xfrm>
          <a:prstGeom prst="roundRect">
            <a:avLst>
              <a:gd name="adj" fmla="val 8696"/>
            </a:avLst>
          </a:prstGeom>
          <a:solidFill>
            <a:srgbClr val="E4F5FA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5486400"/>
            <a:ext cx="1063721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原則：不必要就不蒐集、不輸入、不複製。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5379628-5596-BF95-7ED5-0865C3F677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C3B1F10-B614-BB6B-C408-AB902E3777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2B8A4DA-8BF9-79C7-D52F-1FC35B262A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86CB622-D6F1-A0F6-FA63-E4F60BEF0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8" name="Slide Number Placeholder 3">
            <a:extLst>
              <a:ext uri="{FF2B5EF4-FFF2-40B4-BE49-F238E27FC236}">
                <a16:creationId xmlns:a16="http://schemas.microsoft.com/office/drawing/2014/main" id="{876E7D08-F281-D10F-C3A3-E4B22C99881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1026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風險三：AI幻覺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3: AI Hallucination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AI可能把不存在的法規、數字、案例講得很像真的。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處理方式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：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凡涉及法規、金額、日期、決策依據，一律回查正式來源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BDD16C-F03E-3C49-2946-681A194FAF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8DE869-5160-22C3-9699-E635561469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84E106-61AB-BD00-226C-F1C8EF7D0E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577473-07B1-0D28-3374-1B6A17E11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83F6B1C9-5E9E-F463-2998-C90C06936705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44911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風險四：偏見與不公平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4: Bias and Unfairness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AI可能受到訓練資料影響，產生刻板印象或不公平建議。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政府使用AI時，須特別注意公平性、透明性與救濟機制。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D5F9E-AAF7-3F96-FDE0-9E554C6229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8F1E79-56C0-8909-DC62-66285647FB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4AD023-DCE4-BCA5-EA0A-5EC4657BC2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FE0D9A-9622-8658-FC58-E1968B688B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8E73DBBF-3CB3-C98F-E439-E5A5DE065DC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81409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風險五：著作權與人格權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5: Copyright and Personality Rights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AI產出不一定完全可自由使用。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對外發布前應確認圖片、文字、資料來源與引用方式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避免侵害著作權或人格權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CAC94C-9721-9026-ACA5-4515BAE6B4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ABE0E4-841C-109D-FD23-7EFA7BBE05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9CDA42-56C2-E843-1DDC-5196108C59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28DB21-2394-EECF-D520-16D0D7C88E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7E0782D-213B-8733-4BDF-9698B04A7F2B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54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058014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風險六：提示注入攻擊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6: Prompt Injection Attacks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惡意文件可能指示AI忽略規則、洩漏資料或產生錯誤答案。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內部知識庫與文件摘要系統尤其需要防護。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156CD1-7A4F-CE63-0113-A1FB481EA3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849725-7398-BA91-EC92-23A677BE2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33075F-FE5F-A642-07A6-825DF95E4C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35B267-F1A9-16C5-2D66-936BC7C904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5B56635-FAED-8FF5-44FA-E2250C01ED81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55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62273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風險七：影子AI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Risk 7: Shadow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2112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同仁自行使用未核准工具，可能導致資料外洩、紀錄不可查、責任難追。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4123944"/>
            <a:ext cx="11277295" cy="2414016"/>
          </a:xfrm>
          <a:prstGeom prst="roundRect">
            <a:avLst>
              <a:gd name="adj" fmla="val 3788"/>
            </a:avLst>
          </a:prstGeom>
          <a:solidFill>
            <a:srgbClr val="E4F5F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626864"/>
            <a:ext cx="10545775" cy="1728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解方：建立可用工具清單、禁止事項、申請流程。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8702E1-2154-A549-AFAE-7B5514E63D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772F5C-8CBF-F360-7244-398C7BF6A8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0590A2-46E7-85E0-15AB-956A7E80F7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3A3A31-B1C6-139D-773A-5550DEDBF1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69C2D7D7-7146-5C54-A183-E6CC061C28C5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313888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AI使用紅黃綠燈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 Use Traffic Light System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3515258" cy="4800600"/>
          </a:xfrm>
          <a:prstGeom prst="roundRect">
            <a:avLst>
              <a:gd name="adj" fmla="val 3121"/>
            </a:avLst>
          </a:prstGeom>
          <a:solidFill>
            <a:srgbClr val="E6F4EA"/>
          </a:solidFill>
          <a:ln w="25400">
            <a:solidFill>
              <a:srgbClr val="1E714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757629" y="2148840"/>
            <a:ext cx="914400" cy="914400"/>
          </a:xfrm>
          <a:prstGeom prst="ellipse">
            <a:avLst/>
          </a:prstGeom>
          <a:solidFill>
            <a:srgbClr val="1E7145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3291840"/>
            <a:ext cx="30580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綠燈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77240" y="4023360"/>
            <a:ext cx="2875178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公開資料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教育訓練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一般文字潤飾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B5E36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38218" y="1737360"/>
            <a:ext cx="3515258" cy="4800600"/>
          </a:xfrm>
          <a:prstGeom prst="roundRect">
            <a:avLst>
              <a:gd name="adj" fmla="val 3121"/>
            </a:avLst>
          </a:prstGeom>
          <a:solidFill>
            <a:srgbClr val="FCF3D8"/>
          </a:solidFill>
          <a:ln w="25400">
            <a:solidFill>
              <a:srgbClr val="9C6B0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38648" y="2148840"/>
            <a:ext cx="914400" cy="914400"/>
          </a:xfrm>
          <a:prstGeom prst="ellipse">
            <a:avLst/>
          </a:prstGeom>
          <a:solidFill>
            <a:srgbClr val="9C6B00"/>
          </a:solidFill>
          <a:ln/>
        </p:spPr>
      </p:sp>
      <p:sp>
        <p:nvSpPr>
          <p:cNvPr id="12" name="Text 10"/>
          <p:cNvSpPr/>
          <p:nvPr/>
        </p:nvSpPr>
        <p:spPr>
          <a:xfrm>
            <a:off x="4566818" y="3291840"/>
            <a:ext cx="30580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黃燈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58258" y="4023360"/>
            <a:ext cx="2875178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內部資料、草案、會議資料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須去識別化與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主管確認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B4E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219237" y="1737360"/>
            <a:ext cx="3515258" cy="4800600"/>
          </a:xfrm>
          <a:prstGeom prst="roundRect">
            <a:avLst>
              <a:gd name="adj" fmla="val 3121"/>
            </a:avLst>
          </a:prstGeom>
          <a:solidFill>
            <a:srgbClr val="FBEAEA"/>
          </a:solidFill>
          <a:ln w="25400">
            <a:solidFill>
              <a:srgbClr val="B3261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19666" y="2148840"/>
            <a:ext cx="914400" cy="914400"/>
          </a:xfrm>
          <a:prstGeom prst="ellipse">
            <a:avLst/>
          </a:prstGeom>
          <a:solidFill>
            <a:srgbClr val="B3261E"/>
          </a:solidFill>
          <a:ln/>
        </p:spPr>
      </p:sp>
      <p:sp>
        <p:nvSpPr>
          <p:cNvPr id="16" name="Text 14"/>
          <p:cNvSpPr/>
          <p:nvPr/>
        </p:nvSpPr>
        <p:spPr>
          <a:xfrm>
            <a:off x="8447837" y="3291840"/>
            <a:ext cx="305805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紅燈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539277" y="4023360"/>
            <a:ext cx="2875178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機密、個資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採購敏感資料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未公開決策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不得輸入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A191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DEB195-4CCE-0A31-4637-E15870C6AE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001CB69-3B1D-5516-918B-45D9769C8B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8B0BA36-E21C-BB29-DCE1-89317FE8A4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353AE0-0ED6-5C89-4802-5A4904FA5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076AE67F-0DEC-07AC-9FF0-DD5868FC16BA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57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43371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政府AI治理架構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Government AI Governance Framework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政策原則：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2654732" cy="1554480"/>
          </a:xfrm>
          <a:prstGeom prst="roundRect">
            <a:avLst>
              <a:gd name="adj" fmla="val 5294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331720"/>
            <a:ext cx="2471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能用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31388" y="2331720"/>
            <a:ext cx="2654732" cy="1554480"/>
          </a:xfrm>
          <a:prstGeom prst="roundRect">
            <a:avLst>
              <a:gd name="adj" fmla="val 5294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22828" y="2331720"/>
            <a:ext cx="2471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會用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05576" y="2331720"/>
            <a:ext cx="2654732" cy="1554480"/>
          </a:xfrm>
          <a:prstGeom prst="roundRect">
            <a:avLst>
              <a:gd name="adj" fmla="val 5294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97016" y="2331720"/>
            <a:ext cx="2471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敢用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079763" y="2331720"/>
            <a:ext cx="2654732" cy="1554480"/>
          </a:xfrm>
          <a:prstGeom prst="roundRect">
            <a:avLst>
              <a:gd name="adj" fmla="val 5294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71203" y="2331720"/>
            <a:ext cx="2471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慎用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" y="4206240"/>
            <a:ext cx="112772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管理機制：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7200" y="4800600"/>
            <a:ext cx="3612794" cy="758952"/>
          </a:xfrm>
          <a:prstGeom prst="roundRect">
            <a:avLst>
              <a:gd name="adj" fmla="val 10843"/>
            </a:avLst>
          </a:prstGeom>
          <a:solidFill>
            <a:srgbClr val="EEF2F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4800600"/>
            <a:ext cx="342991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資料分級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289450" y="4800600"/>
            <a:ext cx="3612794" cy="758952"/>
          </a:xfrm>
          <a:prstGeom prst="roundRect">
            <a:avLst>
              <a:gd name="adj" fmla="val 10843"/>
            </a:avLst>
          </a:prstGeom>
          <a:solidFill>
            <a:srgbClr val="EEF2F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0890" y="4800600"/>
            <a:ext cx="342991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工具分級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121701" y="4800600"/>
            <a:ext cx="3612794" cy="758952"/>
          </a:xfrm>
          <a:prstGeom prst="roundRect">
            <a:avLst>
              <a:gd name="adj" fmla="val 10843"/>
            </a:avLst>
          </a:prstGeom>
          <a:solidFill>
            <a:srgbClr val="EEF2F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13141" y="4800600"/>
            <a:ext cx="342991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使用紀錄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7200" y="5779008"/>
            <a:ext cx="3612794" cy="758952"/>
          </a:xfrm>
          <a:prstGeom prst="roundRect">
            <a:avLst>
              <a:gd name="adj" fmla="val 10843"/>
            </a:avLst>
          </a:prstGeom>
          <a:solidFill>
            <a:srgbClr val="EEF2F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5779008"/>
            <a:ext cx="342991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人工覆核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89450" y="5779008"/>
            <a:ext cx="3612794" cy="758952"/>
          </a:xfrm>
          <a:prstGeom prst="roundRect">
            <a:avLst>
              <a:gd name="adj" fmla="val 10843"/>
            </a:avLst>
          </a:prstGeom>
          <a:solidFill>
            <a:srgbClr val="EEF2F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380890" y="5779008"/>
            <a:ext cx="342991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教育訓練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121701" y="5779008"/>
            <a:ext cx="3612794" cy="758952"/>
          </a:xfrm>
          <a:prstGeom prst="roundRect">
            <a:avLst>
              <a:gd name="adj" fmla="val 10843"/>
            </a:avLst>
          </a:prstGeom>
          <a:solidFill>
            <a:srgbClr val="EEF2F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13141" y="5779008"/>
            <a:ext cx="342991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稽核改善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5C57030-5738-CB37-A7DA-63F2FF8BD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1B8291C-7CEA-81A0-33BE-9C9F6AABFA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6B6BED-376B-6BC9-27D5-9C0FF13097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327D923-9B88-5364-11AB-64570598E7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C34266FF-0AC8-0D9A-8652-3E90D9CF956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58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429085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AI導入前檢核表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Pre-Adoption Checklist for AI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業務目的清楚嗎？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374136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3374136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資料可以使用嗎？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5010912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5010912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風險等級判斷了嗎？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516472" y="2144268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6472" y="2144268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485736" y="1737360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有人負責審查嗎？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78728" y="3374136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3" name="Shape 21"/>
          <p:cNvSpPr/>
          <p:nvPr/>
        </p:nvSpPr>
        <p:spPr>
          <a:xfrm>
            <a:off x="6516472" y="3781044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16472" y="3781044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485736" y="3374136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產出可追溯嗎？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278728" y="5010912"/>
            <a:ext cx="5455768" cy="1527048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7" name="Shape 25"/>
          <p:cNvSpPr/>
          <p:nvPr/>
        </p:nvSpPr>
        <p:spPr>
          <a:xfrm>
            <a:off x="6516472" y="5417820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16472" y="5417820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485736" y="5010912"/>
            <a:ext cx="3974440" cy="1527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錯誤時如何補救？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1F4D84D-8529-7648-D533-72A6D48A94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A66245D-E65D-2051-15B8-66B3106B67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D40F655-2B01-3F63-274F-29F115BAEA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E05CD19-1D09-AB56-D431-E88087A9DD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B1E136DA-871E-5CB5-AA81-E7CE0CAEE330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59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9878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1｜人工智慧最新發展趨勢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AI的演進：從判斷走向生成與行動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The Evolution of AI: From Judgment to Generation and Action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11277295" cy="1145286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953387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953387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9795967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物理AI　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Physical 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感測、控制實體設備、自主巡查（例：水閘自動控制）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955798"/>
            <a:ext cx="11277295" cy="1145286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17182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17182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955798"/>
            <a:ext cx="9795967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代理式AI　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Agentic 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規劃、呼叫工具、採取行動（例：自動調度灌溉排程）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174236"/>
            <a:ext cx="11277295" cy="1145286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439026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439026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4174236"/>
            <a:ext cx="9795967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生成式AI　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Generative 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生成、摘要、轉寫（例：會勘紀錄摘要、巡檢報告初稿）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392674"/>
            <a:ext cx="11277295" cy="1145286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5608701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5608701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5392674"/>
            <a:ext cx="9795967" cy="1145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判別式AI　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Discriminative 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B6573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分類、預測、異常偵測（例：灌溉異常偵測、缺水風險評分）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EBC834B-BFB3-1CFF-F186-171517E5FB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A75E1C1-6A76-58BB-623C-CCA98905E9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7D3D3DF-4B83-D4A7-143C-6D6154E167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78C66B-83A7-7B08-6E6C-2A0F45085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F02065A4-0C0F-067B-F6F5-C0A63D8849CF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6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94265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AI使用SOP建議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Recommended SOP for AI Use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37360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7" name="Shape 5"/>
          <p:cNvSpPr/>
          <p:nvPr/>
        </p:nvSpPr>
        <p:spPr>
          <a:xfrm>
            <a:off x="694944" y="1939671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1939671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664208" y="1737360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先判斷資料等級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2964942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1" name="Shape 9"/>
          <p:cNvSpPr/>
          <p:nvPr/>
        </p:nvSpPr>
        <p:spPr>
          <a:xfrm>
            <a:off x="694944" y="316725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" y="316725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64208" y="2964942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選擇核准工具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192524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5" name="Shape 13"/>
          <p:cNvSpPr/>
          <p:nvPr/>
        </p:nvSpPr>
        <p:spPr>
          <a:xfrm>
            <a:off x="694944" y="439483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4944" y="439483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64208" y="4192524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撰寫提示詞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420106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19" name="Shape 17"/>
          <p:cNvSpPr/>
          <p:nvPr/>
        </p:nvSpPr>
        <p:spPr>
          <a:xfrm>
            <a:off x="694944" y="5622417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4944" y="5622417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4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664208" y="5420106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產出初稿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78728" y="1737360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3" name="Shape 21"/>
          <p:cNvSpPr/>
          <p:nvPr/>
        </p:nvSpPr>
        <p:spPr>
          <a:xfrm>
            <a:off x="6516472" y="1939671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16472" y="1939671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485736" y="1737360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人工驗證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278728" y="2964942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27" name="Shape 25"/>
          <p:cNvSpPr/>
          <p:nvPr/>
        </p:nvSpPr>
        <p:spPr>
          <a:xfrm>
            <a:off x="6516472" y="3167253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16472" y="3167253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485736" y="2964942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主管審核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278728" y="4192524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31" name="Shape 29"/>
          <p:cNvSpPr/>
          <p:nvPr/>
        </p:nvSpPr>
        <p:spPr>
          <a:xfrm>
            <a:off x="6516472" y="4394835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16472" y="4394835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7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485736" y="4192524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留存紀錄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278728" y="5420106"/>
            <a:ext cx="5455768" cy="1117854"/>
          </a:xfrm>
          <a:prstGeom prst="rect">
            <a:avLst/>
          </a:prstGeom>
          <a:solidFill>
            <a:srgbClr val="EEF2F5"/>
          </a:solidFill>
          <a:ln/>
        </p:spPr>
      </p:sp>
      <p:sp>
        <p:nvSpPr>
          <p:cNvPr id="35" name="Shape 33"/>
          <p:cNvSpPr/>
          <p:nvPr/>
        </p:nvSpPr>
        <p:spPr>
          <a:xfrm>
            <a:off x="6516472" y="5622417"/>
            <a:ext cx="713232" cy="71323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C78C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516472" y="5622417"/>
            <a:ext cx="7132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8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7485736" y="5420106"/>
            <a:ext cx="3974440" cy="1117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定期檢討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18FF66F-B211-EBBF-549B-5162E514EA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A53B3A1-6F8F-14AC-B7B1-30885C2047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33C210D-1A6E-8073-596D-1D76AB36D1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A53C8A7-0CCA-8D13-9FC7-6604D3F52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42" name="Slide Number Placeholder 3">
            <a:extLst>
              <a:ext uri="{FF2B5EF4-FFF2-40B4-BE49-F238E27FC236}">
                <a16:creationId xmlns:a16="http://schemas.microsoft.com/office/drawing/2014/main" id="{3B87F0AB-60D7-42F1-F980-01D6DE1F2AEF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60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002148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瑠公管理處可優先試行場景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Priority Pilot Scenarios for Liugong Management Office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741932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41932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會議紀錄摘要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89450" y="1741932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80890" y="1741932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教育訓練教材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121701" y="1741932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13141" y="1741932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庶務活動檢核表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247388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247388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公開資料問答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89450" y="4247388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0890" y="4247388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巡檢紀錄格式化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121701" y="4247388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13141" y="4247388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內部SOP查詢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C98C22-D52A-49E6-8F50-D684FC6A20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3282F3D-E870-46E1-4194-978F572973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B807910-E0C2-985C-6A84-77F41A1376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9ECF018-2D0B-9460-E7FC-AFA7159FA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46768402-3A59-6CBF-547C-4F4CEEE796D6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61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83823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行動承諾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Action Commitment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7373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每位同仁回到工作崗位後，選一項低風險工作試用AI：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2743200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743200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不輸入敏感資料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89450" y="2743200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0890" y="2743200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不直接採信答案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121701" y="2743200"/>
            <a:ext cx="3612794" cy="2286000"/>
          </a:xfrm>
          <a:prstGeom prst="roundRect">
            <a:avLst>
              <a:gd name="adj" fmla="val 3600"/>
            </a:avLst>
          </a:prstGeom>
          <a:solidFill>
            <a:srgbClr val="E4F5F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13141" y="2743200"/>
            <a:ext cx="342991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123B5D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不省略人工審查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57200" y="5486400"/>
            <a:ext cx="11277295" cy="1051560"/>
          </a:xfrm>
          <a:prstGeom prst="roundRect">
            <a:avLst>
              <a:gd name="adj" fmla="val 8696"/>
            </a:avLst>
          </a:prstGeom>
          <a:solidFill>
            <a:srgbClr val="FBEAEA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5486400"/>
            <a:ext cx="10637215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3261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原則：安全使用、如實核對、保留人工把關。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F842DFD-F6A4-42FC-FC8A-4A5FE669B9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AB6974-83CD-D2AF-3696-5EEA8B0A0C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A49F995-23E3-7C7E-4300-C3B00CBEFB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237EFB-D285-96E2-7D24-4599ED287E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E30B69F2-A969-EB23-A12F-7D9811C68318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62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27224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3｜風險、資安與倫理議題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112772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22528E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結語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115568"/>
            <a:ext cx="112772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1C78C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Closing Remarks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517904"/>
            <a:ext cx="11277295" cy="23774"/>
          </a:xfrm>
          <a:prstGeom prst="rect">
            <a:avLst/>
          </a:prstGeom>
          <a:solidFill>
            <a:srgbClr val="B7C0C9"/>
          </a:solidFill>
          <a:ln/>
        </p:spPr>
      </p:sp>
      <p:sp>
        <p:nvSpPr>
          <p:cNvPr id="10" name="Shape 3">
            <a:extLst>
              <a:ext uri="{FF2B5EF4-FFF2-40B4-BE49-F238E27FC236}">
                <a16:creationId xmlns:a16="http://schemas.microsoft.com/office/drawing/2014/main" id="{FA65C52E-6ACF-2A4A-C189-21FC6F353B49}"/>
              </a:ext>
            </a:extLst>
          </p:cNvPr>
          <p:cNvSpPr/>
          <p:nvPr/>
        </p:nvSpPr>
        <p:spPr>
          <a:xfrm>
            <a:off x="431800" y="1883664"/>
            <a:ext cx="11277295" cy="4420210"/>
          </a:xfrm>
          <a:prstGeom prst="roundRect">
            <a:avLst>
              <a:gd name="adj" fmla="val 3544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A36D8DB4-5096-5B04-0491-30809DCCFB49}"/>
              </a:ext>
            </a:extLst>
          </p:cNvPr>
          <p:cNvSpPr/>
          <p:nvPr/>
        </p:nvSpPr>
        <p:spPr>
          <a:xfrm>
            <a:off x="1051560" y="2103120"/>
            <a:ext cx="10088575" cy="3182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AI不是替政府做決定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，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而是協助政府更快整理資訊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更好服務民眾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、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更穩健管理風險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。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231F1CB-12A3-5541-2A30-145D22DCA750}"/>
              </a:ext>
            </a:extLst>
          </p:cNvPr>
          <p:cNvSpPr/>
          <p:nvPr/>
        </p:nvSpPr>
        <p:spPr>
          <a:xfrm>
            <a:off x="1026159" y="5181600"/>
            <a:ext cx="10088575" cy="1122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智慧治理的核心，仍是人的專業、責任與信任。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4AD162-8B17-2E52-715B-6DA79D7FFD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816BCD-2433-B681-E625-4C40E89623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440930-DD88-74C5-98E3-306F7523278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A3AF230-ED9A-9D90-B684-EF03ABB84C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8B933DEB-E518-D209-DC9D-AB4800A00E0D}"/>
              </a:ext>
            </a:extLst>
          </p:cNvPr>
          <p:cNvSpPr txBox="1">
            <a:spLocks/>
          </p:cNvSpPr>
          <p:nvPr/>
        </p:nvSpPr>
        <p:spPr>
          <a:xfrm>
            <a:off x="11159797" y="6562244"/>
            <a:ext cx="960699" cy="23965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D6FF71F-CF6A-4C46-8F9B-61D49EEA70E3}" type="slidenum">
              <a:rPr lang="en-US"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/>
              <a:t>63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0123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3D1AD-EE24-227B-3DE2-41823C342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BD320-4077-CE2B-969E-48C39421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56102"/>
            <a:ext cx="11222181" cy="1148584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6">
                    <a:lumMod val="75000"/>
                  </a:schemeClr>
                </a:solidFill>
              </a:rPr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AA715-BD74-F9E4-2E22-BCEC71493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4F85F0-A3C9-B8AA-4F4D-AA62075B5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89" y="1533234"/>
            <a:ext cx="11424249" cy="5029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1.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人工智慧最新發展趨勢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Latest AI Development Trends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2. 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生成式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於政府行政之應用案例 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含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工具介紹</a:t>
            </a: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Generative AI Use Cases in Government Administration</a:t>
            </a:r>
            <a:b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(with AI Tool Introductions)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3. AI</a:t>
            </a:r>
            <a:r>
              <a:rPr lang="zh-TW" altLang="en-US" sz="4000" dirty="0">
                <a:solidFill>
                  <a:schemeClr val="accent6">
                    <a:lumMod val="75000"/>
                  </a:schemeClr>
                </a:solidFill>
              </a:rPr>
              <a:t>應用風險、資訊安全與倫理治理</a:t>
            </a:r>
            <a:b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40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AI Application Risks, Information Security, and </a:t>
            </a:r>
            <a:b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altLang="zh-TW" sz="3600" dirty="0">
                <a:solidFill>
                  <a:schemeClr val="accent6">
                    <a:lumMod val="75000"/>
                  </a:schemeClr>
                </a:solidFill>
              </a:rPr>
              <a:t>      Ethical Governance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90F3CD-9F63-1242-CDF1-5841C611FD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2001FA-45AB-A4D8-8AB3-014111A85F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4CAF6B-EB40-8A9F-8490-0BD7A10C5A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25374A-AE18-F686-8D16-807DDCE08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27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4E034-C4A2-85A8-2204-866E61D44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4F5B-67A2-33CD-34BC-690CD42BF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21" y="1388377"/>
            <a:ext cx="11672156" cy="21312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政府人工智慧：</a:t>
            </a:r>
            <a:br>
              <a:rPr lang="en-US" altLang="zh-TW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智慧治理、行政創新與風險管理</a:t>
            </a:r>
            <a:br>
              <a:rPr lang="en-US" altLang="zh-TW" sz="6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</a:br>
            <a:r>
              <a:rPr lang="en-US" altLang="zh-TW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Heiti TC Medium" pitchFamily="2" charset="-128"/>
                <a:cs typeface="Arial" panose="020B0604020202020204" pitchFamily="34" charset="0"/>
              </a:rPr>
              <a:t>(AI in Government: Smart Governance, Administrative Innovation, and Risk Management)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50382-A2AC-BF2A-1302-F738543F2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64A590-95EF-D322-2F2C-756ED60D32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6105" y="5976255"/>
            <a:ext cx="791692" cy="791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A9A4501-E316-13F6-B1AF-620FD50D9B55}"/>
              </a:ext>
            </a:extLst>
          </p:cNvPr>
          <p:cNvSpPr txBox="1"/>
          <p:nvPr/>
        </p:nvSpPr>
        <p:spPr>
          <a:xfrm>
            <a:off x="4540332" y="6616627"/>
            <a:ext cx="311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2026-09-04</a:t>
            </a:r>
          </a:p>
        </p:txBody>
      </p:sp>
      <p:pic>
        <p:nvPicPr>
          <p:cNvPr id="26" name="Picture 4" descr="http://mail.tku.edu.tw/myday/images/Myday_Photo.jpg">
            <a:extLst>
              <a:ext uri="{FF2B5EF4-FFF2-40B4-BE49-F238E27FC236}">
                <a16:creationId xmlns:a16="http://schemas.microsoft.com/office/drawing/2014/main" id="{901FC7F4-B2E9-6202-A1BE-008CB8815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73" y="4738465"/>
            <a:ext cx="1206269" cy="1493475"/>
          </a:xfrm>
          <a:prstGeom prst="rect">
            <a:avLst/>
          </a:prstGeom>
          <a:noFill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542DB5A-D9C2-0797-81CE-B02565DFD1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47" y="5320739"/>
            <a:ext cx="421513" cy="5112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056457C-8570-A168-69F4-61530F8528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32" y="5753055"/>
            <a:ext cx="511280" cy="5112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F9A8C67-11E5-8BA8-D005-438DBDA87C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727" y="5748361"/>
            <a:ext cx="511280" cy="511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F8EB4B8-33C6-D575-BEFE-5EB69F8B89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94" y="4798351"/>
            <a:ext cx="935665" cy="4219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D17113C-36B0-BF87-F0ED-2E88EF82C5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165" y="4277777"/>
            <a:ext cx="1011475" cy="22099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108AEA4-D1B2-7CE2-9635-875532C331EE}"/>
              </a:ext>
            </a:extLst>
          </p:cNvPr>
          <p:cNvSpPr txBox="1"/>
          <p:nvPr/>
        </p:nvSpPr>
        <p:spPr>
          <a:xfrm>
            <a:off x="257065" y="4511299"/>
            <a:ext cx="935665" cy="115416"/>
          </a:xfrm>
          <a:prstGeom prst="rect">
            <a:avLst/>
          </a:prstGeom>
          <a:solidFill>
            <a:srgbClr val="76B900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University Ambassador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68C7C4-E6C2-D552-0925-50BF60B0FC61}"/>
              </a:ext>
            </a:extLst>
          </p:cNvPr>
          <p:cNvSpPr txBox="1"/>
          <p:nvPr/>
        </p:nvSpPr>
        <p:spPr>
          <a:xfrm>
            <a:off x="225165" y="4614903"/>
            <a:ext cx="1011475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Certified Instructor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C3DEFBAB-66CD-AC13-441C-131969607253}"/>
              </a:ext>
            </a:extLst>
          </p:cNvPr>
          <p:cNvSpPr txBox="1">
            <a:spLocks/>
          </p:cNvSpPr>
          <p:nvPr/>
        </p:nvSpPr>
        <p:spPr>
          <a:xfrm>
            <a:off x="2668158" y="4614902"/>
            <a:ext cx="6855683" cy="196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9"/>
              </a:rPr>
              <a:t>戴敏育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9"/>
              </a:rPr>
              <a:t>  </a:t>
            </a:r>
            <a:r>
              <a:rPr kumimoji="0" lang="zh-TW" altLang="en-US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  <a:hlinkClick r:id="rId9"/>
              </a:rPr>
              <a:t>教授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 (Prof. 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Calibri" panose="020F0502020204030204" pitchFamily="34" charset="0"/>
                <a:hlinkClick r:id="rId9"/>
              </a:rPr>
              <a:t>Min-Yuh Day</a:t>
            </a:r>
            <a:r>
              <a:rPr kumimoji="0" lang="en-US" altLang="zh-TW" sz="1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標楷體" pitchFamily="65" charset="-120"/>
                <a:cs typeface="Calibri" panose="020F0502020204030204" pitchFamily="34" charset="0"/>
              </a:rPr>
              <a:t>)</a:t>
            </a:r>
            <a:endParaRPr kumimoji="0" lang="en-US" altLang="zh-TW" sz="144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Heiti TC Medium" pitchFamily="2" charset="-128"/>
              <a:ea typeface="Heiti TC Medium" pitchFamily="2" charset="-128"/>
              <a:cs typeface="Calibri" panose="020F0502020204030204" pitchFamily="34" charset="0"/>
              <a:hlinkClick r:id="rId9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Calibri" panose="020F0502020204030204" pitchFamily="34" charset="0"/>
              </a:rPr>
              <a:t>國立臺北大學  資訊管理研究所  所長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跨域 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AI 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前瞻研究中心</a:t>
            </a:r>
            <a:r>
              <a:rPr kumimoji="0" lang="en-US" altLang="zh-TW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(AI4X NTPU)</a:t>
            </a:r>
            <a:r>
              <a:rPr kumimoji="0" lang="zh-TW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0ABAB5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主任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A38234-E514-267E-549F-6946A3E107A3}"/>
              </a:ext>
            </a:extLst>
          </p:cNvPr>
          <p:cNvSpPr txBox="1"/>
          <p:nvPr/>
        </p:nvSpPr>
        <p:spPr>
          <a:xfrm>
            <a:off x="3046927" y="66113"/>
            <a:ext cx="60981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農業部農田水利署瑠公管理處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115-116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年度員工知能培訓及庶務協作計畫</a:t>
            </a:r>
          </a:p>
        </p:txBody>
      </p:sp>
      <p:sp>
        <p:nvSpPr>
          <p:cNvPr id="5" name="圓角矩形 30">
            <a:extLst>
              <a:ext uri="{FF2B5EF4-FFF2-40B4-BE49-F238E27FC236}">
                <a16:creationId xmlns:a16="http://schemas.microsoft.com/office/drawing/2014/main" id="{E389B58C-A054-1F75-1E2C-F3CA32EA4D65}"/>
              </a:ext>
            </a:extLst>
          </p:cNvPr>
          <p:cNvSpPr/>
          <p:nvPr/>
        </p:nvSpPr>
        <p:spPr>
          <a:xfrm>
            <a:off x="4701227" y="887709"/>
            <a:ext cx="2527110" cy="41547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1905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Q &amp; A</a:t>
            </a:r>
            <a:endParaRPr kumimoji="1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556C2C-822A-06F2-1D59-E473FD1D836D}"/>
              </a:ext>
            </a:extLst>
          </p:cNvPr>
          <p:cNvSpPr txBox="1"/>
          <p:nvPr/>
        </p:nvSpPr>
        <p:spPr>
          <a:xfrm>
            <a:off x="1424939" y="3397886"/>
            <a:ext cx="9342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時間：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115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年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9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月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4</a:t>
            </a: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日</a:t>
            </a:r>
            <a: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 </a:t>
            </a:r>
            <a:r>
              <a:rPr kumimoji="0" lang="en-US" altLang="zh-TW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9:00-12:00</a:t>
            </a:r>
            <a:endParaRPr kumimoji="0" lang="en-US" altLang="zh-TW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Heiti TC Medium" pitchFamily="2" charset="-128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主辦單位：農業部農田水利署瑠公管理處 </a:t>
            </a:r>
            <a:br>
              <a:rPr lang="en-US" altLang="zh-TW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</a:br>
            <a:r>
              <a:rPr lang="zh-TW" altLang="en-US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Heiti TC Medium" pitchFamily="2" charset="-128"/>
                <a:cs typeface="Calibri" panose="020F0502020204030204" pitchFamily="34" charset="0"/>
              </a:rPr>
              <a:t>承辦單位：台灣水資源與農業研究院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AE6B37-F5E8-B0DE-A599-891E57EFD8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740" y="77920"/>
            <a:ext cx="2667000" cy="444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7BAEEE-B8A8-79A3-0273-CAB400D1819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19BD30-C09F-D1A0-4517-F973FC5F250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540A1D-7F05-4CC4-095C-E72ED5215C0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41401E-89ED-9094-06A6-104B77CA96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4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074F8-0372-534F-6A2A-283543D86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FF2CB992-FECF-7940-9E6C-4FDE766BD97F}"/>
              </a:ext>
            </a:extLst>
          </p:cNvPr>
          <p:cNvSpPr/>
          <p:nvPr/>
        </p:nvSpPr>
        <p:spPr>
          <a:xfrm>
            <a:off x="534390" y="629623"/>
            <a:ext cx="11251092" cy="5598754"/>
          </a:xfrm>
          <a:custGeom>
            <a:avLst/>
            <a:gdLst>
              <a:gd name="connsiteX0" fmla="*/ 0 w 1442434"/>
              <a:gd name="connsiteY0" fmla="*/ 824248 h 824248"/>
              <a:gd name="connsiteX1" fmla="*/ 978794 w 1442434"/>
              <a:gd name="connsiteY1" fmla="*/ 656823 h 824248"/>
              <a:gd name="connsiteX2" fmla="*/ 1442434 w 1442434"/>
              <a:gd name="connsiteY2" fmla="*/ 0 h 824248"/>
              <a:gd name="connsiteX0" fmla="*/ 0 w 1442434"/>
              <a:gd name="connsiteY0" fmla="*/ 824248 h 824248"/>
              <a:gd name="connsiteX1" fmla="*/ 864867 w 1442434"/>
              <a:gd name="connsiteY1" fmla="*/ 620798 h 824248"/>
              <a:gd name="connsiteX2" fmla="*/ 1442434 w 1442434"/>
              <a:gd name="connsiteY2" fmla="*/ 0 h 82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2434" h="824248">
                <a:moveTo>
                  <a:pt x="0" y="824248"/>
                </a:moveTo>
                <a:cubicBezTo>
                  <a:pt x="369194" y="809223"/>
                  <a:pt x="624461" y="758173"/>
                  <a:pt x="864867" y="620798"/>
                </a:cubicBezTo>
                <a:cubicBezTo>
                  <a:pt x="1105273" y="483423"/>
                  <a:pt x="1330817" y="259724"/>
                  <a:pt x="1442434" y="0"/>
                </a:cubicBezTo>
              </a:path>
            </a:pathLst>
          </a:custGeom>
          <a:noFill/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3F0379-D7FF-1AAC-283C-486101A3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90" y="57831"/>
            <a:ext cx="11222181" cy="778051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Generative AI, Agentic AI, Physical AI</a:t>
            </a:r>
            <a:endParaRPr lang="en-US" sz="29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D7C83-6686-7625-8955-20F4BEAC7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904276-3D44-0214-F997-EB80DAAE0716}"/>
              </a:ext>
            </a:extLst>
          </p:cNvPr>
          <p:cNvSpPr/>
          <p:nvPr/>
        </p:nvSpPr>
        <p:spPr>
          <a:xfrm>
            <a:off x="185738" y="6606277"/>
            <a:ext cx="115997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NVIDIA (2025), GTC March 2025 Keynote with NVIDIA CEO Jensen Huang, https://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www.youtube.com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watch?v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=_waPvOwL9Z8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26E1B-00AA-89EF-827C-EED647610FDD}"/>
              </a:ext>
            </a:extLst>
          </p:cNvPr>
          <p:cNvSpPr txBox="1"/>
          <p:nvPr/>
        </p:nvSpPr>
        <p:spPr>
          <a:xfrm>
            <a:off x="79065" y="5781181"/>
            <a:ext cx="222804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AlexNet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40F6DB-F166-198B-F231-ABEB4018ADDB}"/>
              </a:ext>
            </a:extLst>
          </p:cNvPr>
          <p:cNvSpPr txBox="1"/>
          <p:nvPr/>
        </p:nvSpPr>
        <p:spPr>
          <a:xfrm>
            <a:off x="3025567" y="4811298"/>
            <a:ext cx="24819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Perception AI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B76758-74E4-D9B3-35F9-11D2CC2E6F11}"/>
              </a:ext>
            </a:extLst>
          </p:cNvPr>
          <p:cNvSpPr txBox="1"/>
          <p:nvPr/>
        </p:nvSpPr>
        <p:spPr>
          <a:xfrm>
            <a:off x="5962835" y="3873070"/>
            <a:ext cx="24819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Generative AI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B232B9-7A7F-8195-96F1-721FEA6244FE}"/>
              </a:ext>
            </a:extLst>
          </p:cNvPr>
          <p:cNvSpPr txBox="1"/>
          <p:nvPr/>
        </p:nvSpPr>
        <p:spPr>
          <a:xfrm>
            <a:off x="8228630" y="2374071"/>
            <a:ext cx="248194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Agentic AI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56751-3009-ADA3-CFD2-E571773811FD}"/>
              </a:ext>
            </a:extLst>
          </p:cNvPr>
          <p:cNvSpPr txBox="1"/>
          <p:nvPr/>
        </p:nvSpPr>
        <p:spPr>
          <a:xfrm>
            <a:off x="9918825" y="1048081"/>
            <a:ext cx="220167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Physical 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6B763-BCA4-DC3D-3019-7353571CF0D2}"/>
              </a:ext>
            </a:extLst>
          </p:cNvPr>
          <p:cNvSpPr txBox="1"/>
          <p:nvPr/>
        </p:nvSpPr>
        <p:spPr>
          <a:xfrm>
            <a:off x="79065" y="6169808"/>
            <a:ext cx="3189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Deep learning breakthrough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F9B4C-A0B3-D568-B475-2680DE560BA0}"/>
              </a:ext>
            </a:extLst>
          </p:cNvPr>
          <p:cNvSpPr txBox="1"/>
          <p:nvPr/>
        </p:nvSpPr>
        <p:spPr>
          <a:xfrm>
            <a:off x="3025567" y="5249073"/>
            <a:ext cx="318928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Speech recognition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Deep recommender systems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Medical imaging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D1F26-086D-57DC-DE40-F6B75989899E}"/>
              </a:ext>
            </a:extLst>
          </p:cNvPr>
          <p:cNvSpPr txBox="1"/>
          <p:nvPr/>
        </p:nvSpPr>
        <p:spPr>
          <a:xfrm>
            <a:off x="5997753" y="4298959"/>
            <a:ext cx="23217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Digital marketing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Content creation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BB8C85-5B74-EEB5-FEC2-F55DB318DF2B}"/>
              </a:ext>
            </a:extLst>
          </p:cNvPr>
          <p:cNvSpPr txBox="1"/>
          <p:nvPr/>
        </p:nvSpPr>
        <p:spPr>
          <a:xfrm>
            <a:off x="8245883" y="2793773"/>
            <a:ext cx="227646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Coding assistants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Customer service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care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7B61FC-315B-E8EB-6BBB-0AE6A8DFCFDA}"/>
              </a:ext>
            </a:extLst>
          </p:cNvPr>
          <p:cNvSpPr txBox="1"/>
          <p:nvPr/>
        </p:nvSpPr>
        <p:spPr>
          <a:xfrm>
            <a:off x="9915935" y="1467824"/>
            <a:ext cx="220167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Self-driving cars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General robotics</a:t>
            </a:r>
          </a:p>
        </p:txBody>
      </p:sp>
    </p:spTree>
    <p:extLst>
      <p:ext uri="{BB962C8B-B14F-4D97-AF65-F5344CB8AC3E}">
        <p14:creationId xmlns:p14="http://schemas.microsoft.com/office/powerpoint/2010/main" val="2532471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B0F3-5672-8A24-9A48-287EF0F7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5"/>
            <a:ext cx="11222181" cy="539434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Generative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6386D-97AF-F52C-26A2-A5A699D0F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AB6D65-93BD-07E5-E60C-4BBBF206C4D1}"/>
              </a:ext>
            </a:extLst>
          </p:cNvPr>
          <p:cNvSpPr/>
          <p:nvPr/>
        </p:nvSpPr>
        <p:spPr>
          <a:xfrm>
            <a:off x="4724400" y="1066434"/>
            <a:ext cx="2743200" cy="2743200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896860-A293-6891-D2F0-0E21D601C167}"/>
              </a:ext>
            </a:extLst>
          </p:cNvPr>
          <p:cNvSpPr/>
          <p:nvPr/>
        </p:nvSpPr>
        <p:spPr>
          <a:xfrm>
            <a:off x="7255323" y="3875855"/>
            <a:ext cx="2743200" cy="2743200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6107E58-3CFF-7ED9-629F-43A834BB143C}"/>
              </a:ext>
            </a:extLst>
          </p:cNvPr>
          <p:cNvSpPr/>
          <p:nvPr/>
        </p:nvSpPr>
        <p:spPr>
          <a:xfrm>
            <a:off x="2484113" y="3875855"/>
            <a:ext cx="2743200" cy="2743200"/>
          </a:xfrm>
          <a:prstGeom prst="ellipse">
            <a:avLst/>
          </a:prstGeom>
          <a:solidFill>
            <a:srgbClr val="92D05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16EA-0DE8-5DF7-6751-EFEC2B96B3FA}"/>
              </a:ext>
            </a:extLst>
          </p:cNvPr>
          <p:cNvSpPr txBox="1"/>
          <p:nvPr/>
        </p:nvSpPr>
        <p:spPr>
          <a:xfrm>
            <a:off x="5204521" y="1876283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Computing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3E4519-79EF-FBA8-D4EE-C0536CF899AD}"/>
              </a:ext>
            </a:extLst>
          </p:cNvPr>
          <p:cNvSpPr txBox="1"/>
          <p:nvPr/>
        </p:nvSpPr>
        <p:spPr>
          <a:xfrm>
            <a:off x="7718020" y="5025057"/>
            <a:ext cx="1817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Algorithms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7E8678-D0B5-144D-15F2-F5209F327DF5}"/>
              </a:ext>
            </a:extLst>
          </p:cNvPr>
          <p:cNvSpPr txBox="1"/>
          <p:nvPr/>
        </p:nvSpPr>
        <p:spPr>
          <a:xfrm>
            <a:off x="3413348" y="4985845"/>
            <a:ext cx="884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</a:t>
            </a:r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996343B4-34A7-AFFB-0ACE-35E4B71F3E8D}"/>
              </a:ext>
            </a:extLst>
          </p:cNvPr>
          <p:cNvSpPr/>
          <p:nvPr/>
        </p:nvSpPr>
        <p:spPr>
          <a:xfrm>
            <a:off x="4365980" y="2455264"/>
            <a:ext cx="3496807" cy="2617872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E1059D-29A3-E1F2-8FDC-ECCDAACF835C}"/>
              </a:ext>
            </a:extLst>
          </p:cNvPr>
          <p:cNvSpPr txBox="1"/>
          <p:nvPr/>
        </p:nvSpPr>
        <p:spPr>
          <a:xfrm>
            <a:off x="4972765" y="4059373"/>
            <a:ext cx="2220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Generative AI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445A89-1D2F-13B0-FD58-CADFD9E0F3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9194" y="137553"/>
            <a:ext cx="962066" cy="62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7FA4ED-FD18-39DB-343F-472B6A5DCE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8086" y="811230"/>
            <a:ext cx="964282" cy="235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15A547-CFBB-26D8-E5EF-A4F0CAF1AB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3515" y="1086789"/>
            <a:ext cx="964282" cy="3278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C8ED2D-B29A-FEDA-A6DB-F70CC0DB80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2662" y="137553"/>
            <a:ext cx="847324" cy="8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92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1398-E558-9363-59A2-734830DF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9F5E-C436-2B1F-CE80-2C219A071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89" y="135105"/>
            <a:ext cx="11222181" cy="539434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Generative AI, Agentic AI, Physical 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F3CD6-866D-CC49-567B-7D3C1712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FF71F-CF6A-4C46-8F9B-61D49EEA70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7E059B3-CA44-8E7E-F548-ADAD0F178A50}"/>
              </a:ext>
            </a:extLst>
          </p:cNvPr>
          <p:cNvSpPr/>
          <p:nvPr/>
        </p:nvSpPr>
        <p:spPr>
          <a:xfrm>
            <a:off x="4245029" y="863400"/>
            <a:ext cx="3834234" cy="3756871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E6FB7F1-B513-3E52-4847-D5FDB96390FF}"/>
              </a:ext>
            </a:extLst>
          </p:cNvPr>
          <p:cNvSpPr/>
          <p:nvPr/>
        </p:nvSpPr>
        <p:spPr>
          <a:xfrm>
            <a:off x="5346342" y="2659069"/>
            <a:ext cx="3834234" cy="3756871"/>
          </a:xfrm>
          <a:prstGeom prst="ellipse">
            <a:avLst/>
          </a:prstGeom>
          <a:solidFill>
            <a:srgbClr val="76D6FF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1F86B2-8C96-13B6-2ADF-522951A7C17C}"/>
              </a:ext>
            </a:extLst>
          </p:cNvPr>
          <p:cNvSpPr/>
          <p:nvPr/>
        </p:nvSpPr>
        <p:spPr>
          <a:xfrm>
            <a:off x="3155022" y="2659068"/>
            <a:ext cx="3834234" cy="3756871"/>
          </a:xfrm>
          <a:prstGeom prst="ellipse">
            <a:avLst/>
          </a:prstGeom>
          <a:solidFill>
            <a:srgbClr val="92D05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08B5CE-C48F-D010-25E0-D40CDC571B9D}"/>
              </a:ext>
            </a:extLst>
          </p:cNvPr>
          <p:cNvSpPr txBox="1"/>
          <p:nvPr/>
        </p:nvSpPr>
        <p:spPr>
          <a:xfrm>
            <a:off x="4846465" y="1118088"/>
            <a:ext cx="263136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Physical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(Actuation)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Real-world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Interaction &amp; Execution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9B7D4A-DF96-AC92-998D-0902F8F8D231}"/>
              </a:ext>
            </a:extLst>
          </p:cNvPr>
          <p:cNvSpPr txBox="1"/>
          <p:nvPr/>
        </p:nvSpPr>
        <p:spPr>
          <a:xfrm>
            <a:off x="6837692" y="4310405"/>
            <a:ext cx="2220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Agentic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(Orchestration)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Workflow &amp;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Decision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Automation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32876F-350C-205B-DEA9-25C038E89CF6}"/>
              </a:ext>
            </a:extLst>
          </p:cNvPr>
          <p:cNvSpPr txBox="1"/>
          <p:nvPr/>
        </p:nvSpPr>
        <p:spPr>
          <a:xfrm>
            <a:off x="3163476" y="4398871"/>
            <a:ext cx="22203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Generative AI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(Creation)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Content &amp; Idea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Synthesis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535872-6529-57D8-813E-E4F356743D6A}"/>
              </a:ext>
            </a:extLst>
          </p:cNvPr>
          <p:cNvSpPr txBox="1"/>
          <p:nvPr/>
        </p:nvSpPr>
        <p:spPr>
          <a:xfrm>
            <a:off x="5514814" y="3752540"/>
            <a:ext cx="1474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Autonomous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Synergy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C589FD-7A83-F8A7-5400-C4A4D84647D7}"/>
              </a:ext>
            </a:extLst>
          </p:cNvPr>
          <p:cNvSpPr txBox="1"/>
          <p:nvPr/>
        </p:nvSpPr>
        <p:spPr>
          <a:xfrm>
            <a:off x="8962114" y="863400"/>
            <a:ext cx="31583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New Economic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Paradigm Shift: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From Creation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 Execution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87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60753</TotalTime>
  <Words>2519</Words>
  <Application>Microsoft Macintosh PowerPoint</Application>
  <PresentationFormat>Widescreen</PresentationFormat>
  <Paragraphs>717</Paragraphs>
  <Slides>65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Heiti TC Medium</vt:lpstr>
      <vt:lpstr>Arial</vt:lpstr>
      <vt:lpstr>Calibri</vt:lpstr>
      <vt:lpstr>Noto Sans TC</vt:lpstr>
      <vt:lpstr>Office Theme</vt:lpstr>
      <vt:lpstr>1_Office Theme</vt:lpstr>
      <vt:lpstr>政府人工智慧： 智慧治理、行政創新與風險管理 (AI in Government: Smart Governance, Administrative Innovation, and Risk Management)</vt:lpstr>
      <vt:lpstr>戴敏育 教授 Prof. Min-Yuh Day</vt:lpstr>
      <vt:lpstr>Outline</vt:lpstr>
      <vt:lpstr>PowerPoint Presentation</vt:lpstr>
      <vt:lpstr>PowerPoint Presentation</vt:lpstr>
      <vt:lpstr>PowerPoint Presentation</vt:lpstr>
      <vt:lpstr>Generative AI, Agentic AI, Physical AI</vt:lpstr>
      <vt:lpstr>Generative AI</vt:lpstr>
      <vt:lpstr>Generative AI, Agentic AI, Physical AI</vt:lpstr>
      <vt:lpstr>The Future of AI From Tools to Agents:  The Rise and Autonomy of Agentic AI</vt:lpstr>
      <vt:lpstr>From Generative AI to Agentic AI</vt:lpstr>
      <vt:lpstr>Agentic Coding Software Development Lifecycle</vt:lpstr>
      <vt:lpstr>Agentic Coding Software Development Lifecycle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政府人工智慧： 智慧治理、行政創新與風險管理 (AI in Government: Smart Governance, Administrative Innovation, and Risk Management)</vt:lpstr>
    </vt:vector>
  </TitlesOfParts>
  <Manager/>
  <Company>National Taipei University (NTPU)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政府人工智慧：智慧治理、行政創新與風險管理</dc:title>
  <dc:subject/>
  <dc:creator>Min-Yuh Day</dc:creator>
  <cp:keywords>政府人工智慧, 智慧治理, 行政創新, 風險管理, AI in Government, Smart Governance, Administrative Innovation, Risk Management</cp:keywords>
  <dc:description>政府人工智慧：智慧治理、行政創新與風險管理 (AI in Government: Smart Governance, Administrative Innovation, and Risk Management) 
</dc:description>
  <cp:lastModifiedBy>MYDAY</cp:lastModifiedBy>
  <cp:revision>1974</cp:revision>
  <cp:lastPrinted>2020-12-23T14:44:17Z</cp:lastPrinted>
  <dcterms:created xsi:type="dcterms:W3CDTF">2019-09-12T03:09:52Z</dcterms:created>
  <dcterms:modified xsi:type="dcterms:W3CDTF">2026-08-31T13:44:33Z</dcterms:modified>
  <cp:category/>
</cp:coreProperties>
</file>