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5"/>
  </p:notesMasterIdLst>
  <p:sldIdLst>
    <p:sldId id="5214" r:id="rId3"/>
    <p:sldId id="257" r:id="rId4"/>
    <p:sldId id="5082" r:id="rId5"/>
    <p:sldId id="55014606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550146069" r:id="rId23"/>
    <p:sldId id="55014606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A5A2"/>
    <a:srgbClr val="00C4C0"/>
    <a:srgbClr val="00E0DC"/>
    <a:srgbClr val="0096FF"/>
    <a:srgbClr val="005493"/>
    <a:srgbClr val="008F00"/>
    <a:srgbClr val="FF7E79"/>
    <a:srgbClr val="9437FF"/>
    <a:srgbClr val="FF40FF"/>
    <a:srgbClr val="D88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8"/>
    <p:restoredTop sz="91918"/>
  </p:normalViewPr>
  <p:slideViewPr>
    <p:cSldViewPr snapToGrid="0" snapToObjects="1">
      <p:cViewPr varScale="1">
        <p:scale>
          <a:sx n="95" d="100"/>
          <a:sy n="95" d="100"/>
        </p:scale>
        <p:origin x="184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A3957-4C3A-0949-A668-E5B432EFB7B5}" type="datetimeFigureOut">
              <a:rPr lang="en-US" smtClean="0"/>
              <a:t>9/1/26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3BE1D-9CA5-194E-A79F-6FE8485E6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65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DCC4B-04C0-E345-9135-AF2AAC1F6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7307F-E82F-6C41-94D7-0B918F0307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3F9956-9324-FB4E-AEF2-D9D738D02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B3FA3-22CF-D24E-9257-B4BAD3401880}" type="datetime1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2AD58-8C94-5746-A2CF-4E8B65CDE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A6D2F-B142-C34E-B53B-8319FC562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965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46172-8336-0A40-B4C3-4D8A5C93F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E20883-F177-154D-8E05-CA7696CC36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D4DA9-1F29-B84E-80DC-389667922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39A0E-6D67-224D-9CFD-01A351FD6A9C}" type="datetime1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05BD03-736F-184E-8D7C-026EFBAE6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AE6B7-5864-5F49-A039-0A08BCD1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19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38E1BA-4517-8F4C-BECF-2D4D4F9475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35B11-57DD-6647-A778-87C8BED79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5C4B8-A561-E841-8C61-AA17720C8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E26E0-5B06-6D4B-BE9C-55EAEC63A6AC}" type="datetime1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37148-7E46-1642-856B-2C5035058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49ADD-0B1A-2C4D-963C-BCAD6CA8E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96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782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BE4ED-5B09-6A4A-B804-3F95E7CDB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135104"/>
            <a:ext cx="11222181" cy="1325563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48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68D9A-CD57-CE49-8834-30E3992BC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89" y="1615044"/>
            <a:ext cx="11222181" cy="473825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2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4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18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9C6CC-B570-4F45-86AC-540D1BEB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267" y="6460525"/>
            <a:ext cx="2743200" cy="365125"/>
          </a:xfrm>
        </p:spPr>
        <p:txBody>
          <a:bodyPr/>
          <a:lstStyle/>
          <a:p>
            <a:fld id="{3AF6F8BD-BCC6-7D43-A79E-885049D004FB}" type="datetime1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60589-8BB0-5240-B769-F0C1B0E4F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209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6F5F2-9431-DB42-A29F-B6D0844B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9797" y="6562244"/>
            <a:ext cx="960699" cy="239655"/>
          </a:xfrm>
        </p:spPr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00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BE4ED-5B09-6A4A-B804-3F95E7CDB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135104"/>
            <a:ext cx="11222181" cy="1325563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48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68D9A-CD57-CE49-8834-30E3992BC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89" y="1615044"/>
            <a:ext cx="11222181" cy="473825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2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4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18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9C6CC-B570-4F45-86AC-540D1BEB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267" y="6460525"/>
            <a:ext cx="2743200" cy="365125"/>
          </a:xfrm>
        </p:spPr>
        <p:txBody>
          <a:bodyPr/>
          <a:lstStyle/>
          <a:p>
            <a:fld id="{3AF6F8BD-BCC6-7D43-A79E-885049D004FB}" type="datetime1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60589-8BB0-5240-B769-F0C1B0E4F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209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6F5F2-9431-DB42-A29F-B6D0844B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9797" y="6562244"/>
            <a:ext cx="960699" cy="239655"/>
          </a:xfrm>
        </p:spPr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64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A8BE4-B9DB-8B46-BE99-ED3CD203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DFA206-4434-6C49-93D6-8FB3309A0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6590A-DE44-944F-A5EE-1F6F42A06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91CB-B2E0-BC45-A47A-800ECE7C338D}" type="datetime1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F59D8B-60E1-EF4B-98C5-B7F4C2B78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B3723-86B1-B349-9F2F-09C62F85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358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65C9C-EC45-E046-A3D4-2894A3040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2FDE4-30E7-4649-822C-2D4099F6B0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DCFADF-67B0-0644-8361-4420EA3D4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BDBED8-2B40-EA47-A7D2-0AA3D29F0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BBA4-D3DD-E64D-B22D-26AB1DAC96C8}" type="datetime1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8B1922-CDFB-504A-97B2-40E4B4D8A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CEE245-AF96-D849-A4E3-6D346AFC5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35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2ECE3-9FE9-2549-980A-462110ABE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1AEA5C-9D0D-8540-A802-044357BA9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4DC00-D8DE-A24F-A23A-E81A91EDE3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DFDA34-08D1-8B4A-A358-1EB1A2A082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C2EC87-22D6-044E-A89A-063D1D3ED3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721565-F153-184B-8089-F20E5C8BE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8BD54-CFAB-9A4A-A893-D1FFE0B82A24}" type="datetime1">
              <a:rPr lang="en-US" smtClean="0"/>
              <a:t>9/1/26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E93DEC-A740-CB4B-9590-8DF2B9765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17F901-E097-5540-B08C-3E642445C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00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9EC7A-C47E-9946-9B90-160BDE67B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48236E-5C25-094A-990A-B390F559E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865FB-1085-8649-9C39-7DD624120DB2}" type="datetime1">
              <a:rPr lang="en-US" smtClean="0"/>
              <a:t>9/1/26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FB224D-7B77-F246-86B4-B234C2E94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1347A5-4489-DF44-9AA3-B64959E2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330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D6F886-4BA7-0040-8ACE-5C7FAE557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09962-BA7E-D649-BE8D-7B231E22E385}" type="datetime1">
              <a:rPr lang="en-US" smtClean="0"/>
              <a:t>9/1/26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7D98E3-0A3F-0448-8AA0-D38E4BFA1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5C1BB-88EF-9448-8DE7-F4A5DABE9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457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6DE33-7AE5-8543-AF89-B5653C781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E98C8-7EDE-CE4D-A528-970586C98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9EB3E7-F144-F641-B54D-3EB47B8E7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0B833-546C-6148-B1FA-57BC3099B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A777E-FE95-3E40-9E3A-837DD39FEE15}" type="datetime1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FA3FB-D1B1-0746-848E-1BEF540F2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A8433-197A-2142-8CEE-EF06B5D6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03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F806E-8191-AF49-8CB3-41DE28791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DE83BE-7594-C041-A25D-3B73D4218E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88B594-88B6-6149-B1FD-74BAD06D93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AC2BA2-1BA6-C449-A364-D072C486C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2F62-C870-1A46-B89C-F9319BBEAAC6}" type="datetime1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635E02-B667-C745-939D-5B704920F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28B53-7F35-524C-B44E-89322CDF9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28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8214AE-FC9D-504C-9A5B-0B18C04B9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25B55-C874-BC45-9CCA-C277E871D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61020D-CF91-734E-B3D3-51E961C971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77300-BA5E-404D-9C5C-6790A31E4A9D}" type="datetime1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2CA18-9323-ED4D-9C5F-8CE6AE063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D4A42-A60C-0741-81C2-92B55CA94A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50931" y="6481000"/>
            <a:ext cx="1005444" cy="3444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991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>
              <a:lumMod val="7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7265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https://web.ntpu.edu.tw/~myday/" TargetMode="External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12" Type="http://schemas.openxmlformats.org/officeDocument/2006/relationships/image" Target="../media/image9.png"/><Relationship Id="rId2" Type="http://schemas.openxmlformats.org/officeDocument/2006/relationships/image" Target="../media/image3.tiff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jpg"/><Relationship Id="rId15" Type="http://schemas.openxmlformats.org/officeDocument/2006/relationships/image" Target="../media/image10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Relationship Id="rId1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https://web.ntpu.edu.tw/~myday/" TargetMode="External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83241-FC1A-9D47-B630-2B20ADB2CA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921" y="1202114"/>
            <a:ext cx="11672156" cy="213124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sz="7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永續金融與科技應用</a:t>
            </a:r>
            <a:br>
              <a:rPr lang="en-US" altLang="zh-TW" sz="7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</a:b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(Sustainable Finance and Technology Applications)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ED901-FEBB-2F45-A237-0DFFB7BB4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E53A563-6F2F-4D43-A9CA-738A2637D0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E914CD-8B6C-2D41-ACC1-7849D3B7E7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2132BE-AEB3-A34C-888A-14B9340256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6105" y="5976255"/>
            <a:ext cx="791692" cy="7916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56B0928-98E1-A94A-9E81-B0F0F78D4E86}"/>
              </a:ext>
            </a:extLst>
          </p:cNvPr>
          <p:cNvSpPr txBox="1"/>
          <p:nvPr/>
        </p:nvSpPr>
        <p:spPr>
          <a:xfrm>
            <a:off x="4540332" y="6616627"/>
            <a:ext cx="311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2026-09-02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F3F9EB-2654-6144-6A5F-F89F470FA1E1}"/>
              </a:ext>
            </a:extLst>
          </p:cNvPr>
          <p:cNvSpPr txBox="1"/>
          <p:nvPr/>
        </p:nvSpPr>
        <p:spPr>
          <a:xfrm>
            <a:off x="1424939" y="3397886"/>
            <a:ext cx="9342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直播日期：</a:t>
            </a:r>
            <a: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2026 </a:t>
            </a: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年 </a:t>
            </a:r>
            <a: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9 </a:t>
            </a: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月 </a:t>
            </a:r>
            <a: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2 </a:t>
            </a: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日 </a:t>
            </a:r>
            <a: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19:00–20:00</a:t>
            </a:r>
          </a:p>
          <a:p>
            <a:pPr lvl="0" algn="ctr">
              <a:defRPr/>
            </a:pP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直播地點：芬恩特創新聚落（台北市南海路三號</a:t>
            </a:r>
            <a: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4</a:t>
            </a: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樓）</a:t>
            </a:r>
            <a:b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</a:b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主持人：台灣金融研訓院 金融研究所 張凱君所長</a:t>
            </a:r>
          </a:p>
        </p:txBody>
      </p:sp>
      <p:pic>
        <p:nvPicPr>
          <p:cNvPr id="26" name="Picture 4" descr="http://mail.tku.edu.tw/myday/images/Myday_Photo.jpg">
            <a:extLst>
              <a:ext uri="{FF2B5EF4-FFF2-40B4-BE49-F238E27FC236}">
                <a16:creationId xmlns:a16="http://schemas.microsoft.com/office/drawing/2014/main" id="{795FF014-814D-1EF8-1437-9D400C94C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4973" y="4738465"/>
            <a:ext cx="1206269" cy="1493475"/>
          </a:xfrm>
          <a:prstGeom prst="rect">
            <a:avLst/>
          </a:prstGeom>
          <a:noFill/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F2EC0D3-2E31-E624-2BE2-5CB5ABE29A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47" y="5320739"/>
            <a:ext cx="421513" cy="51128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33B0C4-952A-C9B6-22AB-AE16A4D2D3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32" y="5753055"/>
            <a:ext cx="511280" cy="51128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52FDEDB-C94C-04D2-DF2F-3E11BCF1E9A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727" y="5748361"/>
            <a:ext cx="511280" cy="5112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774BE49-EA7D-6E29-AC89-AB209805636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194" y="4798351"/>
            <a:ext cx="935665" cy="4219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359FACB-FECB-8345-4459-C655245807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5165" y="4277777"/>
            <a:ext cx="1011475" cy="22099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D016F8F-5111-ED68-8F12-65214F10C176}"/>
              </a:ext>
            </a:extLst>
          </p:cNvPr>
          <p:cNvSpPr txBox="1"/>
          <p:nvPr/>
        </p:nvSpPr>
        <p:spPr>
          <a:xfrm>
            <a:off x="257065" y="4511299"/>
            <a:ext cx="935665" cy="115416"/>
          </a:xfrm>
          <a:prstGeom prst="rect">
            <a:avLst/>
          </a:prstGeom>
          <a:solidFill>
            <a:srgbClr val="76B900"/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University Ambassador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219EE6-C50F-76F2-32FB-E1EA3B4FFE91}"/>
              </a:ext>
            </a:extLst>
          </p:cNvPr>
          <p:cNvSpPr txBox="1"/>
          <p:nvPr/>
        </p:nvSpPr>
        <p:spPr>
          <a:xfrm>
            <a:off x="225165" y="4614903"/>
            <a:ext cx="1011475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Certified Instructor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EAC1FBFB-DFA1-4231-23D9-F69A04BE5743}"/>
              </a:ext>
            </a:extLst>
          </p:cNvPr>
          <p:cNvSpPr txBox="1">
            <a:spLocks/>
          </p:cNvSpPr>
          <p:nvPr/>
        </p:nvSpPr>
        <p:spPr>
          <a:xfrm>
            <a:off x="2668158" y="4614902"/>
            <a:ext cx="6855683" cy="1967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11"/>
              </a:rPr>
              <a:t>戴敏育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11"/>
              </a:rPr>
              <a:t>  </a:t>
            </a:r>
            <a:r>
              <a:rPr kumimoji="0" lang="zh-TW" altLang="en-US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11"/>
              </a:rPr>
              <a:t>教授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標楷體" pitchFamily="65" charset="-120"/>
                <a:cs typeface="Calibri" panose="020F0502020204030204" pitchFamily="34" charset="0"/>
              </a:rPr>
              <a:t> (Prof. 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Calibri" panose="020F0502020204030204" pitchFamily="34" charset="0"/>
                <a:hlinkClick r:id="rId11"/>
              </a:rPr>
              <a:t>Min-Yuh Day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標楷體" pitchFamily="65" charset="-120"/>
                <a:cs typeface="Calibri" panose="020F0502020204030204" pitchFamily="34" charset="0"/>
              </a:rPr>
              <a:t>)</a:t>
            </a:r>
            <a:endParaRPr kumimoji="0" lang="en-US" altLang="zh-TW" sz="144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Heiti TC Medium" pitchFamily="2" charset="-128"/>
              <a:ea typeface="Heiti TC Medium" pitchFamily="2" charset="-128"/>
              <a:cs typeface="Calibri" panose="020F0502020204030204" pitchFamily="34" charset="0"/>
              <a:hlinkClick r:id="rId11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</a:rPr>
              <a:t>國立臺北大學  資訊管理研究所  所長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跨域 </a:t>
            </a:r>
            <a:r>
              <a:rPr kumimoji="0" lang="en-US" altLang="zh-TW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AI </a:t>
            </a: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前瞻研究中心</a:t>
            </a:r>
            <a:r>
              <a:rPr kumimoji="0" lang="en-US" altLang="zh-TW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 (AI4X NTPU)</a:t>
            </a: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 主任</a:t>
            </a:r>
            <a:endParaRPr kumimoji="0" lang="en-US" altLang="zh-TW" sz="12000" b="1" i="0" u="none" strike="noStrike" kern="1200" cap="none" spc="0" normalizeH="0" baseline="0" noProof="0" dirty="0">
              <a:ln>
                <a:noFill/>
              </a:ln>
              <a:solidFill>
                <a:srgbClr val="0ABAB5"/>
              </a:solidFill>
              <a:effectLst/>
              <a:uLnTx/>
              <a:uFillTx/>
              <a:latin typeface="Calibri" panose="020F0502020204030204" pitchFamily="34" charset="0"/>
              <a:ea typeface="Heiti TC Medium" pitchFamily="2" charset="-128"/>
              <a:cs typeface="Calibri" panose="020F050202020403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DB33836-08EF-0EBA-B694-259DB36A496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07DDDE-6CEB-112F-D9F6-F1DBCEEB0C82}"/>
              </a:ext>
            </a:extLst>
          </p:cNvPr>
          <p:cNvSpPr txBox="1"/>
          <p:nvPr/>
        </p:nvSpPr>
        <p:spPr>
          <a:xfrm>
            <a:off x="3046927" y="66113"/>
            <a:ext cx="6098146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2026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金融科技線上趨勢講堂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ea typeface="Heiti TC Medium" pitchFamily="2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96FF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永續金融與科技應用</a:t>
            </a:r>
            <a:endParaRPr kumimoji="0" lang="en-US" altLang="zh-TW" sz="2400" i="0" u="none" strike="noStrike" kern="1200" cap="none" spc="0" normalizeH="0" baseline="0" noProof="0" dirty="0">
              <a:ln>
                <a:noFill/>
              </a:ln>
              <a:solidFill>
                <a:srgbClr val="0096FF"/>
              </a:solidFill>
              <a:effectLst/>
              <a:uLnTx/>
              <a:uFillTx/>
              <a:latin typeface="Calibri" panose="020F0502020204030204" pitchFamily="34" charset="0"/>
              <a:ea typeface="Heiti TC Medium" pitchFamily="2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96FF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從授信、投資到保險，</a:t>
            </a:r>
            <a:r>
              <a:rPr kumimoji="0" lang="en-US" altLang="zh-TW" sz="2000" i="0" u="none" strike="noStrike" kern="1200" cap="none" spc="0" normalizeH="0" baseline="0" noProof="0" dirty="0">
                <a:ln>
                  <a:noFill/>
                </a:ln>
                <a:solidFill>
                  <a:srgbClr val="0096FF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AI </a:t>
            </a:r>
            <a:r>
              <a:rPr kumimoji="0" lang="zh-TW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96FF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如何讓永續金融真正落地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3F603A-2EC6-FB05-0DB4-6D2AAEC510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1DECA3-40A3-C72C-76A8-7DA93BD4791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834" y="218247"/>
            <a:ext cx="2944093" cy="53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49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金融機構的挑戰與因應：</a:t>
            </a:r>
            <a:r>
              <a:rPr lang="en-US" altLang="zh-TW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7.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 金融機構要怎麼客觀評估，避免採信到誇大或不實的永續數據？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防止漂綠的五道檢核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Five Checks Against Greenwashing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96596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457200" y="19659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1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 txBox="1"/>
          <p:nvPr/>
        </p:nvSpPr>
        <p:spPr>
          <a:xfrm>
            <a:off x="1280160" y="173736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看資料來源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自填、公開資訊、第三方查證，信任程度各不相同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292608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57200" y="2926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2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 txBox="1"/>
          <p:nvPr/>
        </p:nvSpPr>
        <p:spPr>
          <a:xfrm>
            <a:off x="1280160" y="269748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看前後一致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跨年度、跨文件的數字是否互相吻合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388620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57200" y="3886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3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 txBox="1"/>
          <p:nvPr/>
        </p:nvSpPr>
        <p:spPr>
          <a:xfrm>
            <a:off x="1280160" y="365760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看能否驗證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基準年、範圍、計算方法是否清楚可查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57200" y="484632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457200" y="48463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4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 txBox="1"/>
          <p:nvPr/>
        </p:nvSpPr>
        <p:spPr>
          <a:xfrm>
            <a:off x="1280160" y="461772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同業比較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表現明顯優於同業時，值得多問一句為什麼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58064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457200" y="5806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5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 txBox="1"/>
          <p:nvPr/>
        </p:nvSpPr>
        <p:spPr>
          <a:xfrm>
            <a:off x="1280160" y="557784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人工審查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高風險、高金額、數據異常案件仍須人工把關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8AC2520B-6D22-42FE-20DD-330FABBE7B6C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10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科技應用與治理：</a:t>
            </a:r>
            <a:r>
              <a:rPr lang="en-US" altLang="zh-TW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8.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 面對大量又分散的</a:t>
            </a:r>
            <a:r>
              <a:rPr lang="en-US" altLang="zh-TW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ESG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資料，</a:t>
            </a:r>
            <a:r>
              <a:rPr lang="en-US" altLang="zh-TW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AI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與大數據怎麼幫金融機構做即時風險評級與預警？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AI 是雷達，協助即時預警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AI as an Early-Warning Radar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931670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457200" y="193167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 txBox="1"/>
          <p:nvPr/>
        </p:nvSpPr>
        <p:spPr>
          <a:xfrm>
            <a:off x="1371600" y="1737360"/>
            <a:ext cx="10362895" cy="982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整合多元資料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新聞、公告、報告書透過語言模型找出 ESG 風險內容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2914650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57200" y="291465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 txBox="1"/>
          <p:nvPr/>
        </p:nvSpPr>
        <p:spPr>
          <a:xfrm>
            <a:off x="1371600" y="2720340"/>
            <a:ext cx="10362895" cy="982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辨識風險事件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工安、環保裁罰、資安、治理爭議自動標記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3897630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57200" y="389763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 txBox="1"/>
          <p:nvPr/>
        </p:nvSpPr>
        <p:spPr>
          <a:xfrm>
            <a:off x="1371600" y="3703320"/>
            <a:ext cx="10362895" cy="982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同產業比較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不同產業風險重點不同，放回產業情境判斷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57200" y="4880610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457200" y="488061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 txBox="1"/>
          <p:nvPr/>
        </p:nvSpPr>
        <p:spPr>
          <a:xfrm>
            <a:off x="1371600" y="4686300"/>
            <a:ext cx="10362895" cy="982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即時預警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異常訊號出現時，主動提醒同仁重新檢視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5897880"/>
            <a:ext cx="11277295" cy="640080"/>
          </a:xfrm>
          <a:prstGeom prst="roundRect">
            <a:avLst>
              <a:gd name="adj" fmla="val 14286"/>
            </a:avLst>
          </a:prstGeom>
          <a:solidFill>
            <a:srgbClr val="FCF3D8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731520" y="5897880"/>
            <a:ext cx="1072865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9C6B0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AI 評級是雷達，不是法官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953CC993-1206-B41F-FB41-212FE064FE76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11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科技應用與治理：</a:t>
            </a:r>
            <a:r>
              <a:rPr lang="en-US" altLang="zh-TW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9.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 生成式</a:t>
            </a:r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AI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進入金融日常工作後，實際可以幫金融機構省下哪些時間、提升哪些效率？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生成式 AI 帶來四項實質效益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Four Real Benefits of Generative AI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931670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457200" y="193167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 txBox="1"/>
          <p:nvPr/>
        </p:nvSpPr>
        <p:spPr>
          <a:xfrm>
            <a:off x="1371600" y="1737360"/>
            <a:ext cx="10362895" cy="982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文件摘要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百頁報告書快速抓出碳排、目標與風險重點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2914650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57200" y="291465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 txBox="1"/>
          <p:nvPr/>
        </p:nvSpPr>
        <p:spPr>
          <a:xfrm>
            <a:off x="1371600" y="2720340"/>
            <a:ext cx="10362895" cy="982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資料缺口整理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比對已提供與仍缺少的資料項目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3897630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57200" y="389763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 txBox="1"/>
          <p:nvPr/>
        </p:nvSpPr>
        <p:spPr>
          <a:xfrm>
            <a:off x="1371600" y="3703320"/>
            <a:ext cx="10362895" cy="982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報告初稿撰寫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授信、投資、核保報告先產出草稿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57200" y="4880610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457200" y="488061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 txBox="1"/>
          <p:nvPr/>
        </p:nvSpPr>
        <p:spPr>
          <a:xfrm>
            <a:off x="1371600" y="4686300"/>
            <a:ext cx="10362895" cy="982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合規比對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檢視內部規範與揭露框架是否已符合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5897880"/>
            <a:ext cx="11277295" cy="640080"/>
          </a:xfrm>
          <a:prstGeom prst="roundRect">
            <a:avLst>
              <a:gd name="adj" fmla="val 14286"/>
            </a:avLst>
          </a:prstGeom>
          <a:solidFill>
            <a:srgbClr val="FCF3D8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731520" y="5897880"/>
            <a:ext cx="1072865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9C6B0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讓人把時間放在判斷，而不是一直複製貼上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7079E1C2-2D68-4F43-1D9F-D5FF0CC206A1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12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科技應用與治理：</a:t>
            </a:r>
            <a:r>
              <a:rPr lang="en-US" altLang="zh-TW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10.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 在永續金融裡，</a:t>
            </a:r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AI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代理人可以怎麼跨系統協助行員完成多步驟任務？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AI 代理人：跨系統五步驟協作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AI Agents: A Five-Step Cross-System Workflow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96596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457200" y="19659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1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 txBox="1"/>
          <p:nvPr/>
        </p:nvSpPr>
        <p:spPr>
          <a:xfrm>
            <a:off x="1280160" y="173736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確認所需資料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財報、設備清單、能源紀錄、節能計畫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292608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57200" y="2926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2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 txBox="1"/>
          <p:nvPr/>
        </p:nvSpPr>
        <p:spPr>
          <a:xfrm>
            <a:off x="1280160" y="269748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檢查資料缺口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規格、效益估算、碳排資料是否齊全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388620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57200" y="3886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3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 txBox="1"/>
          <p:nvPr/>
        </p:nvSpPr>
        <p:spPr>
          <a:xfrm>
            <a:off x="1280160" y="365760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跨系統讀取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授信、公開資訊、新聞輿情、ESG 資料庫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57200" y="484632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457200" y="48463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4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 txBox="1"/>
          <p:nvPr/>
        </p:nvSpPr>
        <p:spPr>
          <a:xfrm>
            <a:off x="1280160" y="461772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產出初步分析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風險重點與投資效益的初步判斷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58064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457200" y="5806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5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 txBox="1"/>
          <p:nvPr/>
        </p:nvSpPr>
        <p:spPr>
          <a:xfrm>
            <a:off x="1280160" y="557784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整理審查摘要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彙整成審查文件初稿，交由人員確認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B2EE63C5-E9F6-9EF0-815F-88D798FE9F9E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13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科技應用與治理：</a:t>
            </a:r>
            <a:r>
              <a:rPr lang="en-US" altLang="zh-TW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11.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 </a:t>
            </a:r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AI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可以加快流程，但也可能出錯，金融機構要怎麼建立人工覆核與第三方驗證機制？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五道防線，防範 AI 幻覺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Five Layers of Defense Against AI Hallucination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96596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457200" y="19659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1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 txBox="1"/>
          <p:nvPr/>
        </p:nvSpPr>
        <p:spPr>
          <a:xfrm>
            <a:off x="1280160" y="173736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資料來源控管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清楚掌握 AI 使用的是自填、公開或查證過的資料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292608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57200" y="2926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2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 txBox="1"/>
          <p:nvPr/>
        </p:nvSpPr>
        <p:spPr>
          <a:xfrm>
            <a:off x="1280160" y="269748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人工覆核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授信、投資、核保等重要決策仍須專業人員確認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388620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57200" y="3886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3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 txBox="1"/>
          <p:nvPr/>
        </p:nvSpPr>
        <p:spPr>
          <a:xfrm>
            <a:off x="1280160" y="365760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第三方驗證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重要碳排與績效數據經外部查證更具可信度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57200" y="484632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457200" y="48463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4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 txBox="1"/>
          <p:nvPr/>
        </p:nvSpPr>
        <p:spPr>
          <a:xfrm>
            <a:off x="1280160" y="461772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AI 使用規範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明確界定可用資料、留存紀錄、可追查責任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580644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457200" y="5806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5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 txBox="1"/>
          <p:nvPr/>
        </p:nvSpPr>
        <p:spPr>
          <a:xfrm>
            <a:off x="1280160" y="557784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模型管理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持續檢查偏誤與資料分布變化，避免以偏概全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2512BAE8-7001-3015-8F61-8B21B528F122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14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FAQ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先開始，不用一步到位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Start Small, Not All at Once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457200" y="1737360"/>
            <a:ext cx="11277295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Q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：中小企業規模很小，也需要做永續金融相關準備嗎？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2926080"/>
            <a:ext cx="11277295" cy="1371600"/>
          </a:xfrm>
          <a:prstGeom prst="roundRect">
            <a:avLst>
              <a:gd name="adj" fmla="val 8000"/>
            </a:avLst>
          </a:prstGeom>
          <a:solidFill>
            <a:srgbClr val="E3F5EC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914400" y="2926080"/>
            <a:ext cx="1036289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不用一步到位，但要開始累積可信的資料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548640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先記錄水電與設備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322978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4414418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留下改善紀錄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188757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280197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法規遵循不可少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24DFF42F-83C5-6DEF-9718-A8A086F1D5AB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15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FAQ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AI 是助理，不是決策者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AI Assists — It Doesn't Decide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457200" y="1737360"/>
            <a:ext cx="11277295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Q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：AI 整理 ESG 資料，會不會產生錯誤？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2926080"/>
            <a:ext cx="11277295" cy="1371600"/>
          </a:xfrm>
          <a:prstGeom prst="roundRect">
            <a:avLst>
              <a:gd name="adj" fmla="val 8000"/>
            </a:avLst>
          </a:prstGeom>
          <a:solidFill>
            <a:srgbClr val="E3F5EC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914400" y="2926080"/>
            <a:ext cx="1036289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把 AI 當成助理，不是當成最後的決策者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548640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擅長整理與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</a:b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異常偵測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322978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4414418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可能基於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</a:b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不完整資料出錯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188757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280197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重要資訊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</a:b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仍須人工確認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CD76CF6D-9ACD-8809-7D3A-B435A299FC5B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16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FAQ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理解轉型，才能支持轉型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Understanding Transition Enables Support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457200" y="1737360"/>
            <a:ext cx="11277295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Q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：永續金融會不會讓中小企業更難向銀行借錢？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2926080"/>
            <a:ext cx="11277295" cy="1371600"/>
          </a:xfrm>
          <a:prstGeom prst="roundRect">
            <a:avLst>
              <a:gd name="adj" fmla="val 8000"/>
            </a:avLst>
          </a:prstGeom>
          <a:solidFill>
            <a:srgbClr val="E3F5EC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914400" y="2926080"/>
            <a:ext cx="1036289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重點不是夠不夠綠，而是能不能理解你的轉型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548640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支持有改善意願的企業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322978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4414418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轉型投資帶來長期效益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188757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280197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資料幫助銀行設計融資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985F22EF-6849-B6DD-5CBC-54F0ED6823C5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17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FAQ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說到哪裡，證據跟到哪裡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Let Evidence Match Every Claim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457200" y="1737360"/>
            <a:ext cx="11277295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Q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：企業要如何避免被說成漂綠？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2926080"/>
            <a:ext cx="11277295" cy="1371600"/>
          </a:xfrm>
          <a:prstGeom prst="roundRect">
            <a:avLst>
              <a:gd name="adj" fmla="val 8000"/>
            </a:avLst>
          </a:prstGeom>
          <a:solidFill>
            <a:srgbClr val="E3F5EC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914400" y="2926080"/>
            <a:ext cx="1036289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說到哪裡，證據就跟到哪裡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548640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減碳數字說明基準年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322978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4414418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誠實揭露現有缺口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188757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280197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透明比包裝更重要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793713D6-A974-8594-097E-19DF36726384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18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FAQ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四項能力，迎接永續金融新時代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Four Skills for the New Era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2469406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457200" y="2469406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 txBox="1"/>
          <p:nvPr/>
        </p:nvSpPr>
        <p:spPr>
          <a:xfrm>
            <a:off x="1371599" y="2183665"/>
            <a:ext cx="10362895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金融專業是基本功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授信、投資、風險管理能力仍是核心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3567956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57200" y="3567956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 txBox="1"/>
          <p:nvPr/>
        </p:nvSpPr>
        <p:spPr>
          <a:xfrm>
            <a:off x="1371600" y="3303286"/>
            <a:ext cx="10362895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理解永續如何影響經營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思考能源、碳排、供應鏈如何牽動成本與風險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4679206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57200" y="4679206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 txBox="1"/>
          <p:nvPr/>
        </p:nvSpPr>
        <p:spPr>
          <a:xfrm>
            <a:off x="1371600" y="4422907"/>
            <a:ext cx="10362895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培養資料能力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了解資料來源、品質與可比較性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57200" y="5853956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457200" y="5853956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 txBox="1"/>
          <p:nvPr/>
        </p:nvSpPr>
        <p:spPr>
          <a:xfrm>
            <a:off x="1371600" y="5542529"/>
            <a:ext cx="10362895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學會與 AI 合作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會提問、會查核，也知道哪些判斷不能交給 AI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A1667A3B-B645-4CF1-1A74-BE4181B74FB8}"/>
              </a:ext>
            </a:extLst>
          </p:cNvPr>
          <p:cNvSpPr txBox="1"/>
          <p:nvPr/>
        </p:nvSpPr>
        <p:spPr>
          <a:xfrm>
            <a:off x="457200" y="1560676"/>
            <a:ext cx="11277295" cy="642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Q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：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金融從業人員要怎麼開始學習永續金融與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AI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工具？</a:t>
            </a:r>
          </a:p>
        </p:txBody>
      </p:sp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1008827B-3F82-3380-3A09-EE32E825BD5D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19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20208-5AAF-174A-BBCF-0F64DC2BB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3770" y="1681875"/>
            <a:ext cx="9070455" cy="3496421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5500" dirty="0">
                <a:solidFill>
                  <a:srgbClr val="C00000"/>
                </a:solidFill>
              </a:rPr>
              <a:t>Director, Information Management, NTPU</a:t>
            </a: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3600" dirty="0">
                <a:solidFill>
                  <a:schemeClr val="accent2"/>
                </a:solidFill>
              </a:rPr>
              <a:t>Director, Intelligent Financial Innovation Technology, IFIT Lab, IM, NTPU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rgbClr val="0ABAB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Director, Advanced Research Center for Cross-Disciplinary AI (AI4X), NTPU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rgbClr val="07A5A2"/>
                </a:solidFill>
              </a:rPr>
              <a:t>CEO, Fintech and Green Finance Center (FGFC), NTPU</a:t>
            </a:r>
            <a:endParaRPr lang="en-US" sz="3600" dirty="0">
              <a:solidFill>
                <a:srgbClr val="07A5A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5500" dirty="0">
                <a:solidFill>
                  <a:schemeClr val="accent1"/>
                </a:solidFill>
              </a:rPr>
              <a:t>Visiting Scholar, IIS, Academia </a:t>
            </a:r>
            <a:r>
              <a:rPr lang="en-US" altLang="zh-TW" sz="5500" dirty="0" err="1">
                <a:solidFill>
                  <a:schemeClr val="accent1"/>
                </a:solidFill>
              </a:rPr>
              <a:t>Sinica</a:t>
            </a:r>
            <a:endParaRPr lang="en-US" altLang="zh-TW" sz="5500" dirty="0">
              <a:solidFill>
                <a:schemeClr val="accent1"/>
              </a:solidFill>
            </a:endParaRP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5500" dirty="0">
                <a:solidFill>
                  <a:srgbClr val="984807"/>
                </a:solidFill>
              </a:rPr>
              <a:t>Ph.D., Information Management, NTU</a:t>
            </a:r>
            <a:br>
              <a:rPr lang="en-US" altLang="zh-TW" sz="2000" dirty="0">
                <a:solidFill>
                  <a:schemeClr val="accent6">
                    <a:lumMod val="75000"/>
                  </a:schemeClr>
                </a:solidFill>
              </a:rPr>
            </a:br>
            <a:endParaRPr lang="en-US" altLang="zh-TW" sz="20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3600" dirty="0">
                <a:solidFill>
                  <a:srgbClr val="17375E"/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Artificial Intelligence, Agentic AI, ESG and Green Financial Technology, </a:t>
            </a:r>
            <a:br>
              <a:rPr lang="en-US" altLang="zh-TW" sz="3600" dirty="0">
                <a:solidFill>
                  <a:srgbClr val="17375E"/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</a:br>
            <a:r>
              <a:rPr lang="en-US" altLang="zh-TW" sz="3600" dirty="0">
                <a:solidFill>
                  <a:srgbClr val="17375E"/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Big Data Analytics, Electronic Commerce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606F8D-0162-0C4F-80D9-42457C322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9798" y="6582720"/>
            <a:ext cx="960699" cy="239655"/>
          </a:xfrm>
        </p:spPr>
        <p:txBody>
          <a:bodyPr/>
          <a:lstStyle/>
          <a:p>
            <a:fld id="{5D6FF71F-CF6A-4C46-8F9B-61D49EEA70E3}" type="slidenum">
              <a:rPr lang="en-US" smtClean="0"/>
              <a:t>2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E94920-FFB6-4749-8B58-CBD2482335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23306" y="5974374"/>
            <a:ext cx="791692" cy="791692"/>
          </a:xfrm>
          <a:prstGeom prst="rect">
            <a:avLst/>
          </a:prstGeom>
        </p:spPr>
      </p:pic>
      <p:pic>
        <p:nvPicPr>
          <p:cNvPr id="11" name="Picture 2" descr="http://mail.tku.edu.tw/myday/images/AS_Logo1.gif">
            <a:extLst>
              <a:ext uri="{FF2B5EF4-FFF2-40B4-BE49-F238E27FC236}">
                <a16:creationId xmlns:a16="http://schemas.microsoft.com/office/drawing/2014/main" id="{21A7643E-D757-6C4E-BA60-6DD316B11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473" y="5119337"/>
            <a:ext cx="1662113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http://mail.tku.edu.tw/myday/images/NTU_logo.jpg">
            <a:extLst>
              <a:ext uri="{FF2B5EF4-FFF2-40B4-BE49-F238E27FC236}">
                <a16:creationId xmlns:a16="http://schemas.microsoft.com/office/drawing/2014/main" id="{DD4095AA-1C8D-4D40-BE13-12AE2C2A2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6689" y="5157192"/>
            <a:ext cx="1593850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D298B8C-812E-4242-B99C-1FE21191A3C4}"/>
              </a:ext>
            </a:extLst>
          </p:cNvPr>
          <p:cNvGrpSpPr/>
          <p:nvPr/>
        </p:nvGrpSpPr>
        <p:grpSpPr>
          <a:xfrm>
            <a:off x="3220823" y="5178296"/>
            <a:ext cx="1563618" cy="1491064"/>
            <a:chOff x="1940523" y="5229200"/>
            <a:chExt cx="1563618" cy="149106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E5E5D47-46B4-3746-AE25-62ED375E0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0523" y="5229200"/>
              <a:ext cx="1563618" cy="1008786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8B756A3-2536-5946-A56A-4994F9B6B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0523" y="6339133"/>
              <a:ext cx="1563618" cy="381131"/>
            </a:xfrm>
            <a:prstGeom prst="rect">
              <a:avLst/>
            </a:prstGeom>
          </p:spPr>
        </p:pic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1D29D003-B755-CBD6-3461-FF976F617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1077" y="61992"/>
            <a:ext cx="7389845" cy="1531839"/>
          </a:xfrm>
        </p:spPr>
        <p:txBody>
          <a:bodyPr>
            <a:normAutofit fontScale="90000"/>
          </a:bodyPr>
          <a:lstStyle/>
          <a:p>
            <a:r>
              <a:rPr lang="zh-TW" altLang="en-US" sz="6000" dirty="0">
                <a:latin typeface="Heiti TC Medium" pitchFamily="2" charset="-128"/>
              </a:rPr>
              <a:t>戴敏育 教授</a:t>
            </a:r>
            <a:br>
              <a:rPr lang="en-US" altLang="zh-TW" sz="6000" dirty="0">
                <a:latin typeface="Calibri" pitchFamily="34" charset="0"/>
                <a:ea typeface="標楷體" pitchFamily="65" charset="-120"/>
              </a:rPr>
            </a:br>
            <a:r>
              <a:rPr lang="en-US" altLang="zh-TW" sz="6000" dirty="0">
                <a:latin typeface="Calibri" pitchFamily="34" charset="0"/>
                <a:ea typeface="標楷體" pitchFamily="65" charset="-120"/>
              </a:rPr>
              <a:t>Prof. Min-Yuh Day</a:t>
            </a:r>
            <a:endParaRPr lang="en-US" sz="6000" dirty="0"/>
          </a:p>
        </p:txBody>
      </p:sp>
      <p:pic>
        <p:nvPicPr>
          <p:cNvPr id="16" name="Picture 4" descr="http://mail.tku.edu.tw/myday/images/Myday_Photo.jpg">
            <a:extLst>
              <a:ext uri="{FF2B5EF4-FFF2-40B4-BE49-F238E27FC236}">
                <a16:creationId xmlns:a16="http://schemas.microsoft.com/office/drawing/2014/main" id="{86A33A03-FC37-C161-6350-3ACBC0F82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91" y="106718"/>
            <a:ext cx="1075954" cy="1332133"/>
          </a:xfrm>
          <a:prstGeom prst="rect">
            <a:avLst/>
          </a:prstGeom>
          <a:noFill/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453364-7549-28FF-A058-71C71E926A5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31" y="2997038"/>
            <a:ext cx="1040994" cy="126268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EF92244-0BE4-A3FF-B536-5629C7EF40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3679" y="5518797"/>
            <a:ext cx="1232245" cy="123224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4FE4FC-FE60-BDD3-0C74-692270905C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763" y="4271812"/>
            <a:ext cx="1232245" cy="123224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E0AEE0D-C681-9D98-7FC3-E4A6C9C912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363" y="2271819"/>
            <a:ext cx="1575410" cy="71047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19DE1FC-6D1D-5656-2433-D3078F68A9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052" y="1483073"/>
            <a:ext cx="1628195" cy="35574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5869F07-4060-84F5-30FD-2A3198EC1040}"/>
              </a:ext>
            </a:extLst>
          </p:cNvPr>
          <p:cNvSpPr txBox="1"/>
          <p:nvPr/>
        </p:nvSpPr>
        <p:spPr>
          <a:xfrm>
            <a:off x="144768" y="1830484"/>
            <a:ext cx="1536762" cy="1846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0" tIns="0" rIns="0" bIns="0">
            <a:sp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en-US" altLang="zh-TW" sz="1200" dirty="0">
                <a:solidFill>
                  <a:schemeClr val="bg1"/>
                </a:solidFill>
              </a:rPr>
              <a:t>University Ambassador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23DE98-ABB4-CEDD-1DC4-E8047623AC4E}"/>
              </a:ext>
            </a:extLst>
          </p:cNvPr>
          <p:cNvSpPr txBox="1"/>
          <p:nvPr/>
        </p:nvSpPr>
        <p:spPr>
          <a:xfrm>
            <a:off x="81293" y="2012309"/>
            <a:ext cx="1663713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en-US" altLang="zh-TW" sz="1400" b="1" dirty="0"/>
              <a:t>Certified Instructor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CA514AF5-BCD5-2B9F-DD91-93109D6CC7C2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FA2088D-F6BC-4FA1-556D-11954397B7E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CD8D11C-530B-5AA1-AFB3-BEA0D9FD7CF0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D79114-F069-942A-3B7F-D715B46B609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77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FAQ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先有資料，再談系統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Data First, Systems Second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457200" y="1737360"/>
            <a:ext cx="11277295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Q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：如果只能給企業一個永續準備建議，最重要的是什麼？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2926080"/>
            <a:ext cx="11277295" cy="1371600"/>
          </a:xfrm>
          <a:prstGeom prst="roundRect">
            <a:avLst>
              <a:gd name="adj" fmla="val 8000"/>
            </a:avLst>
          </a:prstGeom>
          <a:solidFill>
            <a:srgbClr val="E3F5EC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914400" y="2926080"/>
            <a:ext cx="1036289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先開始建立可信而且連續的資料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548640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先有資料，再談系統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322978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4414418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先有紀錄，再談報告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188757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280197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持續累積才是關鍵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971487D4-37BA-2933-02F1-809C718CA5F9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20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60C34-516E-7BDF-1955-1AE006A1D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064C3-D727-A962-9552-D4A960920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56102"/>
            <a:ext cx="11222181" cy="1148584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accent6">
                    <a:lumMod val="75000"/>
                  </a:schemeClr>
                </a:solidFill>
              </a:rPr>
              <a:t>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3B5B0-8BF5-7564-3671-4912986F3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D950A5-F87F-A766-FF4C-8BC678A37DE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5635ED-2C5E-E47D-7500-C0EFCB908B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758BC32-94AE-56E5-75CB-73EC9679C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89" y="1533234"/>
            <a:ext cx="11424249" cy="50290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5000" dirty="0">
                <a:solidFill>
                  <a:schemeClr val="accent6">
                    <a:lumMod val="75000"/>
                  </a:schemeClr>
                </a:solidFill>
              </a:rPr>
              <a:t>1. </a:t>
            </a:r>
            <a:r>
              <a:rPr lang="zh-TW" altLang="en-US" sz="5000" dirty="0">
                <a:solidFill>
                  <a:schemeClr val="accent6">
                    <a:lumMod val="75000"/>
                  </a:schemeClr>
                </a:solidFill>
              </a:rPr>
              <a:t>永續金融科普</a:t>
            </a:r>
          </a:p>
          <a:p>
            <a:pPr marL="0" indent="0">
              <a:buNone/>
            </a:pPr>
            <a:r>
              <a:rPr lang="en-US" altLang="zh-TW" sz="5000" dirty="0">
                <a:solidFill>
                  <a:schemeClr val="accent6">
                    <a:lumMod val="75000"/>
                  </a:schemeClr>
                </a:solidFill>
              </a:rPr>
              <a:t>2. </a:t>
            </a:r>
            <a:r>
              <a:rPr lang="zh-TW" altLang="en-US" sz="5000" dirty="0">
                <a:solidFill>
                  <a:schemeClr val="accent6">
                    <a:lumMod val="75000"/>
                  </a:schemeClr>
                </a:solidFill>
              </a:rPr>
              <a:t>永續金融企業行動</a:t>
            </a:r>
          </a:p>
          <a:p>
            <a:pPr marL="0" indent="0">
              <a:buNone/>
            </a:pPr>
            <a:r>
              <a:rPr lang="en-US" altLang="zh-TW" sz="5000" dirty="0">
                <a:solidFill>
                  <a:schemeClr val="accent6">
                    <a:lumMod val="75000"/>
                  </a:schemeClr>
                </a:solidFill>
              </a:rPr>
              <a:t>3. </a:t>
            </a:r>
            <a:r>
              <a:rPr lang="zh-TW" altLang="en-US" sz="5000" dirty="0">
                <a:solidFill>
                  <a:schemeClr val="accent6">
                    <a:lumMod val="75000"/>
                  </a:schemeClr>
                </a:solidFill>
              </a:rPr>
              <a:t>金融機構遇到的挑戰與因應措施</a:t>
            </a:r>
          </a:p>
          <a:p>
            <a:pPr marL="0" indent="0">
              <a:buNone/>
            </a:pPr>
            <a:r>
              <a:rPr lang="en-US" altLang="zh-TW" sz="5000" dirty="0">
                <a:solidFill>
                  <a:schemeClr val="accent6">
                    <a:lumMod val="75000"/>
                  </a:schemeClr>
                </a:solidFill>
              </a:rPr>
              <a:t>4. </a:t>
            </a:r>
            <a:r>
              <a:rPr lang="zh-TW" altLang="en-US" sz="5000" dirty="0">
                <a:solidFill>
                  <a:schemeClr val="accent6">
                    <a:lumMod val="75000"/>
                  </a:schemeClr>
                </a:solidFill>
              </a:rPr>
              <a:t>科技應用與規範建立</a:t>
            </a:r>
          </a:p>
          <a:p>
            <a:pPr marL="0" indent="0">
              <a:buNone/>
            </a:pPr>
            <a:r>
              <a:rPr lang="en-US" altLang="zh-TW" sz="5000" dirty="0">
                <a:solidFill>
                  <a:schemeClr val="accent6">
                    <a:lumMod val="75000"/>
                  </a:schemeClr>
                </a:solidFill>
              </a:rPr>
              <a:t>5. Q &amp; A</a:t>
            </a:r>
          </a:p>
          <a:p>
            <a:pPr marL="0" indent="0">
              <a:buNone/>
            </a:pPr>
            <a:endParaRPr lang="en-US" altLang="zh-TW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ADB208-4C6E-726F-5FF8-8C9E1601CEA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7DBE06F-E030-48D0-FEFE-0D43CC9918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585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35D40-B2D6-3E46-BD13-324799565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90ABA-1A6C-D834-FD30-6461579B7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921" y="1202114"/>
            <a:ext cx="11672156" cy="213124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sz="7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永續金融與科技應用</a:t>
            </a:r>
            <a:br>
              <a:rPr lang="en-US" altLang="zh-TW" sz="7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</a:b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(Sustainable Finance and Technology Applications)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ACC351-6355-BCF8-DE94-F030E6A75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EF29BF-394C-1862-E41D-23EFF979408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058A40-D8B0-24A3-28AE-E47C407C3F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7BE9F8D-697D-FF87-BF27-3B9C6AD2383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6105" y="5976255"/>
            <a:ext cx="791692" cy="7916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5CA85EC-17FC-E8E5-ADB0-281878621509}"/>
              </a:ext>
            </a:extLst>
          </p:cNvPr>
          <p:cNvSpPr txBox="1"/>
          <p:nvPr/>
        </p:nvSpPr>
        <p:spPr>
          <a:xfrm>
            <a:off x="4540332" y="6616627"/>
            <a:ext cx="311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2026-09-02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1DE0AF-9BC4-FB78-D9C8-00E7DDF4131F}"/>
              </a:ext>
            </a:extLst>
          </p:cNvPr>
          <p:cNvSpPr txBox="1"/>
          <p:nvPr/>
        </p:nvSpPr>
        <p:spPr>
          <a:xfrm>
            <a:off x="1424939" y="3397886"/>
            <a:ext cx="9342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直播日期：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2026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年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9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月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2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日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19:00–20:00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直播地點：芬恩特創新聚落（台北市南海路三號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4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樓）</a:t>
            </a:r>
            <a:b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</a:b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主持人：台灣金融研訓院 金融研究所 張凱君所長</a:t>
            </a:r>
          </a:p>
        </p:txBody>
      </p:sp>
      <p:pic>
        <p:nvPicPr>
          <p:cNvPr id="26" name="Picture 4" descr="http://mail.tku.edu.tw/myday/images/Myday_Photo.jpg">
            <a:extLst>
              <a:ext uri="{FF2B5EF4-FFF2-40B4-BE49-F238E27FC236}">
                <a16:creationId xmlns:a16="http://schemas.microsoft.com/office/drawing/2014/main" id="{C34097E5-4819-DDD1-5CA8-E92A21E91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4973" y="4738465"/>
            <a:ext cx="1206269" cy="1493475"/>
          </a:xfrm>
          <a:prstGeom prst="rect">
            <a:avLst/>
          </a:prstGeom>
          <a:noFill/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5426B8C-BEFC-BE81-1B1B-276371D996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47" y="5320739"/>
            <a:ext cx="421513" cy="51128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21D1C7A-B67A-9943-E08D-DD667FCBEA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32" y="5753055"/>
            <a:ext cx="511280" cy="51128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EB1D26E-3BDE-A478-FB8B-2AFC0A52E3E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727" y="5748361"/>
            <a:ext cx="511280" cy="5112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6C9A600-E3AC-FC99-2E41-E0EEE985045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194" y="4798351"/>
            <a:ext cx="935665" cy="4219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F046C36-AA85-1A71-CB33-1BD788C8A2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5165" y="4277777"/>
            <a:ext cx="1011475" cy="22099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7D2946D-F5F9-F823-1F0D-137D7A01835D}"/>
              </a:ext>
            </a:extLst>
          </p:cNvPr>
          <p:cNvSpPr txBox="1"/>
          <p:nvPr/>
        </p:nvSpPr>
        <p:spPr>
          <a:xfrm>
            <a:off x="257065" y="4511299"/>
            <a:ext cx="935665" cy="115416"/>
          </a:xfrm>
          <a:prstGeom prst="rect">
            <a:avLst/>
          </a:prstGeom>
          <a:solidFill>
            <a:srgbClr val="76B900"/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University Ambassador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0864310-6A60-62BD-AC0F-647B9DBEE295}"/>
              </a:ext>
            </a:extLst>
          </p:cNvPr>
          <p:cNvSpPr txBox="1"/>
          <p:nvPr/>
        </p:nvSpPr>
        <p:spPr>
          <a:xfrm>
            <a:off x="225165" y="4614903"/>
            <a:ext cx="1011475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Certified Instructor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7F86E040-E4CE-C3FE-F0A6-7120361F199F}"/>
              </a:ext>
            </a:extLst>
          </p:cNvPr>
          <p:cNvSpPr txBox="1">
            <a:spLocks/>
          </p:cNvSpPr>
          <p:nvPr/>
        </p:nvSpPr>
        <p:spPr>
          <a:xfrm>
            <a:off x="2668158" y="4614902"/>
            <a:ext cx="6855683" cy="1967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11"/>
              </a:rPr>
              <a:t>戴敏育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11"/>
              </a:rPr>
              <a:t>  </a:t>
            </a:r>
            <a:r>
              <a:rPr kumimoji="0" lang="zh-TW" altLang="en-US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11"/>
              </a:rPr>
              <a:t>教授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標楷體" pitchFamily="65" charset="-120"/>
                <a:cs typeface="Calibri" panose="020F0502020204030204" pitchFamily="34" charset="0"/>
              </a:rPr>
              <a:t> (Prof. 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Calibri" panose="020F0502020204030204" pitchFamily="34" charset="0"/>
                <a:hlinkClick r:id="rId11"/>
              </a:rPr>
              <a:t>Min-Yuh Day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標楷體" pitchFamily="65" charset="-120"/>
                <a:cs typeface="Calibri" panose="020F0502020204030204" pitchFamily="34" charset="0"/>
              </a:rPr>
              <a:t>)</a:t>
            </a:r>
            <a:endParaRPr kumimoji="0" lang="en-US" altLang="zh-TW" sz="144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Heiti TC Medium" pitchFamily="2" charset="-128"/>
              <a:ea typeface="Heiti TC Medium" pitchFamily="2" charset="-128"/>
              <a:cs typeface="Calibri" panose="020F0502020204030204" pitchFamily="34" charset="0"/>
              <a:hlinkClick r:id="rId11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</a:rPr>
              <a:t>國立臺北大學  資訊管理研究所  所長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跨域 </a:t>
            </a:r>
            <a:r>
              <a:rPr kumimoji="0" lang="en-US" altLang="zh-TW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AI </a:t>
            </a: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前瞻研究中心</a:t>
            </a:r>
            <a:r>
              <a:rPr kumimoji="0" lang="en-US" altLang="zh-TW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 (AI4X NTPU)</a:t>
            </a: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 主任</a:t>
            </a:r>
            <a:endParaRPr kumimoji="0" lang="en-US" altLang="zh-TW" sz="12000" b="1" i="0" u="none" strike="noStrike" kern="1200" cap="none" spc="0" normalizeH="0" baseline="0" noProof="0" dirty="0">
              <a:ln>
                <a:noFill/>
              </a:ln>
              <a:solidFill>
                <a:srgbClr val="0ABAB5"/>
              </a:solidFill>
              <a:effectLst/>
              <a:uLnTx/>
              <a:uFillTx/>
              <a:latin typeface="Calibri" panose="020F0502020204030204" pitchFamily="34" charset="0"/>
              <a:ea typeface="Heiti TC Medium" pitchFamily="2" charset="-128"/>
              <a:cs typeface="Calibri" panose="020F050202020403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26E9457-779A-E6E2-DE3E-1E046590135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C720E1-DB49-C0E2-EC95-17C36252F863}"/>
              </a:ext>
            </a:extLst>
          </p:cNvPr>
          <p:cNvSpPr txBox="1"/>
          <p:nvPr/>
        </p:nvSpPr>
        <p:spPr>
          <a:xfrm>
            <a:off x="3046927" y="66113"/>
            <a:ext cx="6098146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2026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金融科技線上趨勢講堂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ea typeface="Heiti TC Medium" pitchFamily="2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96FF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永續金融與科技應用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0096FF"/>
              </a:solidFill>
              <a:effectLst/>
              <a:uLnTx/>
              <a:uFillTx/>
              <a:latin typeface="Calibri" panose="020F0502020204030204" pitchFamily="34" charset="0"/>
              <a:ea typeface="Heiti TC Medium" pitchFamily="2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96FF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從授信、投資到保險，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096FF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AI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96FF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如何讓永續金融真正落地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FA755E-5E7B-9AA9-629C-21E63CCE77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62EB35-DF88-5BD5-BA03-38F84F4AE8C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834" y="218247"/>
            <a:ext cx="2944093" cy="537297"/>
          </a:xfrm>
          <a:prstGeom prst="rect">
            <a:avLst/>
          </a:prstGeom>
        </p:spPr>
      </p:pic>
      <p:sp>
        <p:nvSpPr>
          <p:cNvPr id="5" name="圓角矩形 30">
            <a:extLst>
              <a:ext uri="{FF2B5EF4-FFF2-40B4-BE49-F238E27FC236}">
                <a16:creationId xmlns:a16="http://schemas.microsoft.com/office/drawing/2014/main" id="{6D691CD1-48E5-23BD-0BA6-FDD5840CF6D8}"/>
              </a:ext>
            </a:extLst>
          </p:cNvPr>
          <p:cNvSpPr/>
          <p:nvPr/>
        </p:nvSpPr>
        <p:spPr>
          <a:xfrm>
            <a:off x="4675827" y="1206905"/>
            <a:ext cx="2527110" cy="41547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19050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Q &amp; A</a:t>
            </a:r>
            <a:endParaRPr kumimoji="1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044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D7ADD-2B4B-0C1C-FCBB-B4DAAA0A7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56102"/>
            <a:ext cx="11222181" cy="1148584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accent6">
                    <a:lumMod val="75000"/>
                  </a:schemeClr>
                </a:solidFill>
              </a:rPr>
              <a:t>Outline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39FDC-43BB-67CC-2E3C-B31A8BD57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D682BC-32B4-00DE-A0F5-D825CEDEF5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045838-9B9B-15E2-700B-A106BB5D22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757CD35-10C9-5149-99E3-4C147C5A3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89" y="1533234"/>
            <a:ext cx="11424249" cy="50290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5000" dirty="0">
                <a:solidFill>
                  <a:schemeClr val="accent6">
                    <a:lumMod val="75000"/>
                  </a:schemeClr>
                </a:solidFill>
              </a:rPr>
              <a:t>1. </a:t>
            </a:r>
            <a:r>
              <a:rPr lang="zh-TW" altLang="en-US" sz="5000" dirty="0">
                <a:solidFill>
                  <a:schemeClr val="accent6">
                    <a:lumMod val="75000"/>
                  </a:schemeClr>
                </a:solidFill>
              </a:rPr>
              <a:t>永續金融科普</a:t>
            </a:r>
          </a:p>
          <a:p>
            <a:pPr marL="0" indent="0">
              <a:buNone/>
            </a:pPr>
            <a:r>
              <a:rPr lang="en-US" altLang="zh-TW" sz="5000" dirty="0">
                <a:solidFill>
                  <a:schemeClr val="accent6">
                    <a:lumMod val="75000"/>
                  </a:schemeClr>
                </a:solidFill>
              </a:rPr>
              <a:t>2. </a:t>
            </a:r>
            <a:r>
              <a:rPr lang="zh-TW" altLang="en-US" sz="5000" dirty="0">
                <a:solidFill>
                  <a:schemeClr val="accent6">
                    <a:lumMod val="75000"/>
                  </a:schemeClr>
                </a:solidFill>
              </a:rPr>
              <a:t>永續金融企業行動</a:t>
            </a:r>
          </a:p>
          <a:p>
            <a:pPr marL="0" indent="0">
              <a:buNone/>
            </a:pPr>
            <a:r>
              <a:rPr lang="en-US" altLang="zh-TW" sz="5000" dirty="0">
                <a:solidFill>
                  <a:schemeClr val="accent6">
                    <a:lumMod val="75000"/>
                  </a:schemeClr>
                </a:solidFill>
              </a:rPr>
              <a:t>3. </a:t>
            </a:r>
            <a:r>
              <a:rPr lang="zh-TW" altLang="en-US" sz="5000" dirty="0">
                <a:solidFill>
                  <a:schemeClr val="accent6">
                    <a:lumMod val="75000"/>
                  </a:schemeClr>
                </a:solidFill>
              </a:rPr>
              <a:t>金融機構遇到的挑戰與因應措施</a:t>
            </a:r>
          </a:p>
          <a:p>
            <a:pPr marL="0" indent="0">
              <a:buNone/>
            </a:pPr>
            <a:r>
              <a:rPr lang="en-US" altLang="zh-TW" sz="5000" dirty="0">
                <a:solidFill>
                  <a:schemeClr val="accent6">
                    <a:lumMod val="75000"/>
                  </a:schemeClr>
                </a:solidFill>
              </a:rPr>
              <a:t>4. </a:t>
            </a:r>
            <a:r>
              <a:rPr lang="zh-TW" altLang="en-US" sz="5000" dirty="0">
                <a:solidFill>
                  <a:schemeClr val="accent6">
                    <a:lumMod val="75000"/>
                  </a:schemeClr>
                </a:solidFill>
              </a:rPr>
              <a:t>科技應用與規範建立</a:t>
            </a:r>
          </a:p>
          <a:p>
            <a:pPr marL="0" indent="0">
              <a:buNone/>
            </a:pPr>
            <a:r>
              <a:rPr lang="en-US" altLang="zh-TW" sz="5000" dirty="0">
                <a:solidFill>
                  <a:schemeClr val="accent6">
                    <a:lumMod val="75000"/>
                  </a:schemeClr>
                </a:solidFill>
              </a:rPr>
              <a:t>5. Q &amp; A</a:t>
            </a:r>
          </a:p>
          <a:p>
            <a:pPr marL="0" indent="0">
              <a:buNone/>
            </a:pPr>
            <a:endParaRPr lang="en-US" altLang="zh-TW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36B59A-B2A9-59BF-E0E0-A94461B4BD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F24762D-DAE2-DB4E-D014-C298966DBF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437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永續金融科普</a:t>
            </a:r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：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 </a:t>
            </a:r>
            <a:r>
              <a:rPr lang="en-US" altLang="zh-TW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1.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 什麼是永續金融？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現在與未來，一起判斷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Assessing Both Today and Tomorrow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457200" y="1737360"/>
            <a:ext cx="11277295" cy="7553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過去金融只問一件事：這家公司現在能不能還錢？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2584174"/>
            <a:ext cx="11277295" cy="1713506"/>
          </a:xfrm>
          <a:prstGeom prst="roundRect">
            <a:avLst>
              <a:gd name="adj" fmla="val 8000"/>
            </a:avLst>
          </a:prstGeom>
          <a:solidFill>
            <a:srgbClr val="E3F5EC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914400" y="2584174"/>
            <a:ext cx="10362895" cy="17135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永續金融讓我們多問一句</a:t>
            </a:r>
            <a:r>
              <a:rPr lang="en-US" sz="3000" b="1" dirty="0">
                <a:solidFill>
                  <a:srgbClr val="146C43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：</a:t>
            </a:r>
            <a:br>
              <a:rPr lang="en-US" sz="3000" b="1" dirty="0">
                <a:solidFill>
                  <a:srgbClr val="146C43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</a:b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面對氣候、能源、法規的變化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，</a:t>
            </a:r>
            <a:b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</a:b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企業三年後、五年後還能不能穩健經營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？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548640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財務面依然重要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322978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4414418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加入 ESG 因素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188757" y="4480560"/>
            <a:ext cx="3545738" cy="2057400"/>
          </a:xfrm>
          <a:prstGeom prst="roundRect">
            <a:avLst>
              <a:gd name="adj" fmla="val 4444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280197" y="4480560"/>
            <a:ext cx="3362858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現在與未來一起看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2CC68462-C5B6-3058-64FA-47A75905E227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4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永續金融科普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：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2.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 對銀行、證券、保險來說，永續金融各自會落在哪些業務面向？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永續滲透銀行、證券與保險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Sustainability Across Banking, Securities &amp; Insurance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965960"/>
            <a:ext cx="3515258" cy="4343400"/>
          </a:xfrm>
          <a:prstGeom prst="roundRect">
            <a:avLst>
              <a:gd name="adj" fmla="val 3121"/>
            </a:avLst>
          </a:prstGeom>
          <a:solidFill>
            <a:srgbClr val="E3F5EC"/>
          </a:solidFill>
          <a:ln/>
          <a:effectLst>
            <a:outerShdw blurRad="76200" dist="25400" dir="5400000" algn="bl" rotWithShape="0">
              <a:srgbClr val="6B7A72">
                <a:alpha val="25000"/>
              </a:srgbClr>
            </a:outerShdw>
          </a:effectLst>
        </p:spPr>
      </p:sp>
      <p:sp>
        <p:nvSpPr>
          <p:cNvPr id="7" name="Text 5"/>
          <p:cNvSpPr txBox="1"/>
          <p:nvPr/>
        </p:nvSpPr>
        <p:spPr>
          <a:xfrm>
            <a:off x="685800" y="2286000"/>
            <a:ext cx="305805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銀行．授信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757629" y="3108960"/>
            <a:ext cx="914400" cy="0"/>
          </a:xfrm>
          <a:prstGeom prst="line">
            <a:avLst/>
          </a:prstGeom>
          <a:noFill/>
          <a:ln w="12700">
            <a:solidFill>
              <a:srgbClr val="C7D6CD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571711" y="3337560"/>
            <a:ext cx="3275155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評估耗能產業的</a:t>
            </a:r>
            <a:b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</a:b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碳成本風險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，</a:t>
            </a:r>
            <a:b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</a:b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支持節能設備與製程改善投資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338218" y="1965960"/>
            <a:ext cx="3515258" cy="4343400"/>
          </a:xfrm>
          <a:prstGeom prst="roundRect">
            <a:avLst>
              <a:gd name="adj" fmla="val 3121"/>
            </a:avLst>
          </a:prstGeom>
          <a:solidFill>
            <a:srgbClr val="EEF3EF"/>
          </a:solidFill>
          <a:ln/>
          <a:effectLst>
            <a:outerShdw blurRad="76200" dist="25400" dir="5400000" algn="bl" rotWithShape="0">
              <a:srgbClr val="6B7A72">
                <a:alpha val="25000"/>
              </a:srgbClr>
            </a:outerShdw>
          </a:effectLst>
        </p:spPr>
      </p:sp>
      <p:sp>
        <p:nvSpPr>
          <p:cNvPr id="11" name="Text 9"/>
          <p:cNvSpPr txBox="1"/>
          <p:nvPr/>
        </p:nvSpPr>
        <p:spPr>
          <a:xfrm>
            <a:off x="4566818" y="2286000"/>
            <a:ext cx="305805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證券．投資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638648" y="3108960"/>
            <a:ext cx="914400" cy="0"/>
          </a:xfrm>
          <a:prstGeom prst="line">
            <a:avLst/>
          </a:prstGeom>
          <a:noFill/>
          <a:ln w="12700">
            <a:solidFill>
              <a:srgbClr val="C7D6CD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452729" y="3337560"/>
            <a:ext cx="3275155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關注公司治理透明度與氣候風險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，</a:t>
            </a:r>
            <a:b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</a:b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衡量企業的長期價值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219237" y="1965960"/>
            <a:ext cx="3515258" cy="4343400"/>
          </a:xfrm>
          <a:prstGeom prst="roundRect">
            <a:avLst>
              <a:gd name="adj" fmla="val 3121"/>
            </a:avLst>
          </a:prstGeom>
          <a:solidFill>
            <a:srgbClr val="E3F5EC"/>
          </a:solidFill>
          <a:ln/>
          <a:effectLst>
            <a:outerShdw blurRad="76200" dist="25400" dir="5400000" algn="bl" rotWithShape="0">
              <a:srgbClr val="6B7A72">
                <a:alpha val="25000"/>
              </a:srgbClr>
            </a:outerShdw>
          </a:effectLst>
        </p:spPr>
      </p:sp>
      <p:sp>
        <p:nvSpPr>
          <p:cNvPr id="15" name="Text 13"/>
          <p:cNvSpPr txBox="1"/>
          <p:nvPr/>
        </p:nvSpPr>
        <p:spPr>
          <a:xfrm>
            <a:off x="8447837" y="2286000"/>
            <a:ext cx="305805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保險．承保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519666" y="3108960"/>
            <a:ext cx="914400" cy="0"/>
          </a:xfrm>
          <a:prstGeom prst="line">
            <a:avLst/>
          </a:prstGeom>
          <a:noFill/>
          <a:ln w="12700">
            <a:solidFill>
              <a:srgbClr val="C7D6CD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8333748" y="3337560"/>
            <a:ext cx="3275155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極端氣候牽動</a:t>
            </a:r>
            <a:b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</a:b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理賠模型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，</a:t>
            </a:r>
            <a:b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</a:b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工安與治理品質</a:t>
            </a:r>
            <a:b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</a:b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影響風險評估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D2A7ABDB-8E07-6ED6-8B59-654449881ACF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5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永續金融企業行動：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3.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 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以銀行授信為例，中小企業想爭取銀行資金，可以先從哪些永續行動做起？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從三個起步原則開始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Three First Steps for SMEs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2040255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457200" y="2040255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 txBox="1"/>
          <p:nvPr/>
        </p:nvSpPr>
        <p:spPr>
          <a:xfrm>
            <a:off x="1371600" y="1737360"/>
            <a:ext cx="10362895" cy="1200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整理能源使用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每月電、水、燃料用量，變成可管理的資料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3240405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57200" y="3240405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 txBox="1"/>
          <p:nvPr/>
        </p:nvSpPr>
        <p:spPr>
          <a:xfrm>
            <a:off x="1371600" y="2937510"/>
            <a:ext cx="10362895" cy="1200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記錄改善行動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設備汰換、節能改善前後的數據，留下具體紀錄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4440555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57200" y="4440555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 txBox="1"/>
          <p:nvPr/>
        </p:nvSpPr>
        <p:spPr>
          <a:xfrm>
            <a:off x="1371600" y="4137660"/>
            <a:ext cx="10362895" cy="1200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掌握供應鏈要求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客戶對碳排、環境、資安、勞權的提問即為轉型訊號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57200" y="5640705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457200" y="5640705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 txBox="1"/>
          <p:nvPr/>
        </p:nvSpPr>
        <p:spPr>
          <a:xfrm>
            <a:off x="1371600" y="5337810"/>
            <a:ext cx="10362895" cy="1200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補齊治理基本面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財務制度、職安紀錄、法規遵循同樣是重要依據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B3F5AC73-AAFA-58D0-B742-D8409642B5A4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6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永續金融企業行動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7A5A2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：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 什麼是</a:t>
            </a:r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ESG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報告書？金融機構會怎麼看這個報告書？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報告書見真章：四個檢視重點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What Financial Institutions Look for in ESG Reports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2040255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457200" y="2040255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 txBox="1"/>
          <p:nvPr/>
        </p:nvSpPr>
        <p:spPr>
          <a:xfrm>
            <a:off x="1371600" y="1737360"/>
            <a:ext cx="10362895" cy="1200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資料完整度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真正重要的風險是否被如實揭露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3240405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57200" y="3240405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 txBox="1"/>
          <p:nvPr/>
        </p:nvSpPr>
        <p:spPr>
          <a:xfrm>
            <a:off x="1371600" y="2937510"/>
            <a:ext cx="10362895" cy="1200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具體數字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有目標、有行動、有比較，而非只有口號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4440555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57200" y="4440555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 txBox="1"/>
          <p:nvPr/>
        </p:nvSpPr>
        <p:spPr>
          <a:xfrm>
            <a:off x="1371600" y="4137660"/>
            <a:ext cx="10362895" cy="1200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連續性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逐年數據呈現企業是否真的在改善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57200" y="5640705"/>
            <a:ext cx="594360" cy="5943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E8574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457200" y="5640705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 txBox="1"/>
          <p:nvPr/>
        </p:nvSpPr>
        <p:spPr>
          <a:xfrm>
            <a:off x="1371600" y="5337810"/>
            <a:ext cx="10362895" cy="1200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231D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可信度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資料來源清楚、方法一致，並有第三方查證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80B64A8A-B699-5BDD-24EB-5950281859D2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7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永續金融企業行動：5. 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企業還沒有完整的</a:t>
            </a:r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ESG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報告書，可以先準備哪些基本資料，讓銀行更了解企業的狀況？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六大類基本資料，先建立起來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Six Data Categories to Prepare First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965960"/>
            <a:ext cx="3545738" cy="2011680"/>
          </a:xfrm>
          <a:prstGeom prst="roundRect">
            <a:avLst>
              <a:gd name="adj" fmla="val 4545"/>
            </a:avLst>
          </a:prstGeom>
          <a:solidFill>
            <a:srgbClr val="E3F5EC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594360" y="1965960"/>
            <a:ext cx="3271418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公司基本資料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322978" y="1965960"/>
            <a:ext cx="3545738" cy="2011680"/>
          </a:xfrm>
          <a:prstGeom prst="roundRect">
            <a:avLst>
              <a:gd name="adj" fmla="val 4545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4460138" y="1965960"/>
            <a:ext cx="3271418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財務與投資計畫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188757" y="1965960"/>
            <a:ext cx="3545738" cy="2011680"/>
          </a:xfrm>
          <a:prstGeom prst="roundRect">
            <a:avLst>
              <a:gd name="adj" fmla="val 4545"/>
            </a:avLst>
          </a:prstGeom>
          <a:solidFill>
            <a:srgbClr val="E3F5EC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8325917" y="1965960"/>
            <a:ext cx="3271418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能源與碳排資料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4297680"/>
            <a:ext cx="3545738" cy="2011680"/>
          </a:xfrm>
          <a:prstGeom prst="roundRect">
            <a:avLst>
              <a:gd name="adj" fmla="val 4545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594360" y="4297680"/>
            <a:ext cx="3271418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環境管理資料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322978" y="4297680"/>
            <a:ext cx="3545738" cy="2011680"/>
          </a:xfrm>
          <a:prstGeom prst="roundRect">
            <a:avLst>
              <a:gd name="adj" fmla="val 4545"/>
            </a:avLst>
          </a:prstGeom>
          <a:solidFill>
            <a:srgbClr val="E3F5EC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4460138" y="4297680"/>
            <a:ext cx="3271418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員工與職安資料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188757" y="4297680"/>
            <a:ext cx="3545738" cy="2011680"/>
          </a:xfrm>
          <a:prstGeom prst="roundRect">
            <a:avLst>
              <a:gd name="adj" fmla="val 4545"/>
            </a:avLst>
          </a:prstGeom>
          <a:solidFill>
            <a:srgbClr val="EEF3EF"/>
          </a:solidFill>
          <a:ln w="12700">
            <a:solidFill>
              <a:srgbClr val="C7D6CD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8325917" y="4297680"/>
            <a:ext cx="3271418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治理與資安資料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C182E67B-C4AB-3EB8-A87B-A246EF1CBF41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8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金融機構的挑戰與因應：6. ESG</a:t>
            </a:r>
            <a:r>
              <a:rPr lang="zh-TW" altLang="en-US" b="1" dirty="0">
                <a:solidFill>
                  <a:srgbClr val="07A5A2"/>
                </a:solidFill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項目繁雜，金融機構在推永續金融時，會遇到什麼困難與挑戰？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7A5A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資料、人才、流程：三大挑戰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E8574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Three Challenges: Data, Talent, Process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0"/>
          </a:xfrm>
          <a:prstGeom prst="line">
            <a:avLst/>
          </a:prstGeom>
          <a:noFill/>
          <a:ln w="19050">
            <a:solidFill>
              <a:srgbClr val="C7D6C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965960"/>
            <a:ext cx="3515258" cy="4343400"/>
          </a:xfrm>
          <a:prstGeom prst="roundRect">
            <a:avLst>
              <a:gd name="adj" fmla="val 3121"/>
            </a:avLst>
          </a:prstGeom>
          <a:solidFill>
            <a:srgbClr val="E3F5EC"/>
          </a:solidFill>
          <a:ln/>
          <a:effectLst>
            <a:outerShdw blurRad="76200" dist="25400" dir="5400000" algn="bl" rotWithShape="0">
              <a:srgbClr val="6B7A72">
                <a:alpha val="25000"/>
              </a:srgbClr>
            </a:outerShdw>
          </a:effectLst>
        </p:spPr>
      </p:sp>
      <p:sp>
        <p:nvSpPr>
          <p:cNvPr id="7" name="Text 5"/>
          <p:cNvSpPr txBox="1"/>
          <p:nvPr/>
        </p:nvSpPr>
        <p:spPr>
          <a:xfrm>
            <a:off x="685800" y="2286000"/>
            <a:ext cx="305805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資料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757629" y="3108960"/>
            <a:ext cx="914400" cy="0"/>
          </a:xfrm>
          <a:prstGeom prst="line">
            <a:avLst/>
          </a:prstGeom>
          <a:noFill/>
          <a:ln w="12700">
            <a:solidFill>
              <a:srgbClr val="C7D6CD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31520" y="3337560"/>
            <a:ext cx="2966618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格式分散、來源多元，可信度與可比較性有待確認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338218" y="1965960"/>
            <a:ext cx="3515258" cy="4343400"/>
          </a:xfrm>
          <a:prstGeom prst="roundRect">
            <a:avLst>
              <a:gd name="adj" fmla="val 3121"/>
            </a:avLst>
          </a:prstGeom>
          <a:solidFill>
            <a:srgbClr val="EEF3EF"/>
          </a:solidFill>
          <a:ln/>
          <a:effectLst>
            <a:outerShdw blurRad="76200" dist="25400" dir="5400000" algn="bl" rotWithShape="0">
              <a:srgbClr val="6B7A72">
                <a:alpha val="25000"/>
              </a:srgbClr>
            </a:outerShdw>
          </a:effectLst>
        </p:spPr>
      </p:sp>
      <p:sp>
        <p:nvSpPr>
          <p:cNvPr id="11" name="Text 9"/>
          <p:cNvSpPr txBox="1"/>
          <p:nvPr/>
        </p:nvSpPr>
        <p:spPr>
          <a:xfrm>
            <a:off x="4566818" y="2286000"/>
            <a:ext cx="305805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人才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638648" y="3108960"/>
            <a:ext cx="914400" cy="0"/>
          </a:xfrm>
          <a:prstGeom prst="line">
            <a:avLst/>
          </a:prstGeom>
          <a:noFill/>
          <a:ln w="12700">
            <a:solidFill>
              <a:srgbClr val="C7D6CD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612538" y="3337560"/>
            <a:ext cx="2966618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需要跨領域能力，知道該問什麼問題、注意什麼風險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219237" y="1965960"/>
            <a:ext cx="3515258" cy="4343400"/>
          </a:xfrm>
          <a:prstGeom prst="roundRect">
            <a:avLst>
              <a:gd name="adj" fmla="val 3121"/>
            </a:avLst>
          </a:prstGeom>
          <a:solidFill>
            <a:srgbClr val="E3F5EC"/>
          </a:solidFill>
          <a:ln/>
          <a:effectLst>
            <a:outerShdw blurRad="76200" dist="25400" dir="5400000" algn="bl" rotWithShape="0">
              <a:srgbClr val="6B7A72">
                <a:alpha val="25000"/>
              </a:srgbClr>
            </a:outerShdw>
          </a:effectLst>
        </p:spPr>
      </p:sp>
      <p:sp>
        <p:nvSpPr>
          <p:cNvPr id="15" name="Text 13"/>
          <p:cNvSpPr txBox="1"/>
          <p:nvPr/>
        </p:nvSpPr>
        <p:spPr>
          <a:xfrm>
            <a:off x="8447837" y="2286000"/>
            <a:ext cx="305805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6C43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流程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519666" y="3108960"/>
            <a:ext cx="914400" cy="0"/>
          </a:xfrm>
          <a:prstGeom prst="line">
            <a:avLst/>
          </a:prstGeom>
          <a:noFill/>
          <a:ln w="12700">
            <a:solidFill>
              <a:srgbClr val="C7D6CD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8493557" y="3337560"/>
            <a:ext cx="2966618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5B6560"/>
                </a:solidFill>
                <a:effectLst/>
                <a:uLnTx/>
                <a:uFillTx/>
                <a:latin typeface="Noto Sans CJK TC Regular" pitchFamily="34" charset="0"/>
                <a:ea typeface="Noto Sans CJK TC Regular" pitchFamily="34" charset="-122"/>
                <a:cs typeface="Noto Sans CJK TC Regular" pitchFamily="34" charset="-120"/>
              </a:rPr>
              <a:t>避免淪為額外表單，應融入既有授信與投資流程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78335A93-376F-6563-51E7-BB9C4FB6722A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9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60814</TotalTime>
  <Words>1218</Words>
  <Application>Microsoft Macintosh PowerPoint</Application>
  <PresentationFormat>Widescreen</PresentationFormat>
  <Paragraphs>294</Paragraphs>
  <Slides>22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Heiti TC Medium</vt:lpstr>
      <vt:lpstr>Noto Sans CJK TC Regular</vt:lpstr>
      <vt:lpstr>Arial</vt:lpstr>
      <vt:lpstr>Calibri</vt:lpstr>
      <vt:lpstr>Office Theme</vt:lpstr>
      <vt:lpstr>1_Office Theme</vt:lpstr>
      <vt:lpstr>永續金融與科技應用 (Sustainable Finance and Technology Applications)</vt:lpstr>
      <vt:lpstr>戴敏育 教授 Prof. Min-Yuh Day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永續金融與科技應用 (Sustainable Finance and Technology Applications)</vt:lpstr>
    </vt:vector>
  </TitlesOfParts>
  <Manager/>
  <Company>National Taipei University (NTPU)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永續金融與科技應用 (Sustainable Finance and Technology Applications)</dc:title>
  <dc:subject/>
  <dc:creator>Min-Yuh Day</dc:creator>
  <cp:keywords>永續金融, 科技應用, Sustainable Finance, Technology Applications</cp:keywords>
  <dc:description>永續金融與科技應用 (Sustainable Finance and Technology Applications)</dc:description>
  <cp:lastModifiedBy>MYDAY</cp:lastModifiedBy>
  <cp:revision>1988</cp:revision>
  <cp:lastPrinted>2020-12-23T14:44:17Z</cp:lastPrinted>
  <dcterms:created xsi:type="dcterms:W3CDTF">2019-09-12T03:09:52Z</dcterms:created>
  <dcterms:modified xsi:type="dcterms:W3CDTF">2026-09-01T00:03:05Z</dcterms:modified>
  <cp:category/>
</cp:coreProperties>
</file>