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029" r:id="rId2"/>
    <p:sldId id="2994" r:id="rId3"/>
    <p:sldId id="2996" r:id="rId4"/>
    <p:sldId id="2995" r:id="rId5"/>
    <p:sldId id="3096" r:id="rId6"/>
    <p:sldId id="3019" r:id="rId7"/>
    <p:sldId id="3018" r:id="rId8"/>
    <p:sldId id="3065" r:id="rId9"/>
    <p:sldId id="3084" r:id="rId10"/>
    <p:sldId id="3094" r:id="rId11"/>
    <p:sldId id="3090" r:id="rId12"/>
    <p:sldId id="3091" r:id="rId13"/>
    <p:sldId id="3092" r:id="rId14"/>
    <p:sldId id="3093" r:id="rId15"/>
    <p:sldId id="3146" r:id="rId16"/>
    <p:sldId id="3239" r:id="rId17"/>
    <p:sldId id="3241" r:id="rId18"/>
    <p:sldId id="3314" r:id="rId19"/>
    <p:sldId id="3417" r:id="rId20"/>
    <p:sldId id="3416" r:id="rId21"/>
    <p:sldId id="3478" r:id="rId22"/>
    <p:sldId id="3595" r:id="rId23"/>
    <p:sldId id="3607" r:id="rId24"/>
    <p:sldId id="3606" r:id="rId25"/>
    <p:sldId id="3024" r:id="rId26"/>
    <p:sldId id="3418" r:id="rId27"/>
    <p:sldId id="3420" r:id="rId28"/>
    <p:sldId id="3608" r:id="rId29"/>
    <p:sldId id="3623" r:id="rId30"/>
    <p:sldId id="3609" r:id="rId31"/>
    <p:sldId id="3624" r:id="rId32"/>
    <p:sldId id="3610" r:id="rId33"/>
    <p:sldId id="3611" r:id="rId34"/>
    <p:sldId id="3612" r:id="rId35"/>
    <p:sldId id="3613" r:id="rId36"/>
    <p:sldId id="3625" r:id="rId37"/>
    <p:sldId id="3614" r:id="rId38"/>
    <p:sldId id="3626" r:id="rId39"/>
    <p:sldId id="3615" r:id="rId40"/>
    <p:sldId id="3616" r:id="rId41"/>
    <p:sldId id="3617" r:id="rId42"/>
    <p:sldId id="3627" r:id="rId43"/>
    <p:sldId id="3618" r:id="rId44"/>
    <p:sldId id="3619" r:id="rId45"/>
    <p:sldId id="3620" r:id="rId46"/>
    <p:sldId id="3621" r:id="rId47"/>
    <p:sldId id="3634" r:id="rId48"/>
    <p:sldId id="3635" r:id="rId49"/>
    <p:sldId id="3628" r:id="rId50"/>
    <p:sldId id="3629" r:id="rId51"/>
    <p:sldId id="3636" r:id="rId52"/>
    <p:sldId id="3630" r:id="rId53"/>
    <p:sldId id="3637" r:id="rId54"/>
    <p:sldId id="3638" r:id="rId55"/>
    <p:sldId id="3639" r:id="rId56"/>
    <p:sldId id="3631" r:id="rId57"/>
    <p:sldId id="3632" r:id="rId58"/>
    <p:sldId id="3633" r:id="rId59"/>
    <p:sldId id="3622" r:id="rId60"/>
    <p:sldId id="3640" r:id="rId61"/>
    <p:sldId id="3641" r:id="rId62"/>
    <p:sldId id="3648" r:id="rId63"/>
    <p:sldId id="3654" r:id="rId64"/>
    <p:sldId id="3655" r:id="rId65"/>
    <p:sldId id="3642" r:id="rId66"/>
    <p:sldId id="3643" r:id="rId67"/>
    <p:sldId id="3644" r:id="rId68"/>
    <p:sldId id="3645" r:id="rId69"/>
    <p:sldId id="3646" r:id="rId70"/>
    <p:sldId id="3533" r:id="rId71"/>
    <p:sldId id="3650" r:id="rId72"/>
    <p:sldId id="3651" r:id="rId73"/>
    <p:sldId id="3652" r:id="rId74"/>
    <p:sldId id="3653" r:id="rId75"/>
    <p:sldId id="3535" r:id="rId76"/>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D6FF"/>
    <a:srgbClr val="00FDFF"/>
    <a:srgbClr val="FFD579"/>
    <a:srgbClr val="00B0F0"/>
    <a:srgbClr val="FF8AD8"/>
    <a:srgbClr val="FDEADA"/>
    <a:srgbClr val="0096FF"/>
    <a:srgbClr val="7A81FF"/>
    <a:srgbClr val="DBEEF4"/>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67" autoAdjust="0"/>
    <p:restoredTop sz="88166"/>
  </p:normalViewPr>
  <p:slideViewPr>
    <p:cSldViewPr>
      <p:cViewPr>
        <p:scale>
          <a:sx n="90" d="100"/>
          <a:sy n="90" d="100"/>
        </p:scale>
        <p:origin x="1400" y="264"/>
      </p:cViewPr>
      <p:guideLst>
        <p:guide orient="horz" pos="2160"/>
        <p:guide pos="2880"/>
      </p:guideLst>
    </p:cSldViewPr>
  </p:slideViewPr>
  <p:outlineViewPr>
    <p:cViewPr>
      <p:scale>
        <a:sx n="33" d="100"/>
        <a:sy n="33" d="100"/>
      </p:scale>
      <p:origin x="0" y="-55984"/>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2020/12/21</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2020/12/21</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2020/12/21</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2020/12/21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2020/12/21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2020/12/21</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2020/12/21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2020/12/21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2020/12/21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2020/12/21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2020/12/21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2020/12/21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2020/12/21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2020/12/21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85354"/>
            <a:ext cx="8784976" cy="2015654"/>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4400" b="1" dirty="0">
                <a:solidFill>
                  <a:srgbClr val="C00000"/>
                </a:solidFill>
                <a:ea typeface="標楷體" pitchFamily="65" charset="-120"/>
              </a:rPr>
              <a:t>測試：功能測試、測試自動化、</a:t>
            </a:r>
            <a:br>
              <a:rPr lang="en-US" altLang="zh-TW" sz="4400" b="1" dirty="0">
                <a:solidFill>
                  <a:srgbClr val="C00000"/>
                </a:solidFill>
                <a:ea typeface="標楷體" pitchFamily="65" charset="-120"/>
              </a:rPr>
            </a:br>
            <a:r>
              <a:rPr lang="zh-TW" altLang="en-US" sz="4400" b="1" dirty="0">
                <a:solidFill>
                  <a:srgbClr val="C00000"/>
                </a:solidFill>
                <a:ea typeface="標楷體" pitchFamily="65" charset="-120"/>
              </a:rPr>
              <a:t>測試驅動的開發、程式碼審查 </a:t>
            </a:r>
            <a:br>
              <a:rPr lang="en-US" altLang="zh-TW" sz="4000" b="1" dirty="0">
                <a:solidFill>
                  <a:srgbClr val="C00000"/>
                </a:solidFill>
                <a:ea typeface="標楷體" pitchFamily="65" charset="-120"/>
              </a:rPr>
            </a:br>
            <a:r>
              <a:rPr lang="en-US" altLang="zh-TW" sz="2800" b="1" dirty="0">
                <a:solidFill>
                  <a:srgbClr val="C00000"/>
                </a:solidFill>
                <a:ea typeface="標楷體" pitchFamily="65" charset="-120"/>
              </a:rPr>
              <a:t>(Testing: Functional testing, Test automation, </a:t>
            </a:r>
            <a:br>
              <a:rPr lang="en-US" altLang="zh-TW" sz="2800" b="1" dirty="0">
                <a:solidFill>
                  <a:srgbClr val="C00000"/>
                </a:solidFill>
                <a:ea typeface="標楷體" pitchFamily="65" charset="-120"/>
              </a:rPr>
            </a:br>
            <a:r>
              <a:rPr lang="en-US" altLang="zh-TW" sz="2800" b="1" dirty="0">
                <a:solidFill>
                  <a:srgbClr val="C00000"/>
                </a:solidFill>
                <a:ea typeface="標楷體" pitchFamily="65" charset="-120"/>
              </a:rPr>
              <a:t>Test-driven development, and Code reviews)</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2020-12-21</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62099"/>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1091SE11</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584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0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8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274861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200346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7"/>
            <a:ext cx="8640960" cy="6245225"/>
          </a:xfrm>
        </p:spPr>
        <p:txBody>
          <a:bodyPr/>
          <a:lstStyle/>
          <a:p>
            <a:r>
              <a:rPr lang="en-US" altLang="zh-TW" sz="8000" dirty="0">
                <a:solidFill>
                  <a:srgbClr val="C00000"/>
                </a:solidFill>
              </a:rPr>
              <a:t>Testing: </a:t>
            </a:r>
            <a:br>
              <a:rPr lang="en-US" altLang="zh-TW" sz="6000" dirty="0">
                <a:solidFill>
                  <a:srgbClr val="C00000"/>
                </a:solidFill>
              </a:rPr>
            </a:br>
            <a:r>
              <a:rPr lang="en-US" altLang="zh-TW" sz="7200" dirty="0">
                <a:solidFill>
                  <a:srgbClr val="C00000"/>
                </a:solidFill>
              </a:rPr>
              <a:t>Functional testing, </a:t>
            </a:r>
            <a:br>
              <a:rPr lang="en-US" altLang="zh-TW" sz="7200" dirty="0">
                <a:solidFill>
                  <a:srgbClr val="C00000"/>
                </a:solidFill>
              </a:rPr>
            </a:br>
            <a:r>
              <a:rPr lang="en-US" altLang="zh-TW" sz="7200" dirty="0">
                <a:solidFill>
                  <a:srgbClr val="C00000"/>
                </a:solidFill>
              </a:rPr>
              <a:t>Test automation, </a:t>
            </a:r>
            <a:br>
              <a:rPr lang="en-US" altLang="zh-TW" sz="6000" dirty="0">
                <a:solidFill>
                  <a:srgbClr val="C00000"/>
                </a:solidFill>
              </a:rPr>
            </a:br>
            <a:r>
              <a:rPr lang="en-US" altLang="zh-TW" sz="6000" dirty="0">
                <a:solidFill>
                  <a:srgbClr val="C00000"/>
                </a:solidFill>
              </a:rPr>
              <a:t>Test-driven development, </a:t>
            </a:r>
            <a:br>
              <a:rPr lang="en-US" altLang="zh-TW" sz="6000" dirty="0">
                <a:solidFill>
                  <a:srgbClr val="C00000"/>
                </a:solidFill>
              </a:rPr>
            </a:br>
            <a:r>
              <a:rPr lang="en-US" altLang="zh-TW" sz="7200" dirty="0">
                <a:solidFill>
                  <a:srgbClr val="C00000"/>
                </a:solidFill>
              </a:rPr>
              <a:t>and Code reviews</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Software testing</a:t>
            </a:r>
          </a:p>
          <a:p>
            <a:r>
              <a:rPr lang="en-US" sz="4400" b="1" dirty="0"/>
              <a:t>Functional testing</a:t>
            </a:r>
          </a:p>
          <a:p>
            <a:r>
              <a:rPr lang="en-US" sz="4400" b="1" dirty="0"/>
              <a:t>Test automation</a:t>
            </a:r>
          </a:p>
          <a:p>
            <a:r>
              <a:rPr lang="en-US" sz="4400" b="1" dirty="0"/>
              <a:t>Test-driven development</a:t>
            </a:r>
          </a:p>
          <a:p>
            <a:r>
              <a:rPr lang="en-US" sz="4400" b="1" dirty="0"/>
              <a:t>Code reviews</a:t>
            </a:r>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Software testing is a process in which you </a:t>
            </a:r>
            <a:r>
              <a:rPr lang="en-US" sz="2800" b="1" dirty="0">
                <a:solidFill>
                  <a:srgbClr val="FF0000"/>
                </a:solidFill>
              </a:rPr>
              <a:t>execute</a:t>
            </a:r>
            <a:r>
              <a:rPr lang="en-US" sz="2800" dirty="0">
                <a:solidFill>
                  <a:srgbClr val="FF0000"/>
                </a:solidFill>
              </a:rPr>
              <a:t> your </a:t>
            </a:r>
            <a:r>
              <a:rPr lang="en-US" sz="2800" b="1" dirty="0">
                <a:solidFill>
                  <a:srgbClr val="FF0000"/>
                </a:solidFill>
              </a:rPr>
              <a:t>program</a:t>
            </a:r>
            <a:r>
              <a:rPr lang="en-US" sz="2800" dirty="0">
                <a:solidFill>
                  <a:srgbClr val="FF0000"/>
                </a:solidFill>
              </a:rPr>
              <a:t> using data that </a:t>
            </a:r>
            <a:r>
              <a:rPr lang="en-US" sz="2800" b="1" dirty="0">
                <a:solidFill>
                  <a:srgbClr val="FF0000"/>
                </a:solidFill>
              </a:rPr>
              <a:t>simulates</a:t>
            </a:r>
            <a:r>
              <a:rPr lang="en-US" sz="2800" dirty="0">
                <a:solidFill>
                  <a:srgbClr val="FF0000"/>
                </a:solidFill>
              </a:rPr>
              <a:t> user </a:t>
            </a:r>
            <a:r>
              <a:rPr lang="en-US" sz="2800" b="1" dirty="0">
                <a:solidFill>
                  <a:srgbClr val="FF0000"/>
                </a:solidFill>
              </a:rPr>
              <a:t>inputs</a:t>
            </a:r>
            <a:r>
              <a:rPr lang="en-US" sz="2800" dirty="0">
                <a:solidFill>
                  <a:srgbClr val="FF0000"/>
                </a:solidFill>
              </a:rPr>
              <a:t>. </a:t>
            </a:r>
          </a:p>
          <a:p>
            <a:r>
              <a:rPr lang="en-US" sz="2800" dirty="0"/>
              <a:t>You observe its </a:t>
            </a:r>
            <a:r>
              <a:rPr lang="en-US" sz="2800" dirty="0" err="1"/>
              <a:t>behaviour</a:t>
            </a:r>
            <a:r>
              <a:rPr lang="en-US" sz="2800" dirty="0"/>
              <a:t> to see whether or not your program is doing what it is supposed to do. </a:t>
            </a:r>
          </a:p>
          <a:p>
            <a:pPr lvl="1"/>
            <a:r>
              <a:rPr lang="en-US" dirty="0">
                <a:solidFill>
                  <a:srgbClr val="FF0000"/>
                </a:solidFill>
              </a:rPr>
              <a:t>Tests pass </a:t>
            </a:r>
            <a:r>
              <a:rPr lang="en-US" dirty="0"/>
              <a:t>if the </a:t>
            </a:r>
            <a:r>
              <a:rPr lang="en-US" dirty="0" err="1"/>
              <a:t>behaviour</a:t>
            </a:r>
            <a:r>
              <a:rPr lang="en-US" dirty="0"/>
              <a:t> is what you </a:t>
            </a:r>
            <a:r>
              <a:rPr lang="en-US" dirty="0">
                <a:solidFill>
                  <a:srgbClr val="FF0000"/>
                </a:solidFill>
              </a:rPr>
              <a:t>expect</a:t>
            </a:r>
            <a:r>
              <a:rPr lang="en-US" dirty="0"/>
              <a:t>. </a:t>
            </a:r>
            <a:br>
              <a:rPr lang="en-US" dirty="0"/>
            </a:br>
            <a:r>
              <a:rPr lang="en-US" dirty="0">
                <a:solidFill>
                  <a:srgbClr val="FF0000"/>
                </a:solidFill>
              </a:rPr>
              <a:t>Tests fail </a:t>
            </a:r>
            <a:r>
              <a:rPr lang="en-US" dirty="0"/>
              <a:t>if the </a:t>
            </a:r>
            <a:r>
              <a:rPr lang="en-US" dirty="0" err="1"/>
              <a:t>behaviour</a:t>
            </a:r>
            <a:r>
              <a:rPr lang="en-US" dirty="0"/>
              <a:t> differs from that expected.</a:t>
            </a:r>
          </a:p>
          <a:p>
            <a:pPr lvl="1"/>
            <a:r>
              <a:rPr lang="en-US" dirty="0"/>
              <a:t>If your program does what you expect, this shows that for the inputs used, the program behaves correctly. </a:t>
            </a:r>
          </a:p>
          <a:p>
            <a:r>
              <a:rPr lang="en-US" sz="2800" dirty="0"/>
              <a:t>If these inputs are representative of a larger set of inputs, you can infer that the program will behave correctly for all members of this larger input set.</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testing</a:t>
            </a:r>
          </a:p>
        </p:txBody>
      </p:sp>
    </p:spTree>
    <p:extLst>
      <p:ext uri="{BB962C8B-B14F-4D97-AF65-F5344CB8AC3E}">
        <p14:creationId xmlns:p14="http://schemas.microsoft.com/office/powerpoint/2010/main" val="1132011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If the </a:t>
            </a:r>
            <a:r>
              <a:rPr lang="en-US" sz="2800" dirty="0" err="1"/>
              <a:t>behaviour</a:t>
            </a:r>
            <a:r>
              <a:rPr lang="en-US" sz="2800" dirty="0"/>
              <a:t> of the program does not match the </a:t>
            </a:r>
            <a:r>
              <a:rPr lang="en-US" sz="2800" dirty="0" err="1"/>
              <a:t>behaviour</a:t>
            </a:r>
            <a:r>
              <a:rPr lang="en-US" sz="2800" dirty="0"/>
              <a:t> that you expect, then this means that there are </a:t>
            </a:r>
            <a:r>
              <a:rPr lang="en-US" sz="2800" dirty="0">
                <a:solidFill>
                  <a:srgbClr val="FF0000"/>
                </a:solidFill>
              </a:rPr>
              <a:t>bugs</a:t>
            </a:r>
            <a:r>
              <a:rPr lang="en-US" sz="2800" dirty="0"/>
              <a:t> in your program that need to be </a:t>
            </a:r>
            <a:r>
              <a:rPr lang="en-US" sz="2800" dirty="0">
                <a:solidFill>
                  <a:srgbClr val="FF0000"/>
                </a:solidFill>
              </a:rPr>
              <a:t>fixed</a:t>
            </a:r>
            <a:r>
              <a:rPr lang="en-US" sz="2800" dirty="0"/>
              <a:t>. </a:t>
            </a:r>
          </a:p>
          <a:p>
            <a:r>
              <a:rPr lang="en-US" sz="2800" dirty="0"/>
              <a:t>There are </a:t>
            </a:r>
            <a:r>
              <a:rPr lang="en-US" sz="2800" dirty="0">
                <a:solidFill>
                  <a:srgbClr val="FF0000"/>
                </a:solidFill>
              </a:rPr>
              <a:t>two causes </a:t>
            </a:r>
            <a:r>
              <a:rPr lang="en-US" sz="2800" dirty="0"/>
              <a:t>of </a:t>
            </a:r>
            <a:r>
              <a:rPr lang="en-US" sz="2800" dirty="0">
                <a:solidFill>
                  <a:srgbClr val="FF0000"/>
                </a:solidFill>
              </a:rPr>
              <a:t>program bugs</a:t>
            </a:r>
            <a:r>
              <a:rPr lang="en-US" sz="2800" dirty="0"/>
              <a:t>:</a:t>
            </a:r>
          </a:p>
          <a:p>
            <a:pPr lvl="1"/>
            <a:r>
              <a:rPr lang="en-US" dirty="0">
                <a:solidFill>
                  <a:srgbClr val="FF0000"/>
                </a:solidFill>
              </a:rPr>
              <a:t>Programming errors</a:t>
            </a:r>
          </a:p>
          <a:p>
            <a:pPr lvl="2"/>
            <a:r>
              <a:rPr lang="en-US" dirty="0"/>
              <a:t>You have accidentally included faults in your program code. </a:t>
            </a:r>
            <a:br>
              <a:rPr lang="en-US" dirty="0"/>
            </a:br>
            <a:r>
              <a:rPr lang="en-US" dirty="0"/>
              <a:t>For example: ‘off-by-1’ error</a:t>
            </a:r>
          </a:p>
          <a:p>
            <a:pPr lvl="1"/>
            <a:r>
              <a:rPr lang="en-US" dirty="0">
                <a:solidFill>
                  <a:srgbClr val="FF0000"/>
                </a:solidFill>
              </a:rPr>
              <a:t>Understanding errors</a:t>
            </a:r>
          </a:p>
          <a:p>
            <a:pPr lvl="2"/>
            <a:r>
              <a:rPr lang="en-US" dirty="0"/>
              <a:t>You have misunderstood or have been unaware of some of the details of what the program is supposed to do.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Program bugs</a:t>
            </a:r>
          </a:p>
        </p:txBody>
      </p:sp>
    </p:spTree>
    <p:extLst>
      <p:ext uri="{BB962C8B-B14F-4D97-AF65-F5344CB8AC3E}">
        <p14:creationId xmlns:p14="http://schemas.microsoft.com/office/powerpoint/2010/main" val="3874563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Types of testing</a:t>
            </a:r>
          </a:p>
        </p:txBody>
      </p:sp>
      <p:sp>
        <p:nvSpPr>
          <p:cNvPr id="7" name="Rounded Rectangle 6">
            <a:extLst>
              <a:ext uri="{FF2B5EF4-FFF2-40B4-BE49-F238E27FC236}">
                <a16:creationId xmlns:a16="http://schemas.microsoft.com/office/drawing/2014/main" id="{FAF5986B-B10C-714E-B6DF-16553BC6CC72}"/>
              </a:ext>
            </a:extLst>
          </p:cNvPr>
          <p:cNvSpPr>
            <a:spLocks noChangeArrowheads="1"/>
          </p:cNvSpPr>
          <p:nvPr/>
        </p:nvSpPr>
        <p:spPr bwMode="auto">
          <a:xfrm>
            <a:off x="263174" y="1124744"/>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Functional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testing</a:t>
            </a:r>
          </a:p>
        </p:txBody>
      </p:sp>
      <p:sp>
        <p:nvSpPr>
          <p:cNvPr id="8" name="Rounded Rectangle 7">
            <a:extLst>
              <a:ext uri="{FF2B5EF4-FFF2-40B4-BE49-F238E27FC236}">
                <a16:creationId xmlns:a16="http://schemas.microsoft.com/office/drawing/2014/main" id="{02FACE76-DCA2-C341-8EDA-76C305C90573}"/>
              </a:ext>
            </a:extLst>
          </p:cNvPr>
          <p:cNvSpPr>
            <a:spLocks noChangeArrowheads="1"/>
          </p:cNvSpPr>
          <p:nvPr/>
        </p:nvSpPr>
        <p:spPr bwMode="auto">
          <a:xfrm>
            <a:off x="263174" y="2468456"/>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User testing</a:t>
            </a:r>
          </a:p>
        </p:txBody>
      </p:sp>
      <p:sp>
        <p:nvSpPr>
          <p:cNvPr id="9" name="Rounded Rectangle 8">
            <a:extLst>
              <a:ext uri="{FF2B5EF4-FFF2-40B4-BE49-F238E27FC236}">
                <a16:creationId xmlns:a16="http://schemas.microsoft.com/office/drawing/2014/main" id="{081D080E-7219-094D-B8E8-A5D15DDC2E9E}"/>
              </a:ext>
            </a:extLst>
          </p:cNvPr>
          <p:cNvSpPr>
            <a:spLocks noChangeArrowheads="1"/>
          </p:cNvSpPr>
          <p:nvPr/>
        </p:nvSpPr>
        <p:spPr bwMode="auto">
          <a:xfrm>
            <a:off x="263174" y="3812168"/>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Performance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and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load testing</a:t>
            </a:r>
          </a:p>
        </p:txBody>
      </p:sp>
      <p:sp>
        <p:nvSpPr>
          <p:cNvPr id="10" name="Rounded Rectangle 9">
            <a:extLst>
              <a:ext uri="{FF2B5EF4-FFF2-40B4-BE49-F238E27FC236}">
                <a16:creationId xmlns:a16="http://schemas.microsoft.com/office/drawing/2014/main" id="{13A0B579-0C5E-CB4A-A50A-E6ABEEBD93D4}"/>
              </a:ext>
            </a:extLst>
          </p:cNvPr>
          <p:cNvSpPr>
            <a:spLocks noChangeArrowheads="1"/>
          </p:cNvSpPr>
          <p:nvPr/>
        </p:nvSpPr>
        <p:spPr bwMode="auto">
          <a:xfrm>
            <a:off x="263174" y="5155881"/>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Security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testing</a:t>
            </a:r>
          </a:p>
        </p:txBody>
      </p:sp>
      <p:sp>
        <p:nvSpPr>
          <p:cNvPr id="11" name="Rounded Rectangle 10">
            <a:extLst>
              <a:ext uri="{FF2B5EF4-FFF2-40B4-BE49-F238E27FC236}">
                <a16:creationId xmlns:a16="http://schemas.microsoft.com/office/drawing/2014/main" id="{8B2FF968-7AB0-394D-A985-5CF4CB2759CE}"/>
              </a:ext>
            </a:extLst>
          </p:cNvPr>
          <p:cNvSpPr>
            <a:spLocks noChangeArrowheads="1"/>
          </p:cNvSpPr>
          <p:nvPr/>
        </p:nvSpPr>
        <p:spPr bwMode="auto">
          <a:xfrm>
            <a:off x="2686115" y="1137909"/>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the functionality of the overall system. </a:t>
            </a:r>
          </a:p>
        </p:txBody>
      </p:sp>
      <p:sp>
        <p:nvSpPr>
          <p:cNvPr id="12" name="Rounded Rectangle 11">
            <a:extLst>
              <a:ext uri="{FF2B5EF4-FFF2-40B4-BE49-F238E27FC236}">
                <a16:creationId xmlns:a16="http://schemas.microsoft.com/office/drawing/2014/main" id="{1E3B025F-8A15-5D4C-96D2-7424106731C1}"/>
              </a:ext>
            </a:extLst>
          </p:cNvPr>
          <p:cNvSpPr>
            <a:spLocks noChangeArrowheads="1"/>
          </p:cNvSpPr>
          <p:nvPr/>
        </p:nvSpPr>
        <p:spPr bwMode="auto">
          <a:xfrm>
            <a:off x="2687781" y="2468455"/>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that the software product is useful to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and usable by end-users. </a:t>
            </a:r>
            <a:endParaRPr lang="en-US" sz="2000"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9AB478D0-F713-D04A-A08D-571252745B33}"/>
              </a:ext>
            </a:extLst>
          </p:cNvPr>
          <p:cNvSpPr>
            <a:spLocks noChangeArrowheads="1"/>
          </p:cNvSpPr>
          <p:nvPr/>
        </p:nvSpPr>
        <p:spPr bwMode="auto">
          <a:xfrm>
            <a:off x="2698900" y="3812168"/>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that the software works quickly and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can handle the expected load placed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on the system by its users. </a:t>
            </a:r>
          </a:p>
        </p:txBody>
      </p:sp>
      <p:sp>
        <p:nvSpPr>
          <p:cNvPr id="14" name="Rounded Rectangle 13">
            <a:extLst>
              <a:ext uri="{FF2B5EF4-FFF2-40B4-BE49-F238E27FC236}">
                <a16:creationId xmlns:a16="http://schemas.microsoft.com/office/drawing/2014/main" id="{386E7AE7-9131-1C42-BEB9-E9C1FF6596D6}"/>
              </a:ext>
            </a:extLst>
          </p:cNvPr>
          <p:cNvSpPr>
            <a:spLocks noChangeArrowheads="1"/>
          </p:cNvSpPr>
          <p:nvPr/>
        </p:nvSpPr>
        <p:spPr bwMode="auto">
          <a:xfrm>
            <a:off x="2698900" y="5169047"/>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Test that the software maintains its integrity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and can protect user information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from theft and damage. </a:t>
            </a:r>
          </a:p>
        </p:txBody>
      </p:sp>
    </p:spTree>
    <p:extLst>
      <p:ext uri="{BB962C8B-B14F-4D97-AF65-F5344CB8AC3E}">
        <p14:creationId xmlns:p14="http://schemas.microsoft.com/office/powerpoint/2010/main" val="204798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Functional testing </a:t>
            </a:r>
            <a:r>
              <a:rPr lang="en-US" dirty="0"/>
              <a:t>involves developing a </a:t>
            </a:r>
            <a:r>
              <a:rPr lang="en-US" dirty="0">
                <a:solidFill>
                  <a:srgbClr val="FF0000"/>
                </a:solidFill>
              </a:rPr>
              <a:t>large set of program tests</a:t>
            </a:r>
            <a:r>
              <a:rPr lang="en-US" dirty="0"/>
              <a:t> so that, ideally, </a:t>
            </a:r>
            <a:r>
              <a:rPr lang="en-US" dirty="0">
                <a:solidFill>
                  <a:srgbClr val="FF0000"/>
                </a:solidFill>
              </a:rPr>
              <a:t>all of a program’s code is executed at least once</a:t>
            </a:r>
            <a:r>
              <a:rPr lang="en-US" dirty="0"/>
              <a:t>. </a:t>
            </a:r>
          </a:p>
          <a:p>
            <a:r>
              <a:rPr lang="en-US" dirty="0"/>
              <a:t>The number of tests needed obviously depends on the </a:t>
            </a:r>
            <a:r>
              <a:rPr lang="en-US" dirty="0">
                <a:solidFill>
                  <a:srgbClr val="FF0000"/>
                </a:solidFill>
              </a:rPr>
              <a:t>size</a:t>
            </a:r>
            <a:r>
              <a:rPr lang="en-US" dirty="0"/>
              <a:t> and the </a:t>
            </a:r>
            <a:r>
              <a:rPr lang="en-US" dirty="0">
                <a:solidFill>
                  <a:srgbClr val="FF0000"/>
                </a:solidFill>
              </a:rPr>
              <a:t>functionality</a:t>
            </a:r>
            <a:r>
              <a:rPr lang="en-US" dirty="0"/>
              <a:t> of the application. </a:t>
            </a:r>
          </a:p>
          <a:p>
            <a:r>
              <a:rPr lang="en-US" dirty="0"/>
              <a:t>For a </a:t>
            </a:r>
            <a:r>
              <a:rPr lang="en-US" dirty="0">
                <a:solidFill>
                  <a:srgbClr val="FF0000"/>
                </a:solidFill>
              </a:rPr>
              <a:t>business-focused web application</a:t>
            </a:r>
            <a:r>
              <a:rPr lang="en-US" dirty="0"/>
              <a:t>, you may have to develop </a:t>
            </a:r>
            <a:r>
              <a:rPr lang="en-US" dirty="0">
                <a:solidFill>
                  <a:srgbClr val="FF0000"/>
                </a:solidFill>
              </a:rPr>
              <a:t>thousands of tests </a:t>
            </a:r>
            <a:r>
              <a:rPr lang="en-US" dirty="0"/>
              <a:t>to convince yourself that your product is ready for </a:t>
            </a:r>
            <a:r>
              <a:rPr lang="en-US" dirty="0">
                <a:solidFill>
                  <a:srgbClr val="FF0000"/>
                </a:solidFill>
              </a:rPr>
              <a:t>release</a:t>
            </a:r>
            <a:r>
              <a:rPr lang="en-US" dirty="0"/>
              <a:t> to customers.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spTree>
    <p:extLst>
      <p:ext uri="{BB962C8B-B14F-4D97-AF65-F5344CB8AC3E}">
        <p14:creationId xmlns:p14="http://schemas.microsoft.com/office/powerpoint/2010/main" val="1832966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Functional testing is a </a:t>
            </a:r>
            <a:r>
              <a:rPr lang="en-US" dirty="0">
                <a:solidFill>
                  <a:srgbClr val="FF0000"/>
                </a:solidFill>
              </a:rPr>
              <a:t>staged activity </a:t>
            </a:r>
            <a:r>
              <a:rPr lang="en-US" dirty="0"/>
              <a:t>in which you initially test </a:t>
            </a:r>
            <a:r>
              <a:rPr lang="en-US" dirty="0">
                <a:solidFill>
                  <a:srgbClr val="FF0000"/>
                </a:solidFill>
              </a:rPr>
              <a:t>individual units of code</a:t>
            </a:r>
            <a:r>
              <a:rPr lang="en-US" dirty="0"/>
              <a:t>. </a:t>
            </a:r>
            <a:br>
              <a:rPr lang="en-US" dirty="0"/>
            </a:br>
            <a:r>
              <a:rPr lang="en-US" dirty="0"/>
              <a:t>You integrate code units with other units to create larger units then do more testing. </a:t>
            </a:r>
          </a:p>
          <a:p>
            <a:r>
              <a:rPr lang="en-US" dirty="0"/>
              <a:t>The process </a:t>
            </a:r>
            <a:r>
              <a:rPr lang="en-US" dirty="0">
                <a:solidFill>
                  <a:srgbClr val="FF0000"/>
                </a:solidFill>
              </a:rPr>
              <a:t>continues</a:t>
            </a:r>
            <a:r>
              <a:rPr lang="en-US" dirty="0"/>
              <a:t> until you have created a complete system ready for release.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spTree>
    <p:extLst>
      <p:ext uri="{BB962C8B-B14F-4D97-AF65-F5344CB8AC3E}">
        <p14:creationId xmlns:p14="http://schemas.microsoft.com/office/powerpoint/2010/main" val="635760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570448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 name checking function</a:t>
            </a:r>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1144414"/>
            <a:ext cx="8712968" cy="5336556"/>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2400" dirty="0">
                <a:solidFill>
                  <a:srgbClr val="FF0000"/>
                </a:solidFill>
                <a:latin typeface="Courier" pitchFamily="2" charset="0"/>
              </a:rPr>
              <a:t>def namecheck(s):</a:t>
            </a:r>
          </a:p>
          <a:p>
            <a:pPr marL="0" indent="0">
              <a:buNone/>
            </a:pPr>
            <a:endParaRPr kumimoji="0" lang="en-US" sz="1600" dirty="0">
              <a:latin typeface="Courier" pitchFamily="2" charset="0"/>
            </a:endParaRPr>
          </a:p>
          <a:p>
            <a:pPr marL="0" indent="0">
              <a:buNone/>
            </a:pPr>
            <a:r>
              <a:rPr kumimoji="0" lang="en-US" sz="1600" dirty="0">
                <a:latin typeface="Courier" pitchFamily="2" charset="0"/>
              </a:rPr>
              <a:t>    # Checks that a name only includes alphabetic characters, - or </a:t>
            </a:r>
          </a:p>
          <a:p>
            <a:pPr marL="0" indent="0">
              <a:buNone/>
            </a:pPr>
            <a:r>
              <a:rPr kumimoji="0" lang="en-US" sz="1600" dirty="0">
                <a:latin typeface="Courier" pitchFamily="2" charset="0"/>
              </a:rPr>
              <a:t>    # a single quote. Names must be between 2 and 40 characters long</a:t>
            </a:r>
          </a:p>
          <a:p>
            <a:pPr marL="0" indent="0">
              <a:buNone/>
            </a:pPr>
            <a:r>
              <a:rPr kumimoji="0" lang="en-US" sz="1600" dirty="0">
                <a:latin typeface="Courier" pitchFamily="2" charset="0"/>
              </a:rPr>
              <a:t>    # quoted strings and -- are disallowed</a:t>
            </a:r>
          </a:p>
          <a:p>
            <a:pPr marL="0" indent="0">
              <a:buNone/>
            </a:pPr>
            <a:endParaRPr kumimoji="0" lang="en-US" sz="1800" dirty="0">
              <a:latin typeface="Courier" pitchFamily="2" charset="0"/>
            </a:endParaRPr>
          </a:p>
          <a:p>
            <a:pPr marL="0" indent="0">
              <a:buNone/>
            </a:pPr>
            <a:r>
              <a:rPr kumimoji="0" lang="en-US" sz="1800" dirty="0">
                <a:latin typeface="Courier" pitchFamily="2" charset="0"/>
              </a:rPr>
              <a:t>    </a:t>
            </a:r>
            <a:r>
              <a:rPr kumimoji="0" lang="en-US" sz="2400" dirty="0" err="1">
                <a:solidFill>
                  <a:srgbClr val="FF0000"/>
                </a:solidFill>
                <a:latin typeface="Courier" pitchFamily="2" charset="0"/>
              </a:rPr>
              <a:t>namex</a:t>
            </a:r>
            <a:r>
              <a:rPr kumimoji="0" lang="en-US" sz="2400" dirty="0">
                <a:solidFill>
                  <a:srgbClr val="FF0000"/>
                </a:solidFill>
                <a:latin typeface="Courier" pitchFamily="2" charset="0"/>
              </a:rPr>
              <a:t> = r"^[a-</a:t>
            </a:r>
            <a:r>
              <a:rPr kumimoji="0" lang="en-US" sz="2400" dirty="0" err="1">
                <a:solidFill>
                  <a:srgbClr val="FF0000"/>
                </a:solidFill>
                <a:latin typeface="Courier" pitchFamily="2" charset="0"/>
              </a:rPr>
              <a:t>zA</a:t>
            </a:r>
            <a:r>
              <a:rPr kumimoji="0" lang="en-US" sz="2400" dirty="0">
                <a:solidFill>
                  <a:srgbClr val="FF0000"/>
                </a:solidFill>
                <a:latin typeface="Courier" pitchFamily="2" charset="0"/>
              </a:rPr>
              <a:t>-Z][a-</a:t>
            </a:r>
            <a:r>
              <a:rPr kumimoji="0" lang="en-US" sz="2400" dirty="0" err="1">
                <a:solidFill>
                  <a:srgbClr val="FF0000"/>
                </a:solidFill>
                <a:latin typeface="Courier" pitchFamily="2" charset="0"/>
              </a:rPr>
              <a:t>zA</a:t>
            </a:r>
            <a:r>
              <a:rPr kumimoji="0" lang="en-US" sz="2400" dirty="0">
                <a:solidFill>
                  <a:srgbClr val="FF0000"/>
                </a:solidFill>
                <a:latin typeface="Courier" pitchFamily="2" charset="0"/>
              </a:rPr>
              <a:t>-Z-']{1,39}$"</a:t>
            </a:r>
          </a:p>
          <a:p>
            <a:pPr marL="0" indent="0">
              <a:buNone/>
            </a:pPr>
            <a:r>
              <a:rPr kumimoji="0" lang="en-US" sz="1800" dirty="0">
                <a:solidFill>
                  <a:srgbClr val="FF0000"/>
                </a:solidFill>
                <a:latin typeface="Courier" pitchFamily="2" charset="0"/>
              </a:rPr>
              <a:t>    if </a:t>
            </a:r>
            <a:r>
              <a:rPr kumimoji="0" lang="en-US" sz="1800" dirty="0" err="1">
                <a:solidFill>
                  <a:srgbClr val="FF0000"/>
                </a:solidFill>
                <a:latin typeface="Courier" pitchFamily="2" charset="0"/>
              </a:rPr>
              <a:t>re.match</a:t>
            </a:r>
            <a:r>
              <a:rPr kumimoji="0" lang="en-US" sz="1800" dirty="0">
                <a:solidFill>
                  <a:srgbClr val="FF0000"/>
                </a:solidFill>
                <a:latin typeface="Courier" pitchFamily="2" charset="0"/>
              </a:rPr>
              <a:t>(</a:t>
            </a:r>
            <a:r>
              <a:rPr kumimoji="0" lang="en-US" sz="1800" dirty="0" err="1">
                <a:solidFill>
                  <a:srgbClr val="FF0000"/>
                </a:solidFill>
                <a:latin typeface="Courier" pitchFamily="2" charset="0"/>
              </a:rPr>
              <a:t>namex</a:t>
            </a:r>
            <a:r>
              <a:rPr kumimoji="0" lang="en-US" sz="1800" dirty="0">
                <a:solidFill>
                  <a:srgbClr val="FF0000"/>
                </a:solidFill>
                <a:latin typeface="Courier" pitchFamily="2" charset="0"/>
              </a:rPr>
              <a:t>, s):</a:t>
            </a:r>
          </a:p>
          <a:p>
            <a:pPr marL="0" indent="0">
              <a:buNone/>
            </a:pPr>
            <a:r>
              <a:rPr kumimoji="0" lang="en-US" sz="1800" dirty="0">
                <a:solidFill>
                  <a:srgbClr val="FF0000"/>
                </a:solidFill>
                <a:latin typeface="Courier" pitchFamily="2" charset="0"/>
              </a:rPr>
              <a:t>        if </a:t>
            </a:r>
            <a:r>
              <a:rPr kumimoji="0" lang="en-US" sz="1800" dirty="0" err="1">
                <a:solidFill>
                  <a:srgbClr val="FF0000"/>
                </a:solidFill>
                <a:latin typeface="Courier" pitchFamily="2" charset="0"/>
              </a:rPr>
              <a:t>re.search</a:t>
            </a:r>
            <a:r>
              <a:rPr kumimoji="0" lang="en-US" sz="1800" dirty="0">
                <a:solidFill>
                  <a:srgbClr val="FF0000"/>
                </a:solidFill>
                <a:latin typeface="Courier" pitchFamily="2" charset="0"/>
              </a:rPr>
              <a:t>("'.*'", s) or </a:t>
            </a:r>
            <a:r>
              <a:rPr kumimoji="0" lang="en-US" sz="1800" dirty="0" err="1">
                <a:solidFill>
                  <a:srgbClr val="FF0000"/>
                </a:solidFill>
                <a:latin typeface="Courier" pitchFamily="2" charset="0"/>
              </a:rPr>
              <a:t>re.search</a:t>
            </a:r>
            <a:r>
              <a:rPr kumimoji="0" lang="en-US" sz="1800" dirty="0">
                <a:solidFill>
                  <a:srgbClr val="FF0000"/>
                </a:solidFill>
                <a:latin typeface="Courier" pitchFamily="2" charset="0"/>
              </a:rPr>
              <a:t>("--", s):</a:t>
            </a:r>
          </a:p>
          <a:p>
            <a:pPr marL="0" indent="0">
              <a:buNone/>
            </a:pPr>
            <a:r>
              <a:rPr kumimoji="0" lang="en-US" sz="1800" dirty="0">
                <a:solidFill>
                  <a:srgbClr val="FF0000"/>
                </a:solidFill>
                <a:latin typeface="Courier" pitchFamily="2" charset="0"/>
              </a:rPr>
              <a:t>            return False</a:t>
            </a:r>
          </a:p>
          <a:p>
            <a:pPr marL="0" indent="0">
              <a:buNone/>
            </a:pPr>
            <a:r>
              <a:rPr kumimoji="0" lang="en-US" sz="1800" dirty="0">
                <a:solidFill>
                  <a:srgbClr val="FF0000"/>
                </a:solidFill>
                <a:latin typeface="Courier" pitchFamily="2" charset="0"/>
              </a:rPr>
              <a:t>        else:</a:t>
            </a:r>
          </a:p>
          <a:p>
            <a:pPr marL="0" indent="0">
              <a:buNone/>
            </a:pPr>
            <a:r>
              <a:rPr kumimoji="0" lang="en-US" sz="1800" dirty="0">
                <a:solidFill>
                  <a:srgbClr val="FF0000"/>
                </a:solidFill>
                <a:latin typeface="Courier" pitchFamily="2" charset="0"/>
              </a:rPr>
              <a:t>            return True</a:t>
            </a:r>
          </a:p>
          <a:p>
            <a:pPr marL="0" indent="0">
              <a:buNone/>
            </a:pPr>
            <a:r>
              <a:rPr kumimoji="0" lang="en-US" sz="1800" dirty="0">
                <a:solidFill>
                  <a:srgbClr val="FF0000"/>
                </a:solidFill>
                <a:latin typeface="Courier" pitchFamily="2" charset="0"/>
              </a:rPr>
              <a:t>    else:</a:t>
            </a:r>
          </a:p>
          <a:p>
            <a:pPr marL="0" indent="0">
              <a:buNone/>
            </a:pPr>
            <a:r>
              <a:rPr kumimoji="0" lang="en-US" sz="1800" dirty="0">
                <a:solidFill>
                  <a:srgbClr val="FF0000"/>
                </a:solidFill>
                <a:latin typeface="Courier" pitchFamily="2" charset="0"/>
              </a:rPr>
              <a:t>        return False </a:t>
            </a:r>
          </a:p>
        </p:txBody>
      </p:sp>
    </p:spTree>
    <p:extLst>
      <p:ext uri="{BB962C8B-B14F-4D97-AF65-F5344CB8AC3E}">
        <p14:creationId xmlns:p14="http://schemas.microsoft.com/office/powerpoint/2010/main" val="1731504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40768"/>
            <a:ext cx="8712968" cy="5179094"/>
          </a:xfrm>
        </p:spPr>
        <p:txBody>
          <a:bodyPr/>
          <a:lstStyle/>
          <a:p>
            <a:r>
              <a:rPr lang="en-US" sz="2600" dirty="0"/>
              <a:t>Correct names 1</a:t>
            </a:r>
            <a:br>
              <a:rPr lang="en-US" sz="2600" dirty="0"/>
            </a:br>
            <a:r>
              <a:rPr lang="en-US" sz="2600" dirty="0"/>
              <a:t>The inputs only includes alphabetic characters and are between 2 and 40 characters long.</a:t>
            </a:r>
          </a:p>
          <a:p>
            <a:r>
              <a:rPr lang="en-US" sz="2600" dirty="0"/>
              <a:t>Correct names 2</a:t>
            </a:r>
            <a:br>
              <a:rPr lang="en-US" sz="2600" dirty="0"/>
            </a:br>
            <a:r>
              <a:rPr lang="en-US" sz="2600" dirty="0"/>
              <a:t>The inputs only includes alphabetic characters, hyphens or apostrophes and are between 2 and 40 characters long.</a:t>
            </a:r>
          </a:p>
          <a:p>
            <a:r>
              <a:rPr lang="en-US" sz="2600" dirty="0"/>
              <a:t>Incorrect names 1</a:t>
            </a:r>
            <a:br>
              <a:rPr lang="en-US" sz="2600" dirty="0"/>
            </a:br>
            <a:r>
              <a:rPr lang="en-US" sz="2600" dirty="0"/>
              <a:t>The inputs are between 2 and 40 characters long but include disallowed characters.</a:t>
            </a:r>
          </a:p>
          <a:p>
            <a:r>
              <a:rPr lang="en-US" sz="2600" dirty="0"/>
              <a:t>Incorrect names 2</a:t>
            </a:r>
            <a:br>
              <a:rPr lang="en-US" sz="2600" dirty="0"/>
            </a:br>
            <a:r>
              <a:rPr lang="en-US" sz="2600" dirty="0"/>
              <a:t>The inputs include allowed characters but are either a single character or are more than 40 characters long.</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Equivalence partitions for the name checking function</a:t>
            </a:r>
          </a:p>
        </p:txBody>
      </p:sp>
    </p:spTree>
    <p:extLst>
      <p:ext uri="{BB962C8B-B14F-4D97-AF65-F5344CB8AC3E}">
        <p14:creationId xmlns:p14="http://schemas.microsoft.com/office/powerpoint/2010/main" val="3375882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600" dirty="0">
                <a:solidFill>
                  <a:srgbClr val="FF0000"/>
                </a:solidFill>
              </a:rPr>
              <a:t>Test edge cases</a:t>
            </a:r>
            <a:br>
              <a:rPr lang="en-US" sz="2600" dirty="0"/>
            </a:br>
            <a:r>
              <a:rPr lang="en-US" sz="2600" dirty="0"/>
              <a:t>If your partition has upper and lower bounds (e.g. length of strings, numbers, etc.) choose inputs at the edges of the range.</a:t>
            </a:r>
          </a:p>
          <a:p>
            <a:r>
              <a:rPr lang="en-US" sz="2600" dirty="0">
                <a:solidFill>
                  <a:srgbClr val="FF0000"/>
                </a:solidFill>
              </a:rPr>
              <a:t>Force errors</a:t>
            </a:r>
            <a:br>
              <a:rPr lang="en-US" sz="2600" dirty="0"/>
            </a:br>
            <a:r>
              <a:rPr lang="en-US" sz="2600" dirty="0"/>
              <a:t>Choose test inputs that force the system to generate all error messages. Choose test inputs that should generate invalid outputs.</a:t>
            </a:r>
          </a:p>
          <a:p>
            <a:r>
              <a:rPr lang="en-US" sz="2600" dirty="0">
                <a:solidFill>
                  <a:srgbClr val="FF0000"/>
                </a:solidFill>
              </a:rPr>
              <a:t>Fill buffers</a:t>
            </a:r>
            <a:br>
              <a:rPr lang="en-US" sz="2600" dirty="0"/>
            </a:br>
            <a:r>
              <a:rPr lang="en-US" sz="2600" dirty="0"/>
              <a:t>Choose test inputs that cause all input buffers to overflow.</a:t>
            </a:r>
          </a:p>
          <a:p>
            <a:r>
              <a:rPr lang="en-US" sz="2600" dirty="0">
                <a:solidFill>
                  <a:srgbClr val="FF0000"/>
                </a:solidFill>
              </a:rPr>
              <a:t>Repeat yourself</a:t>
            </a:r>
            <a:br>
              <a:rPr lang="en-US" sz="2600" dirty="0"/>
            </a:br>
            <a:r>
              <a:rPr lang="en-US" sz="2600" dirty="0"/>
              <a:t>Repeat the same test input or series of inputs several times.</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Unit testing guidelines (1)</a:t>
            </a:r>
          </a:p>
        </p:txBody>
      </p:sp>
    </p:spTree>
    <p:extLst>
      <p:ext uri="{BB962C8B-B14F-4D97-AF65-F5344CB8AC3E}">
        <p14:creationId xmlns:p14="http://schemas.microsoft.com/office/powerpoint/2010/main" val="3671487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600" dirty="0">
                <a:solidFill>
                  <a:srgbClr val="FF0000"/>
                </a:solidFill>
              </a:rPr>
              <a:t>Overflow and underflow</a:t>
            </a:r>
            <a:br>
              <a:rPr lang="en-US" sz="2600" dirty="0"/>
            </a:br>
            <a:r>
              <a:rPr lang="en-US" sz="2400" dirty="0"/>
              <a:t>If your program does numeric calculations, choose test inputs that cause it to calculate very large or very small numbers.</a:t>
            </a:r>
          </a:p>
          <a:p>
            <a:r>
              <a:rPr lang="en-US" sz="2600" dirty="0">
                <a:solidFill>
                  <a:srgbClr val="FF0000"/>
                </a:solidFill>
              </a:rPr>
              <a:t>Don’t forget null and zero</a:t>
            </a:r>
            <a:br>
              <a:rPr lang="en-US" sz="2600" dirty="0"/>
            </a:br>
            <a:r>
              <a:rPr lang="en-US" sz="2600" dirty="0"/>
              <a:t>If your program uses pointers or strings, always test with null pointers and strings. </a:t>
            </a:r>
          </a:p>
          <a:p>
            <a:r>
              <a:rPr lang="en-US" sz="2600" dirty="0">
                <a:solidFill>
                  <a:srgbClr val="FF0000"/>
                </a:solidFill>
              </a:rPr>
              <a:t>Keep count</a:t>
            </a:r>
            <a:br>
              <a:rPr lang="en-US" sz="2600" dirty="0"/>
            </a:br>
            <a:r>
              <a:rPr lang="en-US" sz="2600" dirty="0"/>
              <a:t>When dealing with lists and list transformation, keep count of the number of elements in each list and check that these are consistent after each transformation.</a:t>
            </a:r>
          </a:p>
          <a:p>
            <a:r>
              <a:rPr lang="en-US" sz="2600" dirty="0">
                <a:solidFill>
                  <a:srgbClr val="FF0000"/>
                </a:solidFill>
              </a:rPr>
              <a:t>One is different</a:t>
            </a:r>
            <a:br>
              <a:rPr lang="en-US" sz="2600" dirty="0"/>
            </a:br>
            <a:r>
              <a:rPr lang="en-US" sz="2600" dirty="0"/>
              <a:t>If your program deals with sequences, always test with sequences that have a single value.</a:t>
            </a:r>
          </a:p>
          <a:p>
            <a:endParaRPr lang="en-US" sz="2600" dirty="0"/>
          </a:p>
          <a:p>
            <a:endParaRPr lang="en-US" sz="2600" dirty="0"/>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Unit testing guidelines (2)</a:t>
            </a:r>
          </a:p>
        </p:txBody>
      </p:sp>
    </p:spTree>
    <p:extLst>
      <p:ext uri="{BB962C8B-B14F-4D97-AF65-F5344CB8AC3E}">
        <p14:creationId xmlns:p14="http://schemas.microsoft.com/office/powerpoint/2010/main" val="26493126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Features</a:t>
            </a:r>
            <a:r>
              <a:rPr lang="en-US" dirty="0"/>
              <a:t> have to be tested to show that the </a:t>
            </a:r>
            <a:r>
              <a:rPr lang="en-US" dirty="0">
                <a:solidFill>
                  <a:srgbClr val="FF0000"/>
                </a:solidFill>
              </a:rPr>
              <a:t>functionality</a:t>
            </a:r>
            <a:r>
              <a:rPr lang="en-US" dirty="0"/>
              <a:t> is implemented as </a:t>
            </a:r>
            <a:r>
              <a:rPr lang="en-US" dirty="0">
                <a:solidFill>
                  <a:srgbClr val="FF0000"/>
                </a:solidFill>
              </a:rPr>
              <a:t>expected</a:t>
            </a:r>
            <a:r>
              <a:rPr lang="en-US" dirty="0"/>
              <a:t> and that the </a:t>
            </a:r>
            <a:r>
              <a:rPr lang="en-US" dirty="0">
                <a:solidFill>
                  <a:srgbClr val="FF0000"/>
                </a:solidFill>
              </a:rPr>
              <a:t>functionality</a:t>
            </a:r>
            <a:r>
              <a:rPr lang="en-US" dirty="0"/>
              <a:t> </a:t>
            </a:r>
            <a:r>
              <a:rPr lang="en-US" dirty="0">
                <a:solidFill>
                  <a:srgbClr val="FF0000"/>
                </a:solidFill>
              </a:rPr>
              <a:t>meets the real needs </a:t>
            </a:r>
            <a:r>
              <a:rPr lang="en-US" dirty="0"/>
              <a:t>of users. </a:t>
            </a:r>
          </a:p>
          <a:p>
            <a:pPr lvl="1"/>
            <a:r>
              <a:rPr lang="en-US" dirty="0"/>
              <a:t>For example, if your product has a feature that allows users to login using their Google account, then you have to check that this registers the user correctly and informs them of what information will be shared with Google. </a:t>
            </a:r>
          </a:p>
          <a:p>
            <a:pPr lvl="1"/>
            <a:r>
              <a:rPr lang="en-US" dirty="0"/>
              <a:t>You may want to check that it gives users the option to sign up for email information about your product.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testing</a:t>
            </a:r>
          </a:p>
        </p:txBody>
      </p:sp>
    </p:spTree>
    <p:extLst>
      <p:ext uri="{BB962C8B-B14F-4D97-AF65-F5344CB8AC3E}">
        <p14:creationId xmlns:p14="http://schemas.microsoft.com/office/powerpoint/2010/main" val="1828985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Normally, a </a:t>
            </a:r>
            <a:r>
              <a:rPr lang="en-US" dirty="0">
                <a:solidFill>
                  <a:srgbClr val="FF0000"/>
                </a:solidFill>
              </a:rPr>
              <a:t>feature</a:t>
            </a:r>
            <a:r>
              <a:rPr lang="en-US" dirty="0"/>
              <a:t> that does several things is implemented by </a:t>
            </a:r>
            <a:r>
              <a:rPr lang="en-US" dirty="0">
                <a:solidFill>
                  <a:srgbClr val="FF0000"/>
                </a:solidFill>
              </a:rPr>
              <a:t>multiple, interacting, program units. </a:t>
            </a:r>
          </a:p>
          <a:p>
            <a:r>
              <a:rPr lang="en-US" dirty="0"/>
              <a:t>These units may be implemented by different developers and </a:t>
            </a:r>
            <a:r>
              <a:rPr lang="en-US" dirty="0">
                <a:solidFill>
                  <a:srgbClr val="FF0000"/>
                </a:solidFill>
              </a:rPr>
              <a:t>all of these developers </a:t>
            </a:r>
            <a:r>
              <a:rPr lang="en-US" dirty="0"/>
              <a:t>should be </a:t>
            </a:r>
            <a:r>
              <a:rPr lang="en-US" dirty="0">
                <a:solidFill>
                  <a:srgbClr val="FF0000"/>
                </a:solidFill>
              </a:rPr>
              <a:t>involved</a:t>
            </a:r>
            <a:r>
              <a:rPr lang="en-US" dirty="0"/>
              <a:t> in the </a:t>
            </a:r>
            <a:r>
              <a:rPr lang="en-US" dirty="0">
                <a:solidFill>
                  <a:srgbClr val="FF0000"/>
                </a:solidFill>
              </a:rPr>
              <a:t>feature testing process</a:t>
            </a:r>
            <a:r>
              <a:rPr lang="en-US" dirty="0"/>
              <a:t>.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testing</a:t>
            </a:r>
          </a:p>
        </p:txBody>
      </p:sp>
    </p:spTree>
    <p:extLst>
      <p:ext uri="{BB962C8B-B14F-4D97-AF65-F5344CB8AC3E}">
        <p14:creationId xmlns:p14="http://schemas.microsoft.com/office/powerpoint/2010/main" val="36068606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Interaction tests</a:t>
            </a:r>
          </a:p>
          <a:p>
            <a:pPr lvl="1"/>
            <a:r>
              <a:rPr lang="en-US" sz="2400" dirty="0"/>
              <a:t>These test the interactions between the units that implement the feature. The developers of the units that are combined to make up the feature may have different understandings of what is required of that feature. </a:t>
            </a:r>
          </a:p>
          <a:p>
            <a:pPr lvl="1"/>
            <a:r>
              <a:rPr lang="en-US" sz="2400" dirty="0"/>
              <a:t>These misunderstandings will not show up in unit tests but may only come to light when the units are integrated.</a:t>
            </a:r>
          </a:p>
          <a:p>
            <a:pPr lvl="1"/>
            <a:r>
              <a:rPr lang="en-US" sz="2400" dirty="0"/>
              <a:t>The integration may also reveal bugs in program units, which were not exposed by unit testing.</a:t>
            </a:r>
          </a:p>
          <a:p>
            <a:r>
              <a:rPr lang="en-US" dirty="0">
                <a:solidFill>
                  <a:srgbClr val="FF0000"/>
                </a:solidFill>
              </a:rPr>
              <a:t>Usefulness tests</a:t>
            </a:r>
          </a:p>
          <a:p>
            <a:pPr lvl="1"/>
            <a:r>
              <a:rPr lang="en-US" dirty="0"/>
              <a:t>These test that the feature implements what users are likely to want.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Types of feature test</a:t>
            </a:r>
          </a:p>
        </p:txBody>
      </p:sp>
    </p:spTree>
    <p:extLst>
      <p:ext uri="{BB962C8B-B14F-4D97-AF65-F5344CB8AC3E}">
        <p14:creationId xmlns:p14="http://schemas.microsoft.com/office/powerpoint/2010/main" val="3310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solidFill>
                  <a:srgbClr val="FF0000"/>
                </a:solidFill>
              </a:rPr>
              <a:t>15   2020/12/22   </a:t>
            </a:r>
            <a:r>
              <a:rPr lang="zh-TW" altLang="en-US" sz="2400" dirty="0">
                <a:solidFill>
                  <a:srgbClr val="FF0000"/>
                </a:solidFill>
              </a:rPr>
              <a:t>測試：功能測試、測試自動化、</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測試驅動的開發、程式碼審查 </a:t>
            </a:r>
            <a:br>
              <a:rPr lang="en-US" altLang="zh-TW" sz="2400" dirty="0">
                <a:solidFill>
                  <a:srgbClr val="FF0000"/>
                </a:solidFill>
              </a:rPr>
            </a:br>
            <a:r>
              <a:rPr lang="en-US" altLang="zh-TW" sz="2400" dirty="0">
                <a:solidFill>
                  <a:srgbClr val="FF0000"/>
                </a:solidFill>
              </a:rPr>
              <a:t>                                 (Testing: Functional testing, Test automation, </a:t>
            </a:r>
            <a:br>
              <a:rPr lang="en-US" altLang="zh-TW" sz="2400" dirty="0">
                <a:solidFill>
                  <a:srgbClr val="FF0000"/>
                </a:solidFill>
              </a:rPr>
            </a:br>
            <a:r>
              <a:rPr lang="en-US" altLang="zh-TW" sz="2400" dirty="0">
                <a:solidFill>
                  <a:srgbClr val="FF0000"/>
                </a:solidFill>
              </a:rPr>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412776"/>
            <a:ext cx="8712968" cy="5107086"/>
          </a:xfrm>
        </p:spPr>
        <p:txBody>
          <a:bodyPr/>
          <a:lstStyle/>
          <a:p>
            <a:r>
              <a:rPr lang="en-US" sz="2800" dirty="0">
                <a:solidFill>
                  <a:srgbClr val="FF0000"/>
                </a:solidFill>
              </a:rPr>
              <a:t>User registration</a:t>
            </a:r>
            <a:br>
              <a:rPr lang="en-US" sz="2800" dirty="0"/>
            </a:br>
            <a:r>
              <a:rPr lang="en-US" sz="2800" dirty="0"/>
              <a:t>As a user, I want to be able to login without creating a new account so that I don’t have to remember another login id and password.</a:t>
            </a:r>
          </a:p>
          <a:p>
            <a:r>
              <a:rPr lang="en-US" sz="2800" dirty="0">
                <a:solidFill>
                  <a:srgbClr val="FF0000"/>
                </a:solidFill>
              </a:rPr>
              <a:t>Information sharing</a:t>
            </a:r>
            <a:br>
              <a:rPr lang="en-US" sz="2800" dirty="0"/>
            </a:br>
            <a:r>
              <a:rPr lang="en-US" sz="2800" dirty="0"/>
              <a:t>As a user, I want to know what information you will share with other companies. I want to be able to cancel my registration if I don’t want to share this information.</a:t>
            </a:r>
          </a:p>
          <a:p>
            <a:r>
              <a:rPr lang="en-US" sz="2800" dirty="0">
                <a:solidFill>
                  <a:srgbClr val="FF0000"/>
                </a:solidFill>
              </a:rPr>
              <a:t>Email choice</a:t>
            </a:r>
            <a:br>
              <a:rPr lang="en-US" sz="2800" dirty="0"/>
            </a:br>
            <a:r>
              <a:rPr lang="en-US" sz="2800" dirty="0"/>
              <a:t>As a user, I want to be able to choose the types of email that I’ll get from you when I register for an account.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User stories for the </a:t>
            </a:r>
            <a:br>
              <a:rPr lang="en-US" dirty="0">
                <a:solidFill>
                  <a:schemeClr val="tx2"/>
                </a:solidFill>
              </a:rPr>
            </a:br>
            <a:r>
              <a:rPr lang="en-US" dirty="0">
                <a:solidFill>
                  <a:schemeClr val="tx2"/>
                </a:solidFill>
              </a:rPr>
              <a:t>sign-in with Google feature</a:t>
            </a:r>
          </a:p>
        </p:txBody>
      </p:sp>
    </p:spTree>
    <p:extLst>
      <p:ext uri="{BB962C8B-B14F-4D97-AF65-F5344CB8AC3E}">
        <p14:creationId xmlns:p14="http://schemas.microsoft.com/office/powerpoint/2010/main" val="208294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40768"/>
            <a:ext cx="8712968" cy="5179094"/>
          </a:xfrm>
        </p:spPr>
        <p:txBody>
          <a:bodyPr/>
          <a:lstStyle/>
          <a:p>
            <a:r>
              <a:rPr lang="en-US" sz="2800" dirty="0">
                <a:solidFill>
                  <a:srgbClr val="FF0000"/>
                </a:solidFill>
              </a:rPr>
              <a:t>Initial login screen</a:t>
            </a:r>
            <a:br>
              <a:rPr lang="en-US" sz="2800" dirty="0"/>
            </a:br>
            <a:r>
              <a:rPr lang="en-US" sz="2800" dirty="0"/>
              <a:t>Test that the screen displaying a request for Google account credentials is correctly displayed when a user clicks on the ‘Sign-in with Google’ link. Test that the login is completed if the user is already logged in to Google.</a:t>
            </a:r>
          </a:p>
          <a:p>
            <a:r>
              <a:rPr lang="en-US" sz="2800" dirty="0">
                <a:solidFill>
                  <a:srgbClr val="FF0000"/>
                </a:solidFill>
              </a:rPr>
              <a:t>Incorrect credentials</a:t>
            </a:r>
            <a:br>
              <a:rPr lang="en-US" sz="2800" dirty="0"/>
            </a:br>
            <a:r>
              <a:rPr lang="en-US" sz="2800" dirty="0"/>
              <a:t>Test that the error message and retry screen is displayed if the user inputs incorrect Google credentials.</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tests for </a:t>
            </a:r>
            <a:br>
              <a:rPr lang="en-US" dirty="0">
                <a:solidFill>
                  <a:schemeClr val="tx2"/>
                </a:solidFill>
              </a:rPr>
            </a:br>
            <a:r>
              <a:rPr lang="en-US" dirty="0">
                <a:solidFill>
                  <a:schemeClr val="tx2"/>
                </a:solidFill>
              </a:rPr>
              <a:t>sign-in with Google</a:t>
            </a:r>
          </a:p>
        </p:txBody>
      </p:sp>
    </p:spTree>
    <p:extLst>
      <p:ext uri="{BB962C8B-B14F-4D97-AF65-F5344CB8AC3E}">
        <p14:creationId xmlns:p14="http://schemas.microsoft.com/office/powerpoint/2010/main" val="229934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40768"/>
            <a:ext cx="8712968" cy="5179094"/>
          </a:xfrm>
        </p:spPr>
        <p:txBody>
          <a:bodyPr/>
          <a:lstStyle/>
          <a:p>
            <a:r>
              <a:rPr lang="en-US" sz="2800" dirty="0">
                <a:solidFill>
                  <a:srgbClr val="FF0000"/>
                </a:solidFill>
              </a:rPr>
              <a:t>Shared information</a:t>
            </a:r>
            <a:br>
              <a:rPr lang="en-US" sz="2800" dirty="0"/>
            </a:br>
            <a:r>
              <a:rPr lang="en-US" sz="2800" dirty="0"/>
              <a:t>Test that the information shared with Google is displayed, along with a cancel or confirm option.  Test that the registration is cancelled if the cancel option is chosen.</a:t>
            </a:r>
          </a:p>
          <a:p>
            <a:r>
              <a:rPr lang="en-US" sz="2800" dirty="0">
                <a:solidFill>
                  <a:srgbClr val="FF0000"/>
                </a:solidFill>
              </a:rPr>
              <a:t>Email opt-in</a:t>
            </a:r>
            <a:br>
              <a:rPr lang="en-US" sz="2800" dirty="0"/>
            </a:br>
            <a:r>
              <a:rPr lang="en-US" sz="2800" dirty="0"/>
              <a:t>Test that the user is offered a menu of options for email information and can choose multiple items to opt-in to emails. Test that the user is not registered for any emails if no options are selected.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tests for </a:t>
            </a:r>
            <a:br>
              <a:rPr lang="en-US" dirty="0">
                <a:solidFill>
                  <a:schemeClr val="tx2"/>
                </a:solidFill>
              </a:rPr>
            </a:br>
            <a:r>
              <a:rPr lang="en-US" dirty="0">
                <a:solidFill>
                  <a:schemeClr val="tx2"/>
                </a:solidFill>
              </a:rPr>
              <a:t>sign-in with Google</a:t>
            </a:r>
          </a:p>
        </p:txBody>
      </p:sp>
    </p:spTree>
    <p:extLst>
      <p:ext uri="{BB962C8B-B14F-4D97-AF65-F5344CB8AC3E}">
        <p14:creationId xmlns:p14="http://schemas.microsoft.com/office/powerpoint/2010/main" val="1136361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System testing </a:t>
            </a:r>
            <a:r>
              <a:rPr lang="en-US" dirty="0"/>
              <a:t>involves testing the </a:t>
            </a:r>
            <a:r>
              <a:rPr lang="en-US" dirty="0">
                <a:solidFill>
                  <a:srgbClr val="FF0000"/>
                </a:solidFill>
              </a:rPr>
              <a:t>system as a whole</a:t>
            </a:r>
            <a:r>
              <a:rPr lang="en-US" dirty="0"/>
              <a:t>, rather than the individual system features.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System and release testing</a:t>
            </a:r>
          </a:p>
        </p:txBody>
      </p:sp>
    </p:spTree>
    <p:extLst>
      <p:ext uri="{BB962C8B-B14F-4D97-AF65-F5344CB8AC3E}">
        <p14:creationId xmlns:p14="http://schemas.microsoft.com/office/powerpoint/2010/main" val="1099860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System testing </a:t>
            </a:r>
            <a:r>
              <a:rPr lang="en-US" dirty="0"/>
              <a:t>should focus on </a:t>
            </a:r>
            <a:r>
              <a:rPr lang="en-US" dirty="0">
                <a:solidFill>
                  <a:srgbClr val="FF0000"/>
                </a:solidFill>
              </a:rPr>
              <a:t>four things</a:t>
            </a:r>
            <a:r>
              <a:rPr lang="en-US" dirty="0"/>
              <a:t>:</a:t>
            </a:r>
          </a:p>
          <a:p>
            <a:pPr lvl="1"/>
            <a:r>
              <a:rPr lang="en-US" dirty="0"/>
              <a:t>Testing to discover if there are </a:t>
            </a:r>
            <a:r>
              <a:rPr lang="en-US" dirty="0">
                <a:solidFill>
                  <a:srgbClr val="FF0000"/>
                </a:solidFill>
              </a:rPr>
              <a:t>unexpected and unwanted interactions b</a:t>
            </a:r>
            <a:r>
              <a:rPr lang="en-US" dirty="0"/>
              <a:t>etween the features in a system.</a:t>
            </a:r>
          </a:p>
          <a:p>
            <a:pPr lvl="1"/>
            <a:r>
              <a:rPr lang="en-US" dirty="0"/>
              <a:t>Testing to discover if the system </a:t>
            </a:r>
            <a:r>
              <a:rPr lang="en-US" dirty="0">
                <a:solidFill>
                  <a:srgbClr val="FF0000"/>
                </a:solidFill>
              </a:rPr>
              <a:t>features work together effectively </a:t>
            </a:r>
            <a:r>
              <a:rPr lang="en-US" dirty="0"/>
              <a:t>to </a:t>
            </a:r>
            <a:r>
              <a:rPr lang="en-US" dirty="0">
                <a:solidFill>
                  <a:srgbClr val="FF0000"/>
                </a:solidFill>
              </a:rPr>
              <a:t>support what users really want </a:t>
            </a:r>
            <a:r>
              <a:rPr lang="en-US" dirty="0"/>
              <a:t>to do with the system.</a:t>
            </a:r>
          </a:p>
          <a:p>
            <a:pPr lvl="1"/>
            <a:r>
              <a:rPr lang="en-US" dirty="0"/>
              <a:t>Testing the system to make sure it </a:t>
            </a:r>
            <a:r>
              <a:rPr lang="en-US" dirty="0">
                <a:solidFill>
                  <a:srgbClr val="FF0000"/>
                </a:solidFill>
              </a:rPr>
              <a:t>operates</a:t>
            </a:r>
            <a:r>
              <a:rPr lang="en-US" dirty="0"/>
              <a:t> in the expected way in the </a:t>
            </a:r>
            <a:r>
              <a:rPr lang="en-US" dirty="0">
                <a:solidFill>
                  <a:srgbClr val="FF0000"/>
                </a:solidFill>
              </a:rPr>
              <a:t>different environments </a:t>
            </a:r>
            <a:r>
              <a:rPr lang="en-US" dirty="0"/>
              <a:t>where it will be used. </a:t>
            </a:r>
          </a:p>
          <a:p>
            <a:pPr lvl="1"/>
            <a:r>
              <a:rPr lang="en-US" dirty="0"/>
              <a:t>Testing the </a:t>
            </a:r>
            <a:r>
              <a:rPr lang="en-US" dirty="0">
                <a:solidFill>
                  <a:srgbClr val="FF0000"/>
                </a:solidFill>
              </a:rPr>
              <a:t>responsiveness</a:t>
            </a:r>
            <a:r>
              <a:rPr lang="en-US" dirty="0"/>
              <a:t>, </a:t>
            </a:r>
            <a:r>
              <a:rPr lang="en-US" dirty="0">
                <a:solidFill>
                  <a:srgbClr val="FF0000"/>
                </a:solidFill>
              </a:rPr>
              <a:t>throughput</a:t>
            </a:r>
            <a:r>
              <a:rPr lang="en-US" dirty="0"/>
              <a:t>, </a:t>
            </a:r>
            <a:r>
              <a:rPr lang="en-US" dirty="0">
                <a:solidFill>
                  <a:srgbClr val="FF0000"/>
                </a:solidFill>
              </a:rPr>
              <a:t>security</a:t>
            </a:r>
            <a:r>
              <a:rPr lang="en-US" dirty="0"/>
              <a:t> and other </a:t>
            </a:r>
            <a:r>
              <a:rPr lang="en-US" dirty="0">
                <a:solidFill>
                  <a:srgbClr val="FF0000"/>
                </a:solidFill>
              </a:rPr>
              <a:t>quality attributes</a:t>
            </a:r>
            <a:r>
              <a:rPr lang="en-US" dirty="0"/>
              <a:t> of the system.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System testing </a:t>
            </a:r>
          </a:p>
        </p:txBody>
      </p:sp>
    </p:spTree>
    <p:extLst>
      <p:ext uri="{BB962C8B-B14F-4D97-AF65-F5344CB8AC3E}">
        <p14:creationId xmlns:p14="http://schemas.microsoft.com/office/powerpoint/2010/main" val="2922641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best way to </a:t>
            </a:r>
            <a:r>
              <a:rPr lang="en-US" dirty="0">
                <a:solidFill>
                  <a:srgbClr val="FF0000"/>
                </a:solidFill>
              </a:rPr>
              <a:t>systematically test</a:t>
            </a:r>
            <a:r>
              <a:rPr lang="en-US" dirty="0"/>
              <a:t> a system is to </a:t>
            </a:r>
            <a:r>
              <a:rPr lang="en-US" dirty="0">
                <a:solidFill>
                  <a:srgbClr val="FF0000"/>
                </a:solidFill>
              </a:rPr>
              <a:t>start with a set of scenarios </a:t>
            </a:r>
            <a:r>
              <a:rPr lang="en-US" dirty="0"/>
              <a:t>that describe possible uses of the system and then work through these scenarios each time a new version of the system is created. </a:t>
            </a:r>
          </a:p>
          <a:p>
            <a:r>
              <a:rPr lang="en-US" dirty="0"/>
              <a:t>Using the scenario, you identify </a:t>
            </a:r>
            <a:r>
              <a:rPr lang="en-US" dirty="0">
                <a:solidFill>
                  <a:srgbClr val="FF0000"/>
                </a:solidFill>
              </a:rPr>
              <a:t>a set of </a:t>
            </a:r>
            <a:br>
              <a:rPr lang="en-US" dirty="0"/>
            </a:br>
            <a:r>
              <a:rPr lang="en-US" dirty="0">
                <a:solidFill>
                  <a:srgbClr val="FF0000"/>
                </a:solidFill>
              </a:rPr>
              <a:t>end-to-end pathways</a:t>
            </a:r>
            <a:r>
              <a:rPr lang="en-US" dirty="0"/>
              <a:t> that users might follow when using the system. </a:t>
            </a:r>
          </a:p>
          <a:p>
            <a:r>
              <a:rPr lang="en-US" dirty="0"/>
              <a:t>An end-to-end pathway is a </a:t>
            </a:r>
            <a:r>
              <a:rPr lang="en-US" dirty="0">
                <a:solidFill>
                  <a:srgbClr val="FF0000"/>
                </a:solidFill>
              </a:rPr>
              <a:t>sequence of actions </a:t>
            </a:r>
            <a:r>
              <a:rPr lang="en-US" dirty="0"/>
              <a:t>from starting to use the system for the task, through to completion of the task.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Scenario-based testing</a:t>
            </a:r>
          </a:p>
        </p:txBody>
      </p:sp>
    </p:spTree>
    <p:extLst>
      <p:ext uri="{BB962C8B-B14F-4D97-AF65-F5344CB8AC3E}">
        <p14:creationId xmlns:p14="http://schemas.microsoft.com/office/powerpoint/2010/main" val="19372064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16125"/>
            <a:ext cx="8712968" cy="5453235"/>
          </a:xfrm>
        </p:spPr>
        <p:txBody>
          <a:bodyPr/>
          <a:lstStyle/>
          <a:p>
            <a:pPr marL="514350" indent="-514350">
              <a:buFont typeface="+mj-lt"/>
              <a:buAutoNum type="arabicPeriod"/>
            </a:pPr>
            <a:r>
              <a:rPr lang="en-US" sz="2600" dirty="0"/>
              <a:t>User inputs departure airport and chooses to see only direct flights. User quits.</a:t>
            </a:r>
          </a:p>
          <a:p>
            <a:pPr marL="514350" indent="-514350">
              <a:buFont typeface="+mj-lt"/>
              <a:buAutoNum type="arabicPeriod"/>
            </a:pPr>
            <a:r>
              <a:rPr lang="en-US" sz="2600" dirty="0"/>
              <a:t>User inputs departure airport and chooses to see all flights. User quits.</a:t>
            </a:r>
          </a:p>
          <a:p>
            <a:pPr marL="514350" indent="-514350">
              <a:buFont typeface="+mj-lt"/>
              <a:buAutoNum type="arabicPeriod"/>
            </a:pPr>
            <a:r>
              <a:rPr lang="en-US" sz="2600" dirty="0"/>
              <a:t>User chooses destination country and chooses to see all flights. User quits.</a:t>
            </a:r>
          </a:p>
          <a:p>
            <a:pPr marL="514350" indent="-514350">
              <a:buFont typeface="+mj-lt"/>
              <a:buAutoNum type="arabicPeriod"/>
            </a:pPr>
            <a:r>
              <a:rPr lang="en-US" sz="2600" dirty="0"/>
              <a:t>User inputs departure airport and chooses to see direct flights. User sets filter specifying departure times and prices. User quits.</a:t>
            </a:r>
          </a:p>
          <a:p>
            <a:pPr marL="514350" indent="-514350">
              <a:buFont typeface="+mj-lt"/>
              <a:buAutoNum type="arabicPeriod"/>
            </a:pPr>
            <a:r>
              <a:rPr lang="en-US" sz="2500" dirty="0"/>
              <a:t>User inputs departure airport and chooses to see direct flights. User sets filter specifying departure times and prices. User selects a displayed flight and clicks through to airline website. User returns to holiday planner after booking flight.</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099493"/>
          </a:xfrm>
        </p:spPr>
        <p:txBody>
          <a:bodyPr/>
          <a:lstStyle/>
          <a:p>
            <a:r>
              <a:rPr lang="en-US" dirty="0">
                <a:solidFill>
                  <a:schemeClr val="tx2"/>
                </a:solidFill>
              </a:rPr>
              <a:t>Choosing a holiday destination</a:t>
            </a:r>
            <a:br>
              <a:rPr lang="en-US" dirty="0">
                <a:solidFill>
                  <a:schemeClr val="tx2"/>
                </a:solidFill>
              </a:rPr>
            </a:br>
            <a:r>
              <a:rPr lang="en-US" dirty="0">
                <a:solidFill>
                  <a:schemeClr val="tx2"/>
                </a:solidFill>
              </a:rPr>
              <a:t>End-to-end pathways</a:t>
            </a:r>
          </a:p>
        </p:txBody>
      </p:sp>
    </p:spTree>
    <p:extLst>
      <p:ext uri="{BB962C8B-B14F-4D97-AF65-F5344CB8AC3E}">
        <p14:creationId xmlns:p14="http://schemas.microsoft.com/office/powerpoint/2010/main" val="3893674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Release testing </a:t>
            </a:r>
            <a:r>
              <a:rPr lang="en-US" dirty="0"/>
              <a:t>is a </a:t>
            </a:r>
            <a:r>
              <a:rPr lang="en-US" dirty="0">
                <a:solidFill>
                  <a:srgbClr val="FF0000"/>
                </a:solidFill>
              </a:rPr>
              <a:t>type of system testing </a:t>
            </a:r>
            <a:r>
              <a:rPr lang="en-US" dirty="0"/>
              <a:t>where a system that’s intended for </a:t>
            </a:r>
            <a:r>
              <a:rPr lang="en-US" dirty="0">
                <a:solidFill>
                  <a:srgbClr val="FF0000"/>
                </a:solidFill>
              </a:rPr>
              <a:t>release to customers</a:t>
            </a:r>
            <a:r>
              <a:rPr lang="en-US" dirty="0"/>
              <a:t> is tested. </a:t>
            </a:r>
          </a:p>
          <a:p>
            <a:r>
              <a:rPr lang="en-US" dirty="0"/>
              <a:t>Preparing a system for release involves </a:t>
            </a:r>
            <a:r>
              <a:rPr lang="en-US" dirty="0">
                <a:solidFill>
                  <a:srgbClr val="FF0000"/>
                </a:solidFill>
              </a:rPr>
              <a:t>packaging that system for deployment</a:t>
            </a:r>
            <a:r>
              <a:rPr lang="en-US" dirty="0"/>
              <a:t> (e.g. in a container if it is a cloud service) and </a:t>
            </a:r>
            <a:r>
              <a:rPr lang="en-US" dirty="0">
                <a:solidFill>
                  <a:srgbClr val="FF0000"/>
                </a:solidFill>
              </a:rPr>
              <a:t>installing software and libraries</a:t>
            </a:r>
            <a:r>
              <a:rPr lang="en-US" dirty="0"/>
              <a:t> that are used by your product. </a:t>
            </a:r>
          </a:p>
          <a:p>
            <a:r>
              <a:rPr lang="en-US" dirty="0"/>
              <a:t>You must </a:t>
            </a:r>
            <a:r>
              <a:rPr lang="en-US" dirty="0">
                <a:solidFill>
                  <a:srgbClr val="FF0000"/>
                </a:solidFill>
              </a:rPr>
              <a:t>define configuration parameters </a:t>
            </a:r>
            <a:r>
              <a:rPr lang="en-US" dirty="0"/>
              <a:t>such as the name of a root directory, the database size limit per user and so on.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Release testing</a:t>
            </a:r>
          </a:p>
        </p:txBody>
      </p:sp>
    </p:spTree>
    <p:extLst>
      <p:ext uri="{BB962C8B-B14F-4D97-AF65-F5344CB8AC3E}">
        <p14:creationId xmlns:p14="http://schemas.microsoft.com/office/powerpoint/2010/main" val="3388627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fundamental </a:t>
            </a:r>
            <a:r>
              <a:rPr lang="en-US" dirty="0">
                <a:solidFill>
                  <a:srgbClr val="FF0000"/>
                </a:solidFill>
              </a:rPr>
              <a:t>differences</a:t>
            </a:r>
            <a:r>
              <a:rPr lang="en-US" dirty="0"/>
              <a:t> between </a:t>
            </a:r>
            <a:br>
              <a:rPr lang="en-US" dirty="0"/>
            </a:br>
            <a:r>
              <a:rPr lang="en-US" dirty="0"/>
              <a:t>release testing and system testing are:</a:t>
            </a:r>
          </a:p>
          <a:p>
            <a:pPr lvl="1"/>
            <a:r>
              <a:rPr lang="en-US" dirty="0">
                <a:solidFill>
                  <a:srgbClr val="FF0000"/>
                </a:solidFill>
              </a:rPr>
              <a:t>Release testing </a:t>
            </a:r>
            <a:r>
              <a:rPr lang="en-US" dirty="0"/>
              <a:t>tests the system in its </a:t>
            </a:r>
            <a:r>
              <a:rPr lang="en-US" dirty="0">
                <a:solidFill>
                  <a:srgbClr val="FF0000"/>
                </a:solidFill>
              </a:rPr>
              <a:t>real operational environment</a:t>
            </a:r>
            <a:r>
              <a:rPr lang="en-US" dirty="0"/>
              <a:t> rather than in a </a:t>
            </a:r>
            <a:r>
              <a:rPr lang="en-US" dirty="0">
                <a:solidFill>
                  <a:schemeClr val="accent4"/>
                </a:solidFill>
              </a:rPr>
              <a:t>test environment</a:t>
            </a:r>
            <a:r>
              <a:rPr lang="en-US" dirty="0"/>
              <a:t>. Problems commonly arise with real user data, which is sometimes more complex and less reliable than test data.</a:t>
            </a:r>
          </a:p>
          <a:p>
            <a:pPr lvl="1"/>
            <a:r>
              <a:rPr lang="en-US" dirty="0">
                <a:solidFill>
                  <a:srgbClr val="FF0000"/>
                </a:solidFill>
              </a:rPr>
              <a:t>The aim of release testing is to decide if the system is good enough to release</a:t>
            </a:r>
            <a:r>
              <a:rPr lang="en-US" dirty="0"/>
              <a:t>, not to detect bugs in the system. Therefore, some tests that ‘fail’ may be ignored if these have minimal consequences for most users.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Release testing and System testing</a:t>
            </a:r>
          </a:p>
        </p:txBody>
      </p:sp>
    </p:spTree>
    <p:extLst>
      <p:ext uri="{BB962C8B-B14F-4D97-AF65-F5344CB8AC3E}">
        <p14:creationId xmlns:p14="http://schemas.microsoft.com/office/powerpoint/2010/main" val="39571431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Automated testing </a:t>
            </a:r>
            <a:r>
              <a:rPr lang="en-US" dirty="0"/>
              <a:t>is based on the idea that </a:t>
            </a:r>
            <a:br>
              <a:rPr lang="en-US" dirty="0"/>
            </a:br>
            <a:r>
              <a:rPr lang="en-US" dirty="0">
                <a:solidFill>
                  <a:srgbClr val="FF0000"/>
                </a:solidFill>
              </a:rPr>
              <a:t>tests should be executable</a:t>
            </a:r>
            <a:r>
              <a:rPr lang="en-US" dirty="0"/>
              <a:t>. </a:t>
            </a:r>
          </a:p>
          <a:p>
            <a:r>
              <a:rPr lang="en-US" dirty="0"/>
              <a:t>An </a:t>
            </a:r>
            <a:r>
              <a:rPr lang="en-US" dirty="0">
                <a:solidFill>
                  <a:srgbClr val="FF0000"/>
                </a:solidFill>
              </a:rPr>
              <a:t>executable test </a:t>
            </a:r>
            <a:r>
              <a:rPr lang="en-US" dirty="0"/>
              <a:t>includes the </a:t>
            </a:r>
            <a:r>
              <a:rPr lang="en-US" dirty="0">
                <a:solidFill>
                  <a:srgbClr val="FF0000"/>
                </a:solidFill>
              </a:rPr>
              <a:t>input data </a:t>
            </a:r>
            <a:r>
              <a:rPr lang="en-US" dirty="0"/>
              <a:t>to the unit that is being tested, the </a:t>
            </a:r>
            <a:r>
              <a:rPr lang="en-US" dirty="0">
                <a:solidFill>
                  <a:srgbClr val="FF0000"/>
                </a:solidFill>
              </a:rPr>
              <a:t>expected result </a:t>
            </a:r>
            <a:r>
              <a:rPr lang="en-US" dirty="0"/>
              <a:t>and a </a:t>
            </a:r>
            <a:r>
              <a:rPr lang="en-US" dirty="0">
                <a:solidFill>
                  <a:srgbClr val="FF0000"/>
                </a:solidFill>
              </a:rPr>
              <a:t>check</a:t>
            </a:r>
            <a:r>
              <a:rPr lang="en-US" dirty="0"/>
              <a:t> that the unit returns the expected result. </a:t>
            </a:r>
          </a:p>
          <a:p>
            <a:r>
              <a:rPr lang="en-US" dirty="0"/>
              <a:t>You run the test and the </a:t>
            </a:r>
            <a:r>
              <a:rPr lang="en-US" dirty="0">
                <a:solidFill>
                  <a:srgbClr val="FF0000"/>
                </a:solidFill>
              </a:rPr>
              <a:t>test passes </a:t>
            </a:r>
            <a:r>
              <a:rPr lang="en-US" dirty="0"/>
              <a:t>if the </a:t>
            </a:r>
            <a:br>
              <a:rPr lang="en-US" dirty="0"/>
            </a:br>
            <a:r>
              <a:rPr lang="en-US" dirty="0">
                <a:solidFill>
                  <a:srgbClr val="FF0000"/>
                </a:solidFill>
              </a:rPr>
              <a:t>unit returns the expected result</a:t>
            </a:r>
            <a:r>
              <a:rPr lang="en-US" dirty="0"/>
              <a:t>. </a:t>
            </a:r>
          </a:p>
          <a:p>
            <a:r>
              <a:rPr lang="en-US" dirty="0"/>
              <a:t>Normally, you should develop </a:t>
            </a:r>
            <a:r>
              <a:rPr lang="en-US" dirty="0">
                <a:solidFill>
                  <a:srgbClr val="FF0000"/>
                </a:solidFill>
              </a:rPr>
              <a:t>hundreds or thousands of executable tests</a:t>
            </a:r>
            <a:r>
              <a:rPr lang="en-US" dirty="0"/>
              <a:t> for a software product.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Test automation</a:t>
            </a:r>
          </a:p>
        </p:txBody>
      </p:sp>
    </p:spTree>
    <p:extLst>
      <p:ext uri="{BB962C8B-B14F-4D97-AF65-F5344CB8AC3E}">
        <p14:creationId xmlns:p14="http://schemas.microsoft.com/office/powerpoint/2010/main" val="148923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Automated testing</a:t>
            </a:r>
          </a:p>
        </p:txBody>
      </p:sp>
      <p:cxnSp>
        <p:nvCxnSpPr>
          <p:cNvPr id="8" name="Straight Arrow Connector 7">
            <a:extLst>
              <a:ext uri="{FF2B5EF4-FFF2-40B4-BE49-F238E27FC236}">
                <a16:creationId xmlns:a16="http://schemas.microsoft.com/office/drawing/2014/main" id="{5C72B360-AB8D-B44F-8A40-662C55FABF15}"/>
              </a:ext>
            </a:extLst>
          </p:cNvPr>
          <p:cNvCxnSpPr>
            <a:cxnSpLocks/>
            <a:stCxn id="21" idx="3"/>
            <a:endCxn id="19" idx="1"/>
          </p:cNvCxnSpPr>
          <p:nvPr/>
        </p:nvCxnSpPr>
        <p:spPr>
          <a:xfrm>
            <a:off x="2459533" y="4095131"/>
            <a:ext cx="1145598"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25079E11-61DF-6444-B65B-ACD3ED670061}"/>
              </a:ext>
            </a:extLst>
          </p:cNvPr>
          <p:cNvSpPr>
            <a:spLocks noChangeArrowheads="1"/>
          </p:cNvSpPr>
          <p:nvPr/>
        </p:nvSpPr>
        <p:spPr bwMode="auto">
          <a:xfrm>
            <a:off x="1279153"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CF66835A-5F90-0F40-A564-6F9C3DAE6DBD}"/>
              </a:ext>
            </a:extLst>
          </p:cNvPr>
          <p:cNvCxnSpPr>
            <a:cxnSpLocks/>
            <a:stCxn id="11" idx="2"/>
          </p:cNvCxnSpPr>
          <p:nvPr/>
        </p:nvCxnSpPr>
        <p:spPr>
          <a:xfrm>
            <a:off x="1778038" y="2583165"/>
            <a:ext cx="1941034"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46EA258-D0CD-DF4A-8C79-B42BF056ABA3}"/>
              </a:ext>
            </a:extLst>
          </p:cNvPr>
          <p:cNvSpPr>
            <a:spLocks noChangeArrowheads="1"/>
          </p:cNvSpPr>
          <p:nvPr/>
        </p:nvSpPr>
        <p:spPr bwMode="auto">
          <a:xfrm>
            <a:off x="2691439"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4" name="Rounded Rectangle 13">
            <a:extLst>
              <a:ext uri="{FF2B5EF4-FFF2-40B4-BE49-F238E27FC236}">
                <a16:creationId xmlns:a16="http://schemas.microsoft.com/office/drawing/2014/main" id="{88B65EE2-B611-E045-A9AD-B7E5B4AEF9E0}"/>
              </a:ext>
            </a:extLst>
          </p:cNvPr>
          <p:cNvSpPr>
            <a:spLocks noChangeArrowheads="1"/>
          </p:cNvSpPr>
          <p:nvPr/>
        </p:nvSpPr>
        <p:spPr bwMode="auto">
          <a:xfrm>
            <a:off x="4103725"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589DC656-7405-D743-8547-226A7D788685}"/>
              </a:ext>
            </a:extLst>
          </p:cNvPr>
          <p:cNvSpPr>
            <a:spLocks noChangeArrowheads="1"/>
          </p:cNvSpPr>
          <p:nvPr/>
        </p:nvSpPr>
        <p:spPr bwMode="auto">
          <a:xfrm>
            <a:off x="5516011"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C89D9F42-B183-D548-B3D4-C3C3E729B37A}"/>
              </a:ext>
            </a:extLst>
          </p:cNvPr>
          <p:cNvSpPr>
            <a:spLocks noChangeArrowheads="1"/>
          </p:cNvSpPr>
          <p:nvPr/>
        </p:nvSpPr>
        <p:spPr bwMode="auto">
          <a:xfrm>
            <a:off x="6928297" y="1916832"/>
            <a:ext cx="997769"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1ACC1788-1BE3-B842-B236-95BCF9303F22}"/>
              </a:ext>
            </a:extLst>
          </p:cNvPr>
          <p:cNvSpPr>
            <a:spLocks noChangeArrowheads="1"/>
          </p:cNvSpPr>
          <p:nvPr/>
        </p:nvSpPr>
        <p:spPr bwMode="auto">
          <a:xfrm>
            <a:off x="3605131" y="3620058"/>
            <a:ext cx="1925830"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Test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runner</a:t>
            </a:r>
          </a:p>
        </p:txBody>
      </p:sp>
      <p:sp>
        <p:nvSpPr>
          <p:cNvPr id="20" name="Rounded Rectangle 19">
            <a:extLst>
              <a:ext uri="{FF2B5EF4-FFF2-40B4-BE49-F238E27FC236}">
                <a16:creationId xmlns:a16="http://schemas.microsoft.com/office/drawing/2014/main" id="{27A93F5C-9DA9-3640-85F4-42D87D948D71}"/>
              </a:ext>
            </a:extLst>
          </p:cNvPr>
          <p:cNvSpPr>
            <a:spLocks noChangeArrowheads="1"/>
          </p:cNvSpPr>
          <p:nvPr/>
        </p:nvSpPr>
        <p:spPr bwMode="auto">
          <a:xfrm>
            <a:off x="6617228" y="3620058"/>
            <a:ext cx="2063997" cy="950146"/>
          </a:xfrm>
          <a:prstGeom prst="roundRect">
            <a:avLst>
              <a:gd name="adj" fmla="val 21161"/>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Testing</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framework</a:t>
            </a:r>
          </a:p>
        </p:txBody>
      </p:sp>
      <p:sp>
        <p:nvSpPr>
          <p:cNvPr id="21" name="Rounded Rectangle 20">
            <a:extLst>
              <a:ext uri="{FF2B5EF4-FFF2-40B4-BE49-F238E27FC236}">
                <a16:creationId xmlns:a16="http://schemas.microsoft.com/office/drawing/2014/main" id="{71C34C40-E138-EE4D-ABE8-578CBE31F2B3}"/>
              </a:ext>
            </a:extLst>
          </p:cNvPr>
          <p:cNvSpPr>
            <a:spLocks noChangeArrowheads="1"/>
          </p:cNvSpPr>
          <p:nvPr/>
        </p:nvSpPr>
        <p:spPr bwMode="auto">
          <a:xfrm>
            <a:off x="395536" y="3620058"/>
            <a:ext cx="2063997" cy="950146"/>
          </a:xfrm>
          <a:prstGeom prst="roundRect">
            <a:avLst>
              <a:gd name="adj" fmla="val 21161"/>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Code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being tested</a:t>
            </a:r>
          </a:p>
        </p:txBody>
      </p:sp>
      <p:cxnSp>
        <p:nvCxnSpPr>
          <p:cNvPr id="22" name="Straight Arrow Connector 21">
            <a:extLst>
              <a:ext uri="{FF2B5EF4-FFF2-40B4-BE49-F238E27FC236}">
                <a16:creationId xmlns:a16="http://schemas.microsoft.com/office/drawing/2014/main" id="{EABD06FC-584B-0948-8739-0AFCF21AA516}"/>
              </a:ext>
            </a:extLst>
          </p:cNvPr>
          <p:cNvCxnSpPr>
            <a:cxnSpLocks/>
            <a:stCxn id="19" idx="2"/>
            <a:endCxn id="27" idx="0"/>
          </p:cNvCxnSpPr>
          <p:nvPr/>
        </p:nvCxnSpPr>
        <p:spPr>
          <a:xfrm>
            <a:off x="4568046" y="4570204"/>
            <a:ext cx="1" cy="797825"/>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9965724-5440-0B4F-8E52-B3EBA4242D24}"/>
              </a:ext>
            </a:extLst>
          </p:cNvPr>
          <p:cNvCxnSpPr>
            <a:cxnSpLocks/>
            <a:stCxn id="20" idx="1"/>
            <a:endCxn id="19" idx="3"/>
          </p:cNvCxnSpPr>
          <p:nvPr/>
        </p:nvCxnSpPr>
        <p:spPr>
          <a:xfrm flipH="1">
            <a:off x="5530961" y="4095131"/>
            <a:ext cx="1086267"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7" name="Rounded Rectangle 26">
            <a:extLst>
              <a:ext uri="{FF2B5EF4-FFF2-40B4-BE49-F238E27FC236}">
                <a16:creationId xmlns:a16="http://schemas.microsoft.com/office/drawing/2014/main" id="{514C3D14-5EB4-B94F-AAE7-0320F7BE38DD}"/>
              </a:ext>
            </a:extLst>
          </p:cNvPr>
          <p:cNvSpPr>
            <a:spLocks noChangeArrowheads="1"/>
          </p:cNvSpPr>
          <p:nvPr/>
        </p:nvSpPr>
        <p:spPr bwMode="auto">
          <a:xfrm>
            <a:off x="3555981" y="5368029"/>
            <a:ext cx="2024131" cy="1151834"/>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Test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Report</a:t>
            </a:r>
          </a:p>
        </p:txBody>
      </p:sp>
      <p:cxnSp>
        <p:nvCxnSpPr>
          <p:cNvPr id="30" name="Straight Arrow Connector 29">
            <a:extLst>
              <a:ext uri="{FF2B5EF4-FFF2-40B4-BE49-F238E27FC236}">
                <a16:creationId xmlns:a16="http://schemas.microsoft.com/office/drawing/2014/main" id="{B16161BB-533F-3248-866B-ECAB044898FB}"/>
              </a:ext>
            </a:extLst>
          </p:cNvPr>
          <p:cNvCxnSpPr>
            <a:cxnSpLocks/>
            <a:stCxn id="13" idx="2"/>
          </p:cNvCxnSpPr>
          <p:nvPr/>
        </p:nvCxnSpPr>
        <p:spPr>
          <a:xfrm>
            <a:off x="3190324" y="2583165"/>
            <a:ext cx="993069"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C7419F8-FBBD-EA40-8B87-4697E86FE6EE}"/>
              </a:ext>
            </a:extLst>
          </p:cNvPr>
          <p:cNvCxnSpPr>
            <a:cxnSpLocks/>
            <a:stCxn id="14" idx="2"/>
            <a:endCxn id="19" idx="0"/>
          </p:cNvCxnSpPr>
          <p:nvPr/>
        </p:nvCxnSpPr>
        <p:spPr>
          <a:xfrm flipH="1">
            <a:off x="4568046" y="2583165"/>
            <a:ext cx="34564"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B3F6CC3-1FF3-9E4C-99FB-1D3720ED4257}"/>
              </a:ext>
            </a:extLst>
          </p:cNvPr>
          <p:cNvCxnSpPr>
            <a:cxnSpLocks/>
            <a:stCxn id="15" idx="2"/>
          </p:cNvCxnSpPr>
          <p:nvPr/>
        </p:nvCxnSpPr>
        <p:spPr>
          <a:xfrm flipH="1">
            <a:off x="5017318" y="2583165"/>
            <a:ext cx="997578" cy="1009905"/>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015A101-1797-F947-81CC-BE3A541C7D97}"/>
              </a:ext>
            </a:extLst>
          </p:cNvPr>
          <p:cNvCxnSpPr>
            <a:cxnSpLocks/>
            <a:stCxn id="17" idx="2"/>
          </p:cNvCxnSpPr>
          <p:nvPr/>
        </p:nvCxnSpPr>
        <p:spPr>
          <a:xfrm flipH="1">
            <a:off x="5437436" y="2583165"/>
            <a:ext cx="1989746" cy="1036893"/>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46920184-A854-8E4C-986F-BEAB11C1FEEE}"/>
              </a:ext>
            </a:extLst>
          </p:cNvPr>
          <p:cNvSpPr txBox="1"/>
          <p:nvPr/>
        </p:nvSpPr>
        <p:spPr>
          <a:xfrm>
            <a:off x="2420520" y="1225532"/>
            <a:ext cx="4231223"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Files of executable tests</a:t>
            </a:r>
          </a:p>
        </p:txBody>
      </p:sp>
    </p:spTree>
    <p:extLst>
      <p:ext uri="{BB962C8B-B14F-4D97-AF65-F5344CB8AC3E}">
        <p14:creationId xmlns:p14="http://schemas.microsoft.com/office/powerpoint/2010/main" val="9147437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1400" dirty="0">
                <a:latin typeface="Courier" pitchFamily="2" charset="0"/>
              </a:rPr>
              <a:t># </a:t>
            </a:r>
            <a:r>
              <a:rPr kumimoji="0" lang="en-US" sz="1400" dirty="0" err="1">
                <a:latin typeface="Courier" pitchFamily="2" charset="0"/>
              </a:rPr>
              <a:t>TestInterestCalculator</a:t>
            </a:r>
            <a:r>
              <a:rPr kumimoji="0" lang="en-US" sz="1400" dirty="0">
                <a:latin typeface="Courier" pitchFamily="2" charset="0"/>
              </a:rPr>
              <a:t> inherits attributes and methods from the class </a:t>
            </a:r>
          </a:p>
          <a:p>
            <a:pPr marL="0" indent="0">
              <a:buNone/>
            </a:pPr>
            <a:r>
              <a:rPr kumimoji="0" lang="en-US" sz="1400" dirty="0">
                <a:latin typeface="Courier" pitchFamily="2" charset="0"/>
              </a:rPr>
              <a:t># </a:t>
            </a:r>
            <a:r>
              <a:rPr kumimoji="0" lang="en-US" sz="1400" dirty="0" err="1">
                <a:latin typeface="Courier" pitchFamily="2" charset="0"/>
              </a:rPr>
              <a:t>TestCase</a:t>
            </a:r>
            <a:r>
              <a:rPr kumimoji="0" lang="en-US" sz="1400" dirty="0">
                <a:latin typeface="Courier" pitchFamily="2" charset="0"/>
              </a:rPr>
              <a:t> in the testing framework </a:t>
            </a:r>
            <a:r>
              <a:rPr kumimoji="0" lang="en-US" sz="1400" dirty="0" err="1">
                <a:latin typeface="Courier" pitchFamily="2" charset="0"/>
              </a:rPr>
              <a:t>unittest</a:t>
            </a:r>
            <a:endParaRPr kumimoji="0" lang="en-US" sz="1400" dirty="0">
              <a:latin typeface="Courier" pitchFamily="2" charset="0"/>
            </a:endParaRPr>
          </a:p>
          <a:p>
            <a:pPr marL="0" indent="0">
              <a:buNone/>
            </a:pPr>
            <a:endParaRPr kumimoji="0" lang="en-US" sz="1400" dirty="0">
              <a:latin typeface="Courier" pitchFamily="2" charset="0"/>
            </a:endParaRPr>
          </a:p>
          <a:p>
            <a:pPr marL="0" indent="0">
              <a:buNone/>
            </a:pPr>
            <a:r>
              <a:rPr kumimoji="0" lang="en-US" sz="1400" b="1" dirty="0">
                <a:latin typeface="Courier" pitchFamily="2" charset="0"/>
              </a:rPr>
              <a:t>class </a:t>
            </a:r>
            <a:r>
              <a:rPr kumimoji="0" lang="en-US" sz="1400" b="1" dirty="0" err="1">
                <a:latin typeface="Courier" pitchFamily="2" charset="0"/>
              </a:rPr>
              <a:t>TestInterestCalculator</a:t>
            </a:r>
            <a:r>
              <a:rPr kumimoji="0" lang="en-US" sz="1400" b="1" dirty="0">
                <a:latin typeface="Courier" pitchFamily="2" charset="0"/>
              </a:rPr>
              <a:t>(</a:t>
            </a:r>
            <a:r>
              <a:rPr kumimoji="0" lang="en-US" sz="1400" b="1" dirty="0" err="1">
                <a:latin typeface="Courier" pitchFamily="2" charset="0"/>
              </a:rPr>
              <a:t>unittest.TestCase</a:t>
            </a:r>
            <a:r>
              <a:rPr kumimoji="0" lang="en-US" sz="1400" b="1" dirty="0">
                <a:latin typeface="Courier" pitchFamily="2" charset="0"/>
              </a:rPr>
              <a:t>):</a:t>
            </a:r>
          </a:p>
          <a:p>
            <a:pPr marL="0" indent="0">
              <a:buNone/>
            </a:pPr>
            <a:r>
              <a:rPr kumimoji="0" lang="en-US" sz="1300" dirty="0">
                <a:latin typeface="Courier" pitchFamily="2" charset="0"/>
              </a:rPr>
              <a:t>    # Define a set of unit tests where each test tests one thing only</a:t>
            </a:r>
          </a:p>
          <a:p>
            <a:pPr marL="0" indent="0">
              <a:buNone/>
            </a:pPr>
            <a:r>
              <a:rPr kumimoji="0" lang="en-US" sz="1300" dirty="0">
                <a:latin typeface="Courier" pitchFamily="2" charset="0"/>
              </a:rPr>
              <a:t>    # Tests should start with test_ and the name should explain what is being tested</a:t>
            </a:r>
          </a:p>
          <a:p>
            <a:pPr marL="0" indent="0">
              <a:buNone/>
            </a:pPr>
            <a:r>
              <a:rPr kumimoji="0" lang="en-US" sz="1400" dirty="0">
                <a:latin typeface="Courier" pitchFamily="2" charset="0"/>
              </a:rPr>
              <a:t>    </a:t>
            </a:r>
            <a:r>
              <a:rPr kumimoji="0" lang="en-US" sz="1400" b="1" dirty="0">
                <a:latin typeface="Courier" pitchFamily="2" charset="0"/>
              </a:rPr>
              <a:t>def </a:t>
            </a:r>
            <a:r>
              <a:rPr kumimoji="0" lang="en-US" sz="1400" b="1" dirty="0" err="1">
                <a:latin typeface="Courier" pitchFamily="2" charset="0"/>
              </a:rPr>
              <a:t>test_zeroprincipal</a:t>
            </a:r>
            <a:r>
              <a:rPr kumimoji="0" lang="en-US" sz="1400" b="1" dirty="0">
                <a:latin typeface="Courier" pitchFamily="2" charset="0"/>
              </a:rPr>
              <a:t>(self):</a:t>
            </a:r>
          </a:p>
          <a:p>
            <a:pPr marL="0" indent="0">
              <a:buNone/>
            </a:pPr>
            <a:r>
              <a:rPr kumimoji="0" lang="en-US" sz="1400" dirty="0">
                <a:latin typeface="Courier" pitchFamily="2" charset="0"/>
              </a:rPr>
              <a:t>        #Arrange - set up the test parameters</a:t>
            </a:r>
          </a:p>
          <a:p>
            <a:pPr marL="0" indent="0">
              <a:buNone/>
            </a:pPr>
            <a:r>
              <a:rPr kumimoji="0" lang="en-US" sz="1400" dirty="0">
                <a:latin typeface="Courier" pitchFamily="2" charset="0"/>
              </a:rPr>
              <a:t>        p = 0; r = 3; n = 31</a:t>
            </a:r>
          </a:p>
          <a:p>
            <a:pPr marL="0" indent="0">
              <a:buNone/>
            </a:pPr>
            <a:r>
              <a:rPr kumimoji="0" lang="en-US" sz="1400" dirty="0">
                <a:latin typeface="Courier" pitchFamily="2" charset="0"/>
              </a:rPr>
              <a:t>        </a:t>
            </a:r>
            <a:r>
              <a:rPr kumimoji="0" lang="en-US" sz="1400" dirty="0" err="1">
                <a:latin typeface="Courier" pitchFamily="2" charset="0"/>
              </a:rPr>
              <a:t>result_should_be</a:t>
            </a:r>
            <a:r>
              <a:rPr kumimoji="0" lang="en-US" sz="1400" dirty="0">
                <a:latin typeface="Courier" pitchFamily="2" charset="0"/>
              </a:rPr>
              <a:t> = 0</a:t>
            </a:r>
          </a:p>
          <a:p>
            <a:pPr marL="0" indent="0">
              <a:buNone/>
            </a:pPr>
            <a:r>
              <a:rPr kumimoji="0" lang="en-US" sz="1400" dirty="0">
                <a:latin typeface="Courier" pitchFamily="2" charset="0"/>
              </a:rPr>
              <a:t>        #Action - Call the method to be tested</a:t>
            </a:r>
          </a:p>
          <a:p>
            <a:pPr marL="0" indent="0">
              <a:buNone/>
            </a:pPr>
            <a:r>
              <a:rPr kumimoji="0" lang="en-US" sz="1400" dirty="0">
                <a:latin typeface="Courier" pitchFamily="2" charset="0"/>
              </a:rPr>
              <a:t>        interest = </a:t>
            </a:r>
            <a:r>
              <a:rPr kumimoji="0" lang="en-US" sz="1400" dirty="0" err="1">
                <a:latin typeface="Courier" pitchFamily="2" charset="0"/>
              </a:rPr>
              <a:t>interest_calculator</a:t>
            </a:r>
            <a:r>
              <a:rPr kumimoji="0" lang="en-US" sz="1400" dirty="0">
                <a:latin typeface="Courier" pitchFamily="2" charset="0"/>
              </a:rPr>
              <a:t> (p, r, n)</a:t>
            </a:r>
          </a:p>
          <a:p>
            <a:pPr marL="0" indent="0">
              <a:buNone/>
            </a:pPr>
            <a:r>
              <a:rPr kumimoji="0" lang="en-US" sz="1400" dirty="0">
                <a:latin typeface="Courier" pitchFamily="2" charset="0"/>
              </a:rPr>
              <a:t>        #Assert - test what should be true</a:t>
            </a:r>
          </a:p>
          <a:p>
            <a:pPr marL="0" indent="0">
              <a:buNone/>
            </a:pPr>
            <a:r>
              <a:rPr kumimoji="0" lang="en-US" sz="1400" dirty="0">
                <a:latin typeface="Courier" pitchFamily="2" charset="0"/>
              </a:rPr>
              <a:t>        </a:t>
            </a:r>
            <a:r>
              <a:rPr kumimoji="0" lang="en-US" sz="1400" dirty="0" err="1">
                <a:latin typeface="Courier" pitchFamily="2" charset="0"/>
              </a:rPr>
              <a:t>self.assertEqual</a:t>
            </a:r>
            <a:r>
              <a:rPr kumimoji="0" lang="en-US" sz="1400" dirty="0">
                <a:latin typeface="Courier" pitchFamily="2" charset="0"/>
              </a:rPr>
              <a:t>(</a:t>
            </a:r>
            <a:r>
              <a:rPr kumimoji="0" lang="en-US" sz="1400" dirty="0" err="1">
                <a:latin typeface="Courier" pitchFamily="2" charset="0"/>
              </a:rPr>
              <a:t>result_should_be</a:t>
            </a:r>
            <a:r>
              <a:rPr kumimoji="0" lang="en-US" sz="1400" dirty="0">
                <a:latin typeface="Courier" pitchFamily="2" charset="0"/>
              </a:rPr>
              <a:t>, interest)</a:t>
            </a:r>
          </a:p>
          <a:p>
            <a:pPr marL="0" indent="0">
              <a:buNone/>
            </a:pPr>
            <a:endParaRPr kumimoji="0" lang="en-US" sz="1400" dirty="0">
              <a:latin typeface="Courier" pitchFamily="2" charset="0"/>
            </a:endParaRPr>
          </a:p>
          <a:p>
            <a:pPr marL="0" indent="0">
              <a:buNone/>
            </a:pPr>
            <a:r>
              <a:rPr kumimoji="0" lang="en-US" sz="1400" dirty="0">
                <a:latin typeface="Courier" pitchFamily="2" charset="0"/>
              </a:rPr>
              <a:t>    </a:t>
            </a:r>
            <a:r>
              <a:rPr kumimoji="0" lang="en-US" sz="1400" b="1" dirty="0">
                <a:latin typeface="Courier" pitchFamily="2" charset="0"/>
              </a:rPr>
              <a:t>def </a:t>
            </a:r>
            <a:r>
              <a:rPr kumimoji="0" lang="en-US" sz="1400" b="1" dirty="0" err="1">
                <a:latin typeface="Courier" pitchFamily="2" charset="0"/>
              </a:rPr>
              <a:t>test_yearly_interest</a:t>
            </a:r>
            <a:r>
              <a:rPr kumimoji="0" lang="en-US" sz="1400" b="1" dirty="0">
                <a:latin typeface="Courier" pitchFamily="2" charset="0"/>
              </a:rPr>
              <a:t>(self):</a:t>
            </a:r>
          </a:p>
          <a:p>
            <a:pPr marL="0" indent="0">
              <a:buNone/>
            </a:pPr>
            <a:r>
              <a:rPr kumimoji="0" lang="en-US" sz="1400" dirty="0">
                <a:latin typeface="Courier" pitchFamily="2" charset="0"/>
              </a:rPr>
              <a:t>        #Arrange - set up the test parameters</a:t>
            </a:r>
          </a:p>
          <a:p>
            <a:pPr marL="0" indent="0">
              <a:buNone/>
            </a:pPr>
            <a:r>
              <a:rPr kumimoji="0" lang="en-US" sz="1400" dirty="0">
                <a:latin typeface="Courier" pitchFamily="2" charset="0"/>
              </a:rPr>
              <a:t>        p = 17000; r = 3; n = 365</a:t>
            </a:r>
          </a:p>
          <a:p>
            <a:pPr marL="0" indent="0">
              <a:buNone/>
            </a:pPr>
            <a:r>
              <a:rPr kumimoji="0" lang="en-US" sz="1400" dirty="0">
                <a:latin typeface="Courier" pitchFamily="2" charset="0"/>
              </a:rPr>
              <a:t>        #Action - Call the method to be tested</a:t>
            </a:r>
          </a:p>
          <a:p>
            <a:pPr marL="0" indent="0">
              <a:buNone/>
            </a:pPr>
            <a:r>
              <a:rPr kumimoji="0" lang="en-US" sz="1400" dirty="0">
                <a:latin typeface="Courier" pitchFamily="2" charset="0"/>
              </a:rPr>
              <a:t>        </a:t>
            </a:r>
            <a:r>
              <a:rPr kumimoji="0" lang="en-US" sz="1400" dirty="0" err="1">
                <a:latin typeface="Courier" pitchFamily="2" charset="0"/>
              </a:rPr>
              <a:t>result_should_be</a:t>
            </a:r>
            <a:r>
              <a:rPr kumimoji="0" lang="en-US" sz="1400" dirty="0">
                <a:latin typeface="Courier" pitchFamily="2" charset="0"/>
              </a:rPr>
              <a:t> = 270.36</a:t>
            </a:r>
          </a:p>
          <a:p>
            <a:pPr marL="0" indent="0">
              <a:buNone/>
            </a:pPr>
            <a:r>
              <a:rPr kumimoji="0" lang="en-US" sz="1400" dirty="0">
                <a:latin typeface="Courier" pitchFamily="2" charset="0"/>
              </a:rPr>
              <a:t>        interest = </a:t>
            </a:r>
            <a:r>
              <a:rPr kumimoji="0" lang="en-US" sz="1400" dirty="0" err="1">
                <a:latin typeface="Courier" pitchFamily="2" charset="0"/>
              </a:rPr>
              <a:t>interest_calculator</a:t>
            </a:r>
            <a:r>
              <a:rPr kumimoji="0" lang="en-US" sz="1400" dirty="0">
                <a:latin typeface="Courier" pitchFamily="2" charset="0"/>
              </a:rPr>
              <a:t>(p, r, n)</a:t>
            </a:r>
          </a:p>
          <a:p>
            <a:pPr marL="0" indent="0">
              <a:buNone/>
            </a:pPr>
            <a:r>
              <a:rPr kumimoji="0" lang="en-US" sz="1400" dirty="0">
                <a:latin typeface="Courier" pitchFamily="2" charset="0"/>
              </a:rPr>
              <a:t>        #Assert - test what should be true</a:t>
            </a:r>
          </a:p>
          <a:p>
            <a:pPr marL="0" indent="0">
              <a:buNone/>
            </a:pPr>
            <a:r>
              <a:rPr kumimoji="0" lang="en-US" sz="1400" dirty="0">
                <a:latin typeface="Courier" pitchFamily="2" charset="0"/>
              </a:rPr>
              <a:t>        </a:t>
            </a:r>
            <a:r>
              <a:rPr kumimoji="0" lang="en-US" sz="1400" dirty="0" err="1">
                <a:latin typeface="Courier" pitchFamily="2" charset="0"/>
              </a:rPr>
              <a:t>self.assertEqual</a:t>
            </a:r>
            <a:r>
              <a:rPr kumimoji="0" lang="en-US" sz="1400" dirty="0">
                <a:latin typeface="Courier" pitchFamily="2" charset="0"/>
              </a:rPr>
              <a:t>(</a:t>
            </a:r>
            <a:r>
              <a:rPr kumimoji="0" lang="en-US" sz="1400" dirty="0" err="1">
                <a:latin typeface="Courier" pitchFamily="2" charset="0"/>
              </a:rPr>
              <a:t>result_should_be</a:t>
            </a:r>
            <a:r>
              <a:rPr kumimoji="0" lang="en-US" sz="1400" dirty="0">
                <a:latin typeface="Courier" pitchFamily="2" charset="0"/>
              </a:rPr>
              <a:t>, interest)</a:t>
            </a:r>
          </a:p>
        </p:txBody>
      </p:sp>
      <p:sp>
        <p:nvSpPr>
          <p:cNvPr id="8" name="TextBox 7">
            <a:extLst>
              <a:ext uri="{FF2B5EF4-FFF2-40B4-BE49-F238E27FC236}">
                <a16:creationId xmlns:a16="http://schemas.microsoft.com/office/drawing/2014/main" id="{AD9F5954-2773-E340-A24D-E627FF38AB25}"/>
              </a:ext>
            </a:extLst>
          </p:cNvPr>
          <p:cNvSpPr txBox="1"/>
          <p:nvPr/>
        </p:nvSpPr>
        <p:spPr>
          <a:xfrm>
            <a:off x="899592" y="27951"/>
            <a:ext cx="7128792"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Test methods for an interest calculator</a:t>
            </a:r>
          </a:p>
        </p:txBody>
      </p:sp>
    </p:spTree>
    <p:extLst>
      <p:ext uri="{BB962C8B-B14F-4D97-AF65-F5344CB8AC3E}">
        <p14:creationId xmlns:p14="http://schemas.microsoft.com/office/powerpoint/2010/main" val="34844643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It is good practice to </a:t>
            </a:r>
            <a:br>
              <a:rPr lang="en-US" dirty="0"/>
            </a:br>
            <a:r>
              <a:rPr lang="en-US" dirty="0">
                <a:solidFill>
                  <a:srgbClr val="FF0000"/>
                </a:solidFill>
              </a:rPr>
              <a:t>structure automated tests </a:t>
            </a:r>
            <a:r>
              <a:rPr lang="en-US" dirty="0"/>
              <a:t>into </a:t>
            </a:r>
            <a:r>
              <a:rPr lang="en-US" dirty="0">
                <a:solidFill>
                  <a:srgbClr val="FF0000"/>
                </a:solidFill>
              </a:rPr>
              <a:t>three parts</a:t>
            </a:r>
            <a:r>
              <a:rPr lang="en-US" dirty="0"/>
              <a:t>:</a:t>
            </a:r>
          </a:p>
          <a:p>
            <a:pPr marL="971550" lvl="1" indent="-514350">
              <a:buFont typeface="+mj-lt"/>
              <a:buAutoNum type="arabicPeriod"/>
            </a:pPr>
            <a:r>
              <a:rPr lang="en-US" dirty="0">
                <a:solidFill>
                  <a:srgbClr val="FF0000"/>
                </a:solidFill>
              </a:rPr>
              <a:t>Arrange </a:t>
            </a:r>
          </a:p>
          <a:p>
            <a:pPr lvl="2"/>
            <a:r>
              <a:rPr lang="en-US" sz="2200" dirty="0"/>
              <a:t>You set up the system to run the test. This involves defining the test parameters and, if necessary, mock objects that emulate the functionality of code that has not yet been developed.</a:t>
            </a:r>
          </a:p>
          <a:p>
            <a:pPr marL="971550" lvl="1" indent="-514350">
              <a:buFont typeface="+mj-lt"/>
              <a:buAutoNum type="arabicPeriod"/>
            </a:pPr>
            <a:r>
              <a:rPr lang="en-US" dirty="0">
                <a:solidFill>
                  <a:srgbClr val="FF0000"/>
                </a:solidFill>
              </a:rPr>
              <a:t>Action </a:t>
            </a:r>
          </a:p>
          <a:p>
            <a:pPr lvl="2"/>
            <a:r>
              <a:rPr lang="en-US" sz="2200" dirty="0"/>
              <a:t>You call the unit that is being tested with the test parameters. </a:t>
            </a:r>
          </a:p>
          <a:p>
            <a:pPr marL="971550" lvl="1" indent="-514350">
              <a:buFont typeface="+mj-lt"/>
              <a:buAutoNum type="arabicPeriod"/>
            </a:pPr>
            <a:r>
              <a:rPr lang="en-US" dirty="0">
                <a:solidFill>
                  <a:srgbClr val="FF0000"/>
                </a:solidFill>
              </a:rPr>
              <a:t>Assert </a:t>
            </a:r>
          </a:p>
          <a:p>
            <a:pPr lvl="2"/>
            <a:r>
              <a:rPr lang="en-US" dirty="0"/>
              <a:t>You make an assertion about what should hold if the unit being tested has executed successfully. </a:t>
            </a:r>
            <a:br>
              <a:rPr lang="en-US" dirty="0"/>
            </a:br>
            <a:r>
              <a:rPr lang="en-US" dirty="0" err="1"/>
              <a:t>AssertEquals</a:t>
            </a:r>
            <a:r>
              <a:rPr lang="en-US" dirty="0"/>
              <a:t>: checks if its parameters are equal.</a:t>
            </a:r>
          </a:p>
          <a:p>
            <a:pPr lvl="1"/>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Automated tests</a:t>
            </a:r>
          </a:p>
        </p:txBody>
      </p:sp>
    </p:spTree>
    <p:extLst>
      <p:ext uri="{BB962C8B-B14F-4D97-AF65-F5344CB8AC3E}">
        <p14:creationId xmlns:p14="http://schemas.microsoft.com/office/powerpoint/2010/main" val="7173277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1400" b="1" dirty="0">
                <a:latin typeface="Courier" pitchFamily="2" charset="0"/>
              </a:rPr>
              <a:t>import </a:t>
            </a:r>
            <a:r>
              <a:rPr kumimoji="0" lang="en-US" sz="1400" b="1" dirty="0" err="1">
                <a:latin typeface="Courier" pitchFamily="2" charset="0"/>
              </a:rPr>
              <a:t>unittest</a:t>
            </a:r>
            <a:endParaRPr kumimoji="0" lang="en-US" sz="1400" b="1" dirty="0">
              <a:latin typeface="Courier" pitchFamily="2" charset="0"/>
            </a:endParaRPr>
          </a:p>
          <a:p>
            <a:pPr marL="0" indent="0">
              <a:buNone/>
            </a:pPr>
            <a:r>
              <a:rPr kumimoji="0" lang="en-US" sz="1400" b="1" dirty="0">
                <a:latin typeface="Courier" pitchFamily="2" charset="0"/>
              </a:rPr>
              <a:t>from </a:t>
            </a:r>
            <a:r>
              <a:rPr kumimoji="0" lang="en-US" sz="1400" b="1" dirty="0" err="1">
                <a:latin typeface="Courier" pitchFamily="2" charset="0"/>
              </a:rPr>
              <a:t>RE_checker</a:t>
            </a:r>
            <a:r>
              <a:rPr kumimoji="0" lang="en-US" sz="1400" b="1" dirty="0">
                <a:latin typeface="Courier" pitchFamily="2" charset="0"/>
              </a:rPr>
              <a:t> import namecheck</a:t>
            </a:r>
          </a:p>
          <a:p>
            <a:pPr marL="0" indent="0">
              <a:buNone/>
            </a:pPr>
            <a:endParaRPr kumimoji="0" lang="en-US" sz="1400" b="1" dirty="0">
              <a:latin typeface="Courier" pitchFamily="2" charset="0"/>
            </a:endParaRPr>
          </a:p>
          <a:p>
            <a:pPr marL="0" indent="0">
              <a:buNone/>
            </a:pPr>
            <a:r>
              <a:rPr kumimoji="0" lang="en-US" sz="1400" b="1" dirty="0">
                <a:latin typeface="Courier" pitchFamily="2" charset="0"/>
              </a:rPr>
              <a:t>class </a:t>
            </a:r>
            <a:r>
              <a:rPr kumimoji="0" lang="en-US" sz="1400" b="1" dirty="0" err="1">
                <a:latin typeface="Courier" pitchFamily="2" charset="0"/>
              </a:rPr>
              <a:t>TestNameCheck</a:t>
            </a:r>
            <a:r>
              <a:rPr kumimoji="0" lang="en-US" sz="1400" b="1" dirty="0">
                <a:latin typeface="Courier" pitchFamily="2" charset="0"/>
              </a:rPr>
              <a:t> (</a:t>
            </a:r>
            <a:r>
              <a:rPr kumimoji="0" lang="en-US" sz="1400" b="1" dirty="0" err="1">
                <a:latin typeface="Courier" pitchFamily="2" charset="0"/>
              </a:rPr>
              <a:t>unittest.TestCase</a:t>
            </a:r>
            <a:r>
              <a:rPr kumimoji="0" lang="en-US" sz="1400" b="1"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test_alphaname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('Sommerville'))</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test_doublequote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a:t>
            </a:r>
            <a:r>
              <a:rPr kumimoji="0" lang="en-US" sz="1400" dirty="0" err="1">
                <a:latin typeface="Courier" pitchFamily="2" charset="0"/>
              </a:rPr>
              <a:t>Thisis'maliciouscode</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test_namestartswithhyphen</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('-Sommerville'))</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test_namestartswithquote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("'Reilly"))</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test_nametoolong</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a:t>
            </a:r>
            <a:r>
              <a:rPr kumimoji="0" lang="en-US" sz="1100" dirty="0">
                <a:latin typeface="Courier" pitchFamily="2" charset="0"/>
              </a:rPr>
              <a:t>(namecheck (</a:t>
            </a:r>
            <a:r>
              <a:rPr kumimoji="0" lang="en-US" sz="1000" dirty="0">
                <a:latin typeface="Courier" pitchFamily="2" charset="0"/>
              </a:rPr>
              <a:t>'Thisisalongstringwithmorethen40charactersfrombeginningtoend'))</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test_nametooshort</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('S'))</a:t>
            </a:r>
          </a:p>
        </p:txBody>
      </p:sp>
      <p:sp>
        <p:nvSpPr>
          <p:cNvPr id="8" name="TextBox 7">
            <a:extLst>
              <a:ext uri="{FF2B5EF4-FFF2-40B4-BE49-F238E27FC236}">
                <a16:creationId xmlns:a16="http://schemas.microsoft.com/office/drawing/2014/main" id="{AD9F5954-2773-E340-A24D-E627FF38AB25}"/>
              </a:ext>
            </a:extLst>
          </p:cNvPr>
          <p:cNvSpPr txBox="1"/>
          <p:nvPr/>
        </p:nvSpPr>
        <p:spPr>
          <a:xfrm>
            <a:off x="323800" y="107921"/>
            <a:ext cx="8424664"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Executable tests for the namecheck function (1)</a:t>
            </a:r>
          </a:p>
        </p:txBody>
      </p:sp>
    </p:spTree>
    <p:extLst>
      <p:ext uri="{BB962C8B-B14F-4D97-AF65-F5344CB8AC3E}">
        <p14:creationId xmlns:p14="http://schemas.microsoft.com/office/powerpoint/2010/main" val="37610043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1400" dirty="0">
                <a:latin typeface="Courier" pitchFamily="2" charset="0"/>
              </a:rPr>
              <a:t>    def </a:t>
            </a:r>
            <a:r>
              <a:rPr kumimoji="0" lang="en-US" sz="1400" dirty="0" err="1">
                <a:latin typeface="Courier" pitchFamily="2" charset="0"/>
              </a:rPr>
              <a:t>test_namewithdigit</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(namecheck('C-3PO'))</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test_namewithdoublehyphen</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a:t>
            </a:r>
            <a:r>
              <a:rPr kumimoji="0" lang="en-US" sz="1400" dirty="0" err="1">
                <a:latin typeface="Courier" pitchFamily="2" charset="0"/>
              </a:rPr>
              <a:t>badcode</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test_namewithhyphen</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('Washington-Wilson'))    </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test_namewithinvalidchar</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a:t>
            </a:r>
            <a:r>
              <a:rPr kumimoji="0" lang="en-US" sz="1400" dirty="0" err="1">
                <a:latin typeface="Courier" pitchFamily="2" charset="0"/>
              </a:rPr>
              <a:t>Sommer_ville</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test_namewithquote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("O'Reilly"))</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test_namewithspaces</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self.assertFalse</a:t>
            </a:r>
            <a:r>
              <a:rPr kumimoji="0" lang="en-US" sz="1400" dirty="0">
                <a:latin typeface="Courier" pitchFamily="2" charset="0"/>
              </a:rPr>
              <a:t> (namecheck ('Washington Wilson'))</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test_shortname</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a:t>
            </a:r>
            <a:r>
              <a:rPr kumimoji="0" lang="en-US" sz="1400" dirty="0" err="1">
                <a:latin typeface="Courier" pitchFamily="2" charset="0"/>
              </a:rPr>
              <a:t>Sx</a:t>
            </a:r>
            <a:r>
              <a:rPr kumimoji="0" lang="en-US" sz="1400" dirty="0">
                <a:latin typeface="Courier" pitchFamily="2" charset="0"/>
              </a:rPr>
              <a:t>')</a:t>
            </a:r>
          </a:p>
          <a:p>
            <a:pPr marL="0" indent="0">
              <a:buNone/>
            </a:pPr>
            <a:endParaRPr kumimoji="0" lang="en-US" sz="1400" dirty="0">
              <a:latin typeface="Courier" pitchFamily="2" charset="0"/>
            </a:endParaRPr>
          </a:p>
          <a:p>
            <a:pPr marL="0" indent="0">
              <a:buNone/>
            </a:pPr>
            <a:r>
              <a:rPr kumimoji="0" lang="en-US" sz="1400" dirty="0">
                <a:latin typeface="Courier" pitchFamily="2" charset="0"/>
              </a:rPr>
              <a:t>    def </a:t>
            </a:r>
            <a:r>
              <a:rPr kumimoji="0" lang="en-US" sz="1400" dirty="0" err="1">
                <a:latin typeface="Courier" pitchFamily="2" charset="0"/>
              </a:rPr>
              <a:t>test_thiswillfail</a:t>
            </a:r>
            <a:r>
              <a:rPr kumimoji="0" lang="en-US" sz="1400" dirty="0">
                <a:latin typeface="Courier" pitchFamily="2" charset="0"/>
              </a:rPr>
              <a:t> (self)</a:t>
            </a:r>
          </a:p>
          <a:p>
            <a:pPr marL="0" indent="0">
              <a:buNone/>
            </a:pPr>
            <a:r>
              <a:rPr kumimoji="0" lang="en-US" sz="1400" dirty="0">
                <a:latin typeface="Courier" pitchFamily="2" charset="0"/>
              </a:rPr>
              <a:t>        </a:t>
            </a:r>
            <a:r>
              <a:rPr kumimoji="0" lang="en-US" sz="1400" dirty="0" err="1">
                <a:latin typeface="Courier" pitchFamily="2" charset="0"/>
              </a:rPr>
              <a:t>self.assertTrue</a:t>
            </a:r>
            <a:r>
              <a:rPr kumimoji="0" lang="en-US" sz="1400" dirty="0">
                <a:latin typeface="Courier" pitchFamily="2" charset="0"/>
              </a:rPr>
              <a:t> (namecheck ("O Reilly"))</a:t>
            </a:r>
            <a:endParaRPr kumimoji="0" lang="en-US" sz="1100" dirty="0">
              <a:latin typeface="Courier" pitchFamily="2" charset="0"/>
            </a:endParaRPr>
          </a:p>
        </p:txBody>
      </p:sp>
      <p:sp>
        <p:nvSpPr>
          <p:cNvPr id="6" name="TextBox 5">
            <a:extLst>
              <a:ext uri="{FF2B5EF4-FFF2-40B4-BE49-F238E27FC236}">
                <a16:creationId xmlns:a16="http://schemas.microsoft.com/office/drawing/2014/main" id="{91408FB3-18B7-1F46-A5B4-315889715929}"/>
              </a:ext>
            </a:extLst>
          </p:cNvPr>
          <p:cNvSpPr txBox="1"/>
          <p:nvPr/>
        </p:nvSpPr>
        <p:spPr>
          <a:xfrm>
            <a:off x="323800" y="107921"/>
            <a:ext cx="8424664"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Executable tests for the namecheck function (2)</a:t>
            </a:r>
          </a:p>
        </p:txBody>
      </p:sp>
    </p:spTree>
    <p:extLst>
      <p:ext uri="{BB962C8B-B14F-4D97-AF65-F5344CB8AC3E}">
        <p14:creationId xmlns:p14="http://schemas.microsoft.com/office/powerpoint/2010/main" val="1768127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namecheck (s):…">
            <a:extLst>
              <a:ext uri="{FF2B5EF4-FFF2-40B4-BE49-F238E27FC236}">
                <a16:creationId xmlns:a16="http://schemas.microsoft.com/office/drawing/2014/main" id="{443A7753-F9D0-0E4C-B00C-1D4BC2CC93B7}"/>
              </a:ext>
            </a:extLst>
          </p:cNvPr>
          <p:cNvSpPr txBox="1">
            <a:spLocks/>
          </p:cNvSpPr>
          <p:nvPr/>
        </p:nvSpPr>
        <p:spPr bwMode="auto">
          <a:xfrm>
            <a:off x="179512" y="692696"/>
            <a:ext cx="8712968" cy="5904656"/>
          </a:xfrm>
          <a:prstGeom prst="rect">
            <a:avLst/>
          </a:prstGeom>
          <a:solidFill>
            <a:srgbClr val="FFD579">
              <a:alpha val="50196"/>
            </a:srgbClr>
          </a:solidFill>
          <a:ln>
            <a:noFill/>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kumimoji="0" lang="en-US" sz="2400" dirty="0">
                <a:latin typeface="Courier" pitchFamily="2" charset="0"/>
              </a:rPr>
              <a:t>import </a:t>
            </a:r>
            <a:r>
              <a:rPr kumimoji="0" lang="en-US" sz="2400" dirty="0" err="1">
                <a:latin typeface="Courier" pitchFamily="2" charset="0"/>
              </a:rPr>
              <a:t>unittest</a:t>
            </a:r>
            <a:endParaRPr kumimoji="0" lang="en-US" sz="2400" dirty="0">
              <a:latin typeface="Courier" pitchFamily="2" charset="0"/>
            </a:endParaRPr>
          </a:p>
          <a:p>
            <a:pPr marL="0" indent="0">
              <a:buNone/>
            </a:pPr>
            <a:endParaRPr kumimoji="0" lang="en-US" sz="2400" dirty="0">
              <a:latin typeface="Courier" pitchFamily="2" charset="0"/>
            </a:endParaRPr>
          </a:p>
          <a:p>
            <a:pPr marL="0" indent="0">
              <a:buNone/>
            </a:pPr>
            <a:r>
              <a:rPr kumimoji="0" lang="en-US" sz="2400" dirty="0">
                <a:latin typeface="Courier" pitchFamily="2" charset="0"/>
              </a:rPr>
              <a:t>loader = </a:t>
            </a:r>
            <a:r>
              <a:rPr kumimoji="0" lang="en-US" sz="2400" dirty="0" err="1">
                <a:latin typeface="Courier" pitchFamily="2" charset="0"/>
              </a:rPr>
              <a:t>unittest.TestLoader</a:t>
            </a:r>
            <a:r>
              <a:rPr kumimoji="0" lang="en-US" sz="2400" dirty="0">
                <a:latin typeface="Courier" pitchFamily="2" charset="0"/>
              </a:rPr>
              <a:t>()</a:t>
            </a:r>
          </a:p>
          <a:p>
            <a:pPr marL="0" indent="0">
              <a:buNone/>
            </a:pPr>
            <a:endParaRPr kumimoji="0" lang="en-US" sz="2400" dirty="0">
              <a:latin typeface="Courier" pitchFamily="2" charset="0"/>
            </a:endParaRPr>
          </a:p>
          <a:p>
            <a:pPr marL="0" indent="0">
              <a:buNone/>
            </a:pPr>
            <a:r>
              <a:rPr kumimoji="0" lang="en-US" sz="2400" dirty="0">
                <a:latin typeface="Courier" pitchFamily="2" charset="0"/>
              </a:rPr>
              <a:t>#Find the test files in the current directory</a:t>
            </a:r>
          </a:p>
          <a:p>
            <a:pPr marL="0" indent="0">
              <a:buNone/>
            </a:pPr>
            <a:endParaRPr kumimoji="0" lang="en-US" sz="2400" dirty="0">
              <a:latin typeface="Courier" pitchFamily="2" charset="0"/>
            </a:endParaRPr>
          </a:p>
          <a:p>
            <a:pPr marL="0" indent="0">
              <a:buNone/>
            </a:pPr>
            <a:r>
              <a:rPr kumimoji="0" lang="en-US" sz="2400" dirty="0">
                <a:latin typeface="Courier" pitchFamily="2" charset="0"/>
              </a:rPr>
              <a:t>tests = </a:t>
            </a:r>
            <a:r>
              <a:rPr kumimoji="0" lang="en-US" sz="2400" dirty="0" err="1">
                <a:latin typeface="Courier" pitchFamily="2" charset="0"/>
              </a:rPr>
              <a:t>loader.discover</a:t>
            </a:r>
            <a:r>
              <a:rPr kumimoji="0" lang="en-US" sz="2400" dirty="0">
                <a:latin typeface="Courier" pitchFamily="2" charset="0"/>
              </a:rPr>
              <a:t>('.')</a:t>
            </a:r>
          </a:p>
          <a:p>
            <a:pPr marL="0" indent="0">
              <a:buNone/>
            </a:pPr>
            <a:endParaRPr kumimoji="0" lang="en-US" sz="2400" dirty="0">
              <a:latin typeface="Courier" pitchFamily="2" charset="0"/>
            </a:endParaRPr>
          </a:p>
          <a:p>
            <a:pPr marL="0" indent="0">
              <a:buNone/>
            </a:pPr>
            <a:r>
              <a:rPr kumimoji="0" lang="en-US" sz="2400" dirty="0">
                <a:latin typeface="Courier" pitchFamily="2" charset="0"/>
              </a:rPr>
              <a:t>#Specify the level of information provided by the test runner</a:t>
            </a:r>
          </a:p>
          <a:p>
            <a:pPr marL="0" indent="0">
              <a:buNone/>
            </a:pPr>
            <a:endParaRPr kumimoji="0" lang="en-US" sz="2400" dirty="0">
              <a:latin typeface="Courier" pitchFamily="2" charset="0"/>
            </a:endParaRPr>
          </a:p>
          <a:p>
            <a:pPr marL="0" indent="0">
              <a:buNone/>
            </a:pPr>
            <a:r>
              <a:rPr kumimoji="0" lang="en-US" sz="1800" dirty="0" err="1">
                <a:latin typeface="Courier" pitchFamily="2" charset="0"/>
              </a:rPr>
              <a:t>testRunner</a:t>
            </a:r>
            <a:r>
              <a:rPr kumimoji="0" lang="en-US" sz="1800" dirty="0">
                <a:latin typeface="Courier" pitchFamily="2" charset="0"/>
              </a:rPr>
              <a:t> = </a:t>
            </a:r>
            <a:r>
              <a:rPr kumimoji="0" lang="en-US" sz="1800" dirty="0" err="1">
                <a:latin typeface="Courier" pitchFamily="2" charset="0"/>
              </a:rPr>
              <a:t>unittest.runner.TextTestRunner</a:t>
            </a:r>
            <a:r>
              <a:rPr kumimoji="0" lang="en-US" sz="1800" dirty="0">
                <a:latin typeface="Courier" pitchFamily="2" charset="0"/>
              </a:rPr>
              <a:t>(verbosity=2)</a:t>
            </a:r>
          </a:p>
          <a:p>
            <a:pPr marL="0" indent="0">
              <a:buNone/>
            </a:pPr>
            <a:r>
              <a:rPr kumimoji="0" lang="en-US" sz="2400" dirty="0" err="1">
                <a:latin typeface="Courier" pitchFamily="2" charset="0"/>
              </a:rPr>
              <a:t>testRunner.run</a:t>
            </a:r>
            <a:r>
              <a:rPr kumimoji="0" lang="en-US" sz="2400" dirty="0">
                <a:latin typeface="Courier" pitchFamily="2" charset="0"/>
              </a:rPr>
              <a:t>(tests)</a:t>
            </a:r>
          </a:p>
          <a:p>
            <a:pPr marL="0" indent="0">
              <a:buNone/>
            </a:pPr>
            <a:endParaRPr kumimoji="0" lang="en-US" sz="1400" dirty="0">
              <a:latin typeface="Courier" pitchFamily="2" charset="0"/>
            </a:endParaRPr>
          </a:p>
        </p:txBody>
      </p:sp>
      <p:sp>
        <p:nvSpPr>
          <p:cNvPr id="8" name="TextBox 7">
            <a:extLst>
              <a:ext uri="{FF2B5EF4-FFF2-40B4-BE49-F238E27FC236}">
                <a16:creationId xmlns:a16="http://schemas.microsoft.com/office/drawing/2014/main" id="{AD9F5954-2773-E340-A24D-E627FF38AB25}"/>
              </a:ext>
            </a:extLst>
          </p:cNvPr>
          <p:cNvSpPr txBox="1"/>
          <p:nvPr/>
        </p:nvSpPr>
        <p:spPr>
          <a:xfrm>
            <a:off x="611832" y="0"/>
            <a:ext cx="7848872" cy="584775"/>
          </a:xfrm>
          <a:prstGeom prst="rect">
            <a:avLst/>
          </a:prstGeom>
          <a:noFill/>
        </p:spPr>
        <p:txBody>
          <a:bodyPr wrap="square" rtlCol="0">
            <a:spAutoFit/>
          </a:bodyPr>
          <a:lstStyle/>
          <a:p>
            <a:pPr algn="ctr"/>
            <a:r>
              <a:rPr lang="en-US" sz="3200" b="1" dirty="0">
                <a:solidFill>
                  <a:srgbClr val="FF0000"/>
                </a:solidFill>
                <a:latin typeface="Calibri" panose="020F0502020204030204" pitchFamily="34" charset="0"/>
                <a:cs typeface="Calibri" panose="020F0502020204030204" pitchFamily="34" charset="0"/>
              </a:rPr>
              <a:t>Code to run unit tests from files</a:t>
            </a:r>
          </a:p>
        </p:txBody>
      </p:sp>
    </p:spTree>
    <p:extLst>
      <p:ext uri="{BB962C8B-B14F-4D97-AF65-F5344CB8AC3E}">
        <p14:creationId xmlns:p14="http://schemas.microsoft.com/office/powerpoint/2010/main" val="1525660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apezoid 13">
            <a:extLst>
              <a:ext uri="{FF2B5EF4-FFF2-40B4-BE49-F238E27FC236}">
                <a16:creationId xmlns:a16="http://schemas.microsoft.com/office/drawing/2014/main" id="{99F35364-A9E0-FD41-A15F-E4FE025CFEA5}"/>
              </a:ext>
            </a:extLst>
          </p:cNvPr>
          <p:cNvSpPr/>
          <p:nvPr/>
        </p:nvSpPr>
        <p:spPr>
          <a:xfrm>
            <a:off x="1763688" y="4772977"/>
            <a:ext cx="6793542" cy="1248311"/>
          </a:xfrm>
          <a:prstGeom prst="trapezoid">
            <a:avLst>
              <a:gd name="adj" fmla="val 83744"/>
            </a:avLst>
          </a:prstGeom>
          <a:solidFill>
            <a:srgbClr val="FFD579">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rapezoid 14">
            <a:extLst>
              <a:ext uri="{FF2B5EF4-FFF2-40B4-BE49-F238E27FC236}">
                <a16:creationId xmlns:a16="http://schemas.microsoft.com/office/drawing/2014/main" id="{F367A66A-D1D7-214E-BAD0-BD3E99225278}"/>
              </a:ext>
            </a:extLst>
          </p:cNvPr>
          <p:cNvSpPr/>
          <p:nvPr/>
        </p:nvSpPr>
        <p:spPr>
          <a:xfrm>
            <a:off x="2784197" y="3511519"/>
            <a:ext cx="4718304" cy="1248311"/>
          </a:xfrm>
          <a:prstGeom prst="trapezoid">
            <a:avLst>
              <a:gd name="adj" fmla="val 83744"/>
            </a:avLst>
          </a:prstGeom>
          <a:solidFill>
            <a:srgbClr val="FFD579">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apezoid 15">
            <a:extLst>
              <a:ext uri="{FF2B5EF4-FFF2-40B4-BE49-F238E27FC236}">
                <a16:creationId xmlns:a16="http://schemas.microsoft.com/office/drawing/2014/main" id="{5222C305-3CE9-C74E-B029-82AB56B7BD1F}"/>
              </a:ext>
            </a:extLst>
          </p:cNvPr>
          <p:cNvSpPr/>
          <p:nvPr/>
        </p:nvSpPr>
        <p:spPr>
          <a:xfrm>
            <a:off x="3864315" y="1770549"/>
            <a:ext cx="2592288" cy="1730459"/>
          </a:xfrm>
          <a:prstGeom prst="trapezoid">
            <a:avLst>
              <a:gd name="adj" fmla="val 115484"/>
            </a:avLst>
          </a:prstGeom>
          <a:solidFill>
            <a:srgbClr val="FFD579">
              <a:alpha val="6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The test pyramid</a:t>
            </a:r>
          </a:p>
        </p:txBody>
      </p:sp>
      <p:sp>
        <p:nvSpPr>
          <p:cNvPr id="8" name="TextBox 7">
            <a:extLst>
              <a:ext uri="{FF2B5EF4-FFF2-40B4-BE49-F238E27FC236}">
                <a16:creationId xmlns:a16="http://schemas.microsoft.com/office/drawing/2014/main" id="{02BC4836-209A-5A46-A473-4E149D4BE674}"/>
              </a:ext>
            </a:extLst>
          </p:cNvPr>
          <p:cNvSpPr txBox="1"/>
          <p:nvPr/>
        </p:nvSpPr>
        <p:spPr>
          <a:xfrm>
            <a:off x="4427984" y="2495798"/>
            <a:ext cx="1493870" cy="1077218"/>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System </a:t>
            </a:r>
            <a:br>
              <a:rPr lang="en-US" sz="3200" b="1" dirty="0">
                <a:solidFill>
                  <a:schemeClr val="accent1"/>
                </a:solidFill>
                <a:latin typeface="Calibri" panose="020F0502020204030204" pitchFamily="34" charset="0"/>
                <a:cs typeface="Calibri" panose="020F0502020204030204" pitchFamily="34" charset="0"/>
              </a:rPr>
            </a:br>
            <a:r>
              <a:rPr lang="en-US" sz="3200" b="1" dirty="0">
                <a:solidFill>
                  <a:schemeClr val="accent1"/>
                </a:solidFill>
                <a:latin typeface="Calibri" panose="020F0502020204030204" pitchFamily="34" charset="0"/>
                <a:cs typeface="Calibri" panose="020F0502020204030204" pitchFamily="34" charset="0"/>
              </a:rPr>
              <a:t>tests</a:t>
            </a:r>
          </a:p>
        </p:txBody>
      </p:sp>
      <p:sp>
        <p:nvSpPr>
          <p:cNvPr id="9" name="TextBox 8">
            <a:extLst>
              <a:ext uri="{FF2B5EF4-FFF2-40B4-BE49-F238E27FC236}">
                <a16:creationId xmlns:a16="http://schemas.microsoft.com/office/drawing/2014/main" id="{FAD26010-2A84-534D-9A6E-643476F11C45}"/>
              </a:ext>
            </a:extLst>
          </p:cNvPr>
          <p:cNvSpPr txBox="1"/>
          <p:nvPr/>
        </p:nvSpPr>
        <p:spPr>
          <a:xfrm>
            <a:off x="3967665" y="3865555"/>
            <a:ext cx="238558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Feature tests</a:t>
            </a:r>
          </a:p>
        </p:txBody>
      </p:sp>
      <p:sp>
        <p:nvSpPr>
          <p:cNvPr id="10" name="TextBox 9">
            <a:extLst>
              <a:ext uri="{FF2B5EF4-FFF2-40B4-BE49-F238E27FC236}">
                <a16:creationId xmlns:a16="http://schemas.microsoft.com/office/drawing/2014/main" id="{6050D811-6113-6647-9370-3D4717330B58}"/>
              </a:ext>
            </a:extLst>
          </p:cNvPr>
          <p:cNvSpPr txBox="1"/>
          <p:nvPr/>
        </p:nvSpPr>
        <p:spPr>
          <a:xfrm>
            <a:off x="4251396" y="5158572"/>
            <a:ext cx="181812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Unit tests</a:t>
            </a:r>
          </a:p>
        </p:txBody>
      </p:sp>
      <p:sp>
        <p:nvSpPr>
          <p:cNvPr id="11" name="TextBox 10">
            <a:extLst>
              <a:ext uri="{FF2B5EF4-FFF2-40B4-BE49-F238E27FC236}">
                <a16:creationId xmlns:a16="http://schemas.microsoft.com/office/drawing/2014/main" id="{AEB05B4F-AF4B-E240-9473-928C57375086}"/>
              </a:ext>
            </a:extLst>
          </p:cNvPr>
          <p:cNvSpPr txBox="1"/>
          <p:nvPr/>
        </p:nvSpPr>
        <p:spPr>
          <a:xfrm>
            <a:off x="179512" y="1797142"/>
            <a:ext cx="3453510"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Increased automation</a:t>
            </a:r>
          </a:p>
          <a:p>
            <a:pPr algn="ctr"/>
            <a:r>
              <a:rPr lang="en-US" sz="2800" b="1" dirty="0">
                <a:solidFill>
                  <a:schemeClr val="accent1"/>
                </a:solidFill>
                <a:latin typeface="Calibri" panose="020F0502020204030204" pitchFamily="34" charset="0"/>
                <a:cs typeface="Calibri" panose="020F0502020204030204" pitchFamily="34" charset="0"/>
              </a:rPr>
              <a:t>Reduced costs</a:t>
            </a:r>
          </a:p>
        </p:txBody>
      </p:sp>
      <p:cxnSp>
        <p:nvCxnSpPr>
          <p:cNvPr id="13" name="Straight Arrow Connector 12">
            <a:extLst>
              <a:ext uri="{FF2B5EF4-FFF2-40B4-BE49-F238E27FC236}">
                <a16:creationId xmlns:a16="http://schemas.microsoft.com/office/drawing/2014/main" id="{67A2323C-5F25-C346-BC61-53E1636F19D5}"/>
              </a:ext>
            </a:extLst>
          </p:cNvPr>
          <p:cNvCxnSpPr>
            <a:cxnSpLocks/>
          </p:cNvCxnSpPr>
          <p:nvPr/>
        </p:nvCxnSpPr>
        <p:spPr>
          <a:xfrm>
            <a:off x="1475656" y="2710142"/>
            <a:ext cx="0" cy="3246095"/>
          </a:xfrm>
          <a:prstGeom prst="straightConnector1">
            <a:avLst/>
          </a:prstGeom>
          <a:ln w="1524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9188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Feature editing through an API</a:t>
            </a:r>
          </a:p>
        </p:txBody>
      </p:sp>
      <p:sp>
        <p:nvSpPr>
          <p:cNvPr id="9" name="Rounded Rectangle 8">
            <a:extLst>
              <a:ext uri="{FF2B5EF4-FFF2-40B4-BE49-F238E27FC236}">
                <a16:creationId xmlns:a16="http://schemas.microsoft.com/office/drawing/2014/main" id="{3CFFDBDE-E87D-4843-833C-2D3D0FABBEF3}"/>
              </a:ext>
            </a:extLst>
          </p:cNvPr>
          <p:cNvSpPr>
            <a:spLocks noChangeArrowheads="1"/>
          </p:cNvSpPr>
          <p:nvPr/>
        </p:nvSpPr>
        <p:spPr bwMode="auto">
          <a:xfrm>
            <a:off x="3059832" y="3171685"/>
            <a:ext cx="5115304" cy="666333"/>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API</a:t>
            </a:r>
          </a:p>
        </p:txBody>
      </p:sp>
      <p:cxnSp>
        <p:nvCxnSpPr>
          <p:cNvPr id="10" name="Straight Arrow Connector 9">
            <a:extLst>
              <a:ext uri="{FF2B5EF4-FFF2-40B4-BE49-F238E27FC236}">
                <a16:creationId xmlns:a16="http://schemas.microsoft.com/office/drawing/2014/main" id="{EEA8A1B1-EC98-2044-8BBD-956055FBDF1B}"/>
              </a:ext>
            </a:extLst>
          </p:cNvPr>
          <p:cNvCxnSpPr>
            <a:cxnSpLocks/>
            <a:stCxn id="11" idx="3"/>
            <a:endCxn id="9" idx="1"/>
          </p:cNvCxnSpPr>
          <p:nvPr/>
        </p:nvCxnSpPr>
        <p:spPr>
          <a:xfrm>
            <a:off x="2288004" y="3504851"/>
            <a:ext cx="771828" cy="1"/>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1270F23C-3464-934D-85A0-FF04F096CB16}"/>
              </a:ext>
            </a:extLst>
          </p:cNvPr>
          <p:cNvSpPr>
            <a:spLocks noChangeArrowheads="1"/>
          </p:cNvSpPr>
          <p:nvPr/>
        </p:nvSpPr>
        <p:spPr bwMode="auto">
          <a:xfrm>
            <a:off x="467544" y="3029778"/>
            <a:ext cx="1820460"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Feature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tests</a:t>
            </a:r>
          </a:p>
        </p:txBody>
      </p:sp>
      <p:sp>
        <p:nvSpPr>
          <p:cNvPr id="13" name="Rounded Rectangle 12">
            <a:extLst>
              <a:ext uri="{FF2B5EF4-FFF2-40B4-BE49-F238E27FC236}">
                <a16:creationId xmlns:a16="http://schemas.microsoft.com/office/drawing/2014/main" id="{26D0ECD9-DD77-DD43-9B8B-06529B5B2D45}"/>
              </a:ext>
            </a:extLst>
          </p:cNvPr>
          <p:cNvSpPr>
            <a:spLocks noChangeArrowheads="1"/>
          </p:cNvSpPr>
          <p:nvPr/>
        </p:nvSpPr>
        <p:spPr bwMode="auto">
          <a:xfrm>
            <a:off x="3059832" y="4280755"/>
            <a:ext cx="5115304" cy="1892959"/>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Oval 17">
            <a:extLst>
              <a:ext uri="{FF2B5EF4-FFF2-40B4-BE49-F238E27FC236}">
                <a16:creationId xmlns:a16="http://schemas.microsoft.com/office/drawing/2014/main" id="{9B719135-0196-B745-B6D3-0AE9D66BE3AA}"/>
              </a:ext>
            </a:extLst>
          </p:cNvPr>
          <p:cNvSpPr/>
          <p:nvPr/>
        </p:nvSpPr>
        <p:spPr>
          <a:xfrm>
            <a:off x="2915816" y="1641672"/>
            <a:ext cx="5403336" cy="1002776"/>
          </a:xfrm>
          <a:prstGeom prst="ellipse">
            <a:avLst/>
          </a:prstGeom>
          <a:solidFill>
            <a:schemeClr val="accent3">
              <a:lumMod val="40000"/>
              <a:lumOff val="6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Browser or </a:t>
            </a:r>
            <a:br>
              <a:rPr lang="en-US" sz="2600" dirty="0">
                <a:solidFill>
                  <a:schemeClr val="tx1"/>
                </a:solidFill>
              </a:rPr>
            </a:br>
            <a:r>
              <a:rPr lang="en-US" sz="2600" dirty="0">
                <a:solidFill>
                  <a:schemeClr val="tx1"/>
                </a:solidFill>
              </a:rPr>
              <a:t>mobile app interface</a:t>
            </a:r>
          </a:p>
        </p:txBody>
      </p:sp>
      <p:sp>
        <p:nvSpPr>
          <p:cNvPr id="19" name="Rounded Rectangle 18">
            <a:extLst>
              <a:ext uri="{FF2B5EF4-FFF2-40B4-BE49-F238E27FC236}">
                <a16:creationId xmlns:a16="http://schemas.microsoft.com/office/drawing/2014/main" id="{EA92635B-C36A-7344-A4BE-EEB95AD36DC4}"/>
              </a:ext>
            </a:extLst>
          </p:cNvPr>
          <p:cNvSpPr>
            <a:spLocks noChangeArrowheads="1"/>
          </p:cNvSpPr>
          <p:nvPr/>
        </p:nvSpPr>
        <p:spPr bwMode="auto">
          <a:xfrm>
            <a:off x="3275856" y="4509120"/>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1</a:t>
            </a:r>
          </a:p>
        </p:txBody>
      </p:sp>
      <p:sp>
        <p:nvSpPr>
          <p:cNvPr id="20" name="Rounded Rectangle 19">
            <a:extLst>
              <a:ext uri="{FF2B5EF4-FFF2-40B4-BE49-F238E27FC236}">
                <a16:creationId xmlns:a16="http://schemas.microsoft.com/office/drawing/2014/main" id="{699B15A5-F6D1-D84C-9768-F71617083C2E}"/>
              </a:ext>
            </a:extLst>
          </p:cNvPr>
          <p:cNvSpPr>
            <a:spLocks noChangeArrowheads="1"/>
          </p:cNvSpPr>
          <p:nvPr/>
        </p:nvSpPr>
        <p:spPr bwMode="auto">
          <a:xfrm>
            <a:off x="3765827" y="5279265"/>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3</a:t>
            </a:r>
          </a:p>
        </p:txBody>
      </p:sp>
      <p:sp>
        <p:nvSpPr>
          <p:cNvPr id="21" name="Rounded Rectangle 20">
            <a:extLst>
              <a:ext uri="{FF2B5EF4-FFF2-40B4-BE49-F238E27FC236}">
                <a16:creationId xmlns:a16="http://schemas.microsoft.com/office/drawing/2014/main" id="{D9836CF9-06CC-904B-B800-6EB341B65806}"/>
              </a:ext>
            </a:extLst>
          </p:cNvPr>
          <p:cNvSpPr>
            <a:spLocks noChangeArrowheads="1"/>
          </p:cNvSpPr>
          <p:nvPr/>
        </p:nvSpPr>
        <p:spPr bwMode="auto">
          <a:xfrm>
            <a:off x="6407427" y="4522599"/>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2</a:t>
            </a:r>
          </a:p>
        </p:txBody>
      </p:sp>
      <p:sp>
        <p:nvSpPr>
          <p:cNvPr id="22" name="Rounded Rectangle 21">
            <a:extLst>
              <a:ext uri="{FF2B5EF4-FFF2-40B4-BE49-F238E27FC236}">
                <a16:creationId xmlns:a16="http://schemas.microsoft.com/office/drawing/2014/main" id="{377D705F-D1EB-B148-B445-DDB801092BF7}"/>
              </a:ext>
            </a:extLst>
          </p:cNvPr>
          <p:cNvSpPr>
            <a:spLocks noChangeArrowheads="1"/>
          </p:cNvSpPr>
          <p:nvPr/>
        </p:nvSpPr>
        <p:spPr bwMode="auto">
          <a:xfrm>
            <a:off x="5825893" y="5279264"/>
            <a:ext cx="1633034" cy="617447"/>
          </a:xfrm>
          <a:prstGeom prst="roundRect">
            <a:avLst>
              <a:gd name="adj" fmla="val 503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Feature 4</a:t>
            </a:r>
          </a:p>
        </p:txBody>
      </p:sp>
      <p:cxnSp>
        <p:nvCxnSpPr>
          <p:cNvPr id="25" name="Straight Arrow Connector 24">
            <a:extLst>
              <a:ext uri="{FF2B5EF4-FFF2-40B4-BE49-F238E27FC236}">
                <a16:creationId xmlns:a16="http://schemas.microsoft.com/office/drawing/2014/main" id="{219949D2-E942-A141-840D-F20F6F689D58}"/>
              </a:ext>
            </a:extLst>
          </p:cNvPr>
          <p:cNvCxnSpPr>
            <a:cxnSpLocks/>
            <a:stCxn id="18" idx="3"/>
          </p:cNvCxnSpPr>
          <p:nvPr/>
        </p:nvCxnSpPr>
        <p:spPr>
          <a:xfrm>
            <a:off x="3707116" y="2497595"/>
            <a:ext cx="1182" cy="674090"/>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4B8B997-AFFE-804F-8438-B04EEFDB89A0}"/>
              </a:ext>
            </a:extLst>
          </p:cNvPr>
          <p:cNvCxnSpPr>
            <a:cxnSpLocks/>
            <a:stCxn id="18" idx="4"/>
            <a:endCxn id="9" idx="0"/>
          </p:cNvCxnSpPr>
          <p:nvPr/>
        </p:nvCxnSpPr>
        <p:spPr>
          <a:xfrm>
            <a:off x="5617484" y="2644448"/>
            <a:ext cx="0" cy="52723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B48AC3F-EF02-5146-B5FC-0E6A87D9A095}"/>
              </a:ext>
            </a:extLst>
          </p:cNvPr>
          <p:cNvCxnSpPr>
            <a:cxnSpLocks/>
          </p:cNvCxnSpPr>
          <p:nvPr/>
        </p:nvCxnSpPr>
        <p:spPr>
          <a:xfrm>
            <a:off x="5148064" y="3838018"/>
            <a:ext cx="0" cy="1441246"/>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D71546A-4709-BC4D-81F0-2DB02145D30C}"/>
              </a:ext>
            </a:extLst>
          </p:cNvPr>
          <p:cNvCxnSpPr>
            <a:cxnSpLocks/>
            <a:endCxn id="19" idx="0"/>
          </p:cNvCxnSpPr>
          <p:nvPr/>
        </p:nvCxnSpPr>
        <p:spPr>
          <a:xfrm>
            <a:off x="4092373" y="3838018"/>
            <a:ext cx="0" cy="671102"/>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B98133E-96F5-4948-AA74-162D463196AF}"/>
              </a:ext>
            </a:extLst>
          </p:cNvPr>
          <p:cNvCxnSpPr>
            <a:cxnSpLocks/>
          </p:cNvCxnSpPr>
          <p:nvPr/>
        </p:nvCxnSpPr>
        <p:spPr>
          <a:xfrm>
            <a:off x="6452398" y="2644448"/>
            <a:ext cx="0" cy="52723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1C0BDB0-0AD2-414E-A6D3-F4F6E5F43D0D}"/>
              </a:ext>
            </a:extLst>
          </p:cNvPr>
          <p:cNvCxnSpPr>
            <a:cxnSpLocks/>
            <a:stCxn id="18" idx="5"/>
          </p:cNvCxnSpPr>
          <p:nvPr/>
        </p:nvCxnSpPr>
        <p:spPr>
          <a:xfrm>
            <a:off x="7527852" y="2497595"/>
            <a:ext cx="0" cy="66525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1F1461C-FD01-4E4F-B347-E08BBB308AF7}"/>
              </a:ext>
            </a:extLst>
          </p:cNvPr>
          <p:cNvCxnSpPr>
            <a:cxnSpLocks/>
          </p:cNvCxnSpPr>
          <p:nvPr/>
        </p:nvCxnSpPr>
        <p:spPr>
          <a:xfrm>
            <a:off x="4572000" y="2644448"/>
            <a:ext cx="0" cy="527237"/>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40D32C8-6A57-784F-AA14-2134F3F45C4F}"/>
              </a:ext>
            </a:extLst>
          </p:cNvPr>
          <p:cNvCxnSpPr>
            <a:cxnSpLocks/>
          </p:cNvCxnSpPr>
          <p:nvPr/>
        </p:nvCxnSpPr>
        <p:spPr>
          <a:xfrm>
            <a:off x="7189838" y="3838018"/>
            <a:ext cx="0" cy="671102"/>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B71F843-EA9C-7045-83B5-B6C05D9C5E7A}"/>
              </a:ext>
            </a:extLst>
          </p:cNvPr>
          <p:cNvCxnSpPr>
            <a:cxnSpLocks/>
          </p:cNvCxnSpPr>
          <p:nvPr/>
        </p:nvCxnSpPr>
        <p:spPr>
          <a:xfrm>
            <a:off x="6228184" y="3838018"/>
            <a:ext cx="0" cy="1441246"/>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5089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Interaction recording and playback</a:t>
            </a:r>
          </a:p>
        </p:txBody>
      </p:sp>
      <p:sp>
        <p:nvSpPr>
          <p:cNvPr id="9" name="Rounded Rectangle 8">
            <a:extLst>
              <a:ext uri="{FF2B5EF4-FFF2-40B4-BE49-F238E27FC236}">
                <a16:creationId xmlns:a16="http://schemas.microsoft.com/office/drawing/2014/main" id="{30A36C0F-F75F-4649-9B8F-6A0CBB560A51}"/>
              </a:ext>
            </a:extLst>
          </p:cNvPr>
          <p:cNvSpPr>
            <a:spLocks noChangeArrowheads="1"/>
          </p:cNvSpPr>
          <p:nvPr/>
        </p:nvSpPr>
        <p:spPr bwMode="auto">
          <a:xfrm>
            <a:off x="3491374" y="2833077"/>
            <a:ext cx="1965776" cy="950147"/>
          </a:xfrm>
          <a:prstGeom prst="roundRect">
            <a:avLst>
              <a:gd name="adj" fmla="val 980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200" b="1" dirty="0">
                <a:solidFill>
                  <a:srgbClr val="FF0000"/>
                </a:solidFill>
                <a:latin typeface="Calibri" panose="020F0502020204030204" pitchFamily="34" charset="0"/>
                <a:cs typeface="Calibri" panose="020F0502020204030204" pitchFamily="34" charset="0"/>
              </a:rPr>
              <a:t>Interaction </a:t>
            </a:r>
            <a:br>
              <a:rPr lang="en-US" sz="2200" b="1" dirty="0">
                <a:solidFill>
                  <a:srgbClr val="FF0000"/>
                </a:solidFill>
                <a:latin typeface="Calibri" panose="020F0502020204030204" pitchFamily="34" charset="0"/>
                <a:cs typeface="Calibri" panose="020F0502020204030204" pitchFamily="34" charset="0"/>
              </a:rPr>
            </a:br>
            <a:r>
              <a:rPr lang="en-US" sz="2200" b="1" dirty="0">
                <a:solidFill>
                  <a:srgbClr val="FF0000"/>
                </a:solidFill>
                <a:latin typeface="Calibri" panose="020F0502020204030204" pitchFamily="34" charset="0"/>
                <a:cs typeface="Calibri" panose="020F0502020204030204" pitchFamily="34" charset="0"/>
              </a:rPr>
              <a:t>session records</a:t>
            </a:r>
          </a:p>
        </p:txBody>
      </p:sp>
      <p:sp>
        <p:nvSpPr>
          <p:cNvPr id="11" name="Rounded Rectangle 10">
            <a:extLst>
              <a:ext uri="{FF2B5EF4-FFF2-40B4-BE49-F238E27FC236}">
                <a16:creationId xmlns:a16="http://schemas.microsoft.com/office/drawing/2014/main" id="{D23A99B0-F664-4147-BE5D-A238E5A1AE6E}"/>
              </a:ext>
            </a:extLst>
          </p:cNvPr>
          <p:cNvSpPr>
            <a:spLocks noChangeArrowheads="1"/>
          </p:cNvSpPr>
          <p:nvPr/>
        </p:nvSpPr>
        <p:spPr bwMode="auto">
          <a:xfrm>
            <a:off x="798413" y="2833077"/>
            <a:ext cx="2132397"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600" b="1" dirty="0">
                <a:solidFill>
                  <a:srgbClr val="FF0000"/>
                </a:solidFill>
                <a:latin typeface="Calibri" panose="020F0502020204030204" pitchFamily="34" charset="0"/>
                <a:cs typeface="Calibri" panose="020F0502020204030204" pitchFamily="34" charset="0"/>
              </a:rPr>
              <a:t>User action </a:t>
            </a:r>
            <a:br>
              <a:rPr lang="en-US" sz="2600" b="1" dirty="0">
                <a:solidFill>
                  <a:srgbClr val="FF0000"/>
                </a:solidFill>
                <a:latin typeface="Calibri" panose="020F0502020204030204" pitchFamily="34" charset="0"/>
                <a:cs typeface="Calibri" panose="020F0502020204030204" pitchFamily="34" charset="0"/>
              </a:rPr>
            </a:br>
            <a:r>
              <a:rPr lang="en-US" sz="2600" b="1" dirty="0">
                <a:solidFill>
                  <a:srgbClr val="FF0000"/>
                </a:solidFill>
                <a:latin typeface="Calibri" panose="020F0502020204030204" pitchFamily="34" charset="0"/>
                <a:cs typeface="Calibri" panose="020F0502020204030204" pitchFamily="34" charset="0"/>
              </a:rPr>
              <a:t>recording</a:t>
            </a:r>
          </a:p>
        </p:txBody>
      </p:sp>
      <p:sp>
        <p:nvSpPr>
          <p:cNvPr id="13" name="Oval 12">
            <a:extLst>
              <a:ext uri="{FF2B5EF4-FFF2-40B4-BE49-F238E27FC236}">
                <a16:creationId xmlns:a16="http://schemas.microsoft.com/office/drawing/2014/main" id="{BCEF4766-57EF-0542-B3C4-B7B376DACED2}"/>
              </a:ext>
            </a:extLst>
          </p:cNvPr>
          <p:cNvSpPr/>
          <p:nvPr/>
        </p:nvSpPr>
        <p:spPr>
          <a:xfrm>
            <a:off x="1064158" y="1300183"/>
            <a:ext cx="6820209" cy="1002776"/>
          </a:xfrm>
          <a:prstGeom prst="ellipse">
            <a:avLst/>
          </a:prstGeom>
          <a:solidFill>
            <a:schemeClr val="accent3">
              <a:lumMod val="40000"/>
              <a:lumOff val="6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Browser or </a:t>
            </a:r>
            <a:br>
              <a:rPr lang="en-US" sz="2600" dirty="0">
                <a:solidFill>
                  <a:schemeClr val="tx1"/>
                </a:solidFill>
              </a:rPr>
            </a:br>
            <a:r>
              <a:rPr lang="en-US" sz="2600" dirty="0">
                <a:solidFill>
                  <a:schemeClr val="tx1"/>
                </a:solidFill>
              </a:rPr>
              <a:t>mobile app interface</a:t>
            </a:r>
          </a:p>
        </p:txBody>
      </p:sp>
      <p:sp>
        <p:nvSpPr>
          <p:cNvPr id="14" name="Rounded Rectangle 13">
            <a:extLst>
              <a:ext uri="{FF2B5EF4-FFF2-40B4-BE49-F238E27FC236}">
                <a16:creationId xmlns:a16="http://schemas.microsoft.com/office/drawing/2014/main" id="{DC2F3C51-0ACE-AF41-AF06-24C6836CEEB8}"/>
              </a:ext>
            </a:extLst>
          </p:cNvPr>
          <p:cNvSpPr>
            <a:spLocks noChangeArrowheads="1"/>
          </p:cNvSpPr>
          <p:nvPr/>
        </p:nvSpPr>
        <p:spPr bwMode="auto">
          <a:xfrm>
            <a:off x="1191328" y="4755769"/>
            <a:ext cx="6565868" cy="617447"/>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System API</a:t>
            </a:r>
          </a:p>
        </p:txBody>
      </p:sp>
      <p:sp>
        <p:nvSpPr>
          <p:cNvPr id="30" name="Rounded Rectangle 29">
            <a:extLst>
              <a:ext uri="{FF2B5EF4-FFF2-40B4-BE49-F238E27FC236}">
                <a16:creationId xmlns:a16="http://schemas.microsoft.com/office/drawing/2014/main" id="{3581A620-68EB-C34C-B04F-2F9E322CB2A7}"/>
              </a:ext>
            </a:extLst>
          </p:cNvPr>
          <p:cNvSpPr>
            <a:spLocks noChangeArrowheads="1"/>
          </p:cNvSpPr>
          <p:nvPr/>
        </p:nvSpPr>
        <p:spPr bwMode="auto">
          <a:xfrm>
            <a:off x="6157745" y="2833077"/>
            <a:ext cx="2132397" cy="950146"/>
          </a:xfrm>
          <a:prstGeom prst="roundRect">
            <a:avLst>
              <a:gd name="adj" fmla="val 21161"/>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600" b="1" dirty="0">
                <a:solidFill>
                  <a:srgbClr val="FF0000"/>
                </a:solidFill>
                <a:latin typeface="Calibri" panose="020F0502020204030204" pitchFamily="34" charset="0"/>
                <a:cs typeface="Calibri" panose="020F0502020204030204" pitchFamily="34" charset="0"/>
              </a:rPr>
              <a:t>User action </a:t>
            </a:r>
            <a:br>
              <a:rPr lang="en-US" sz="2600" b="1" dirty="0">
                <a:solidFill>
                  <a:srgbClr val="FF0000"/>
                </a:solidFill>
                <a:latin typeface="Calibri" panose="020F0502020204030204" pitchFamily="34" charset="0"/>
                <a:cs typeface="Calibri" panose="020F0502020204030204" pitchFamily="34" charset="0"/>
              </a:rPr>
            </a:br>
            <a:r>
              <a:rPr lang="en-US" sz="2600" b="1" dirty="0">
                <a:solidFill>
                  <a:srgbClr val="FF0000"/>
                </a:solidFill>
                <a:latin typeface="Calibri" panose="020F0502020204030204" pitchFamily="34" charset="0"/>
                <a:cs typeface="Calibri" panose="020F0502020204030204" pitchFamily="34" charset="0"/>
              </a:rPr>
              <a:t>playback</a:t>
            </a:r>
          </a:p>
        </p:txBody>
      </p:sp>
      <p:sp>
        <p:nvSpPr>
          <p:cNvPr id="31" name="Rounded Rectangle 30">
            <a:extLst>
              <a:ext uri="{FF2B5EF4-FFF2-40B4-BE49-F238E27FC236}">
                <a16:creationId xmlns:a16="http://schemas.microsoft.com/office/drawing/2014/main" id="{94A6BA14-4DE6-FD47-8E79-3A63B3F0BB82}"/>
              </a:ext>
            </a:extLst>
          </p:cNvPr>
          <p:cNvSpPr>
            <a:spLocks noChangeArrowheads="1"/>
          </p:cNvSpPr>
          <p:nvPr/>
        </p:nvSpPr>
        <p:spPr bwMode="auto">
          <a:xfrm>
            <a:off x="1191328" y="5529399"/>
            <a:ext cx="6565868" cy="950702"/>
          </a:xfrm>
          <a:prstGeom prst="roundRect">
            <a:avLst>
              <a:gd name="adj" fmla="val 5036"/>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System being tested</a:t>
            </a:r>
          </a:p>
        </p:txBody>
      </p:sp>
      <p:cxnSp>
        <p:nvCxnSpPr>
          <p:cNvPr id="32" name="Straight Arrow Connector 31">
            <a:extLst>
              <a:ext uri="{FF2B5EF4-FFF2-40B4-BE49-F238E27FC236}">
                <a16:creationId xmlns:a16="http://schemas.microsoft.com/office/drawing/2014/main" id="{C9E33C3C-F697-2F4E-ABBC-43C522AC20B7}"/>
              </a:ext>
            </a:extLst>
          </p:cNvPr>
          <p:cNvCxnSpPr>
            <a:cxnSpLocks/>
            <a:stCxn id="11" idx="3"/>
            <a:endCxn id="9" idx="1"/>
          </p:cNvCxnSpPr>
          <p:nvPr/>
        </p:nvCxnSpPr>
        <p:spPr>
          <a:xfrm>
            <a:off x="2930810" y="3308150"/>
            <a:ext cx="560564"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4540BDB-0D97-2F4D-A51B-21DEC91F0843}"/>
              </a:ext>
            </a:extLst>
          </p:cNvPr>
          <p:cNvCxnSpPr>
            <a:cxnSpLocks/>
            <a:stCxn id="9" idx="3"/>
            <a:endCxn id="30" idx="1"/>
          </p:cNvCxnSpPr>
          <p:nvPr/>
        </p:nvCxnSpPr>
        <p:spPr>
          <a:xfrm flipV="1">
            <a:off x="5457150" y="3308150"/>
            <a:ext cx="700595"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1A3D266-EDFE-0042-9279-50583BC0579F}"/>
              </a:ext>
            </a:extLst>
          </p:cNvPr>
          <p:cNvCxnSpPr>
            <a:cxnSpLocks/>
            <a:stCxn id="11" idx="2"/>
          </p:cNvCxnSpPr>
          <p:nvPr/>
        </p:nvCxnSpPr>
        <p:spPr>
          <a:xfrm>
            <a:off x="1864612" y="3783223"/>
            <a:ext cx="0" cy="994219"/>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50264CB-3C5A-DB4D-9DEA-963296556604}"/>
              </a:ext>
            </a:extLst>
          </p:cNvPr>
          <p:cNvCxnSpPr>
            <a:cxnSpLocks/>
            <a:stCxn id="30" idx="2"/>
          </p:cNvCxnSpPr>
          <p:nvPr/>
        </p:nvCxnSpPr>
        <p:spPr>
          <a:xfrm flipH="1">
            <a:off x="7223943" y="3783223"/>
            <a:ext cx="1" cy="994219"/>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BF71838-FE8F-CC4F-8A26-E5088A4436BA}"/>
              </a:ext>
            </a:extLst>
          </p:cNvPr>
          <p:cNvCxnSpPr>
            <a:cxnSpLocks/>
          </p:cNvCxnSpPr>
          <p:nvPr/>
        </p:nvCxnSpPr>
        <p:spPr>
          <a:xfrm flipV="1">
            <a:off x="6876256" y="2088679"/>
            <a:ext cx="0" cy="744398"/>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6D8B461-6FD2-B643-B655-1091E3E3D33C}"/>
              </a:ext>
            </a:extLst>
          </p:cNvPr>
          <p:cNvCxnSpPr>
            <a:cxnSpLocks/>
          </p:cNvCxnSpPr>
          <p:nvPr/>
        </p:nvCxnSpPr>
        <p:spPr>
          <a:xfrm flipV="1">
            <a:off x="7524328" y="2030194"/>
            <a:ext cx="0" cy="802883"/>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ABE96BDF-E8E7-4343-8A05-AE89865F18F6}"/>
              </a:ext>
            </a:extLst>
          </p:cNvPr>
          <p:cNvCxnSpPr>
            <a:cxnSpLocks/>
          </p:cNvCxnSpPr>
          <p:nvPr/>
        </p:nvCxnSpPr>
        <p:spPr>
          <a:xfrm>
            <a:off x="2267744" y="2187976"/>
            <a:ext cx="0" cy="64510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229586F-A6CB-1045-9D41-E2882095AD89}"/>
              </a:ext>
            </a:extLst>
          </p:cNvPr>
          <p:cNvCxnSpPr>
            <a:cxnSpLocks/>
          </p:cNvCxnSpPr>
          <p:nvPr/>
        </p:nvCxnSpPr>
        <p:spPr>
          <a:xfrm>
            <a:off x="1691680" y="2088679"/>
            <a:ext cx="0" cy="744398"/>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20163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500" dirty="0">
                <a:solidFill>
                  <a:srgbClr val="FF0000"/>
                </a:solidFill>
              </a:rPr>
              <a:t>Test-driven development (TDD) </a:t>
            </a:r>
            <a:r>
              <a:rPr lang="en-US" sz="2500" dirty="0"/>
              <a:t>is an approach to program development that is based around the general idea that you should write an </a:t>
            </a:r>
            <a:r>
              <a:rPr lang="en-US" sz="2500" dirty="0">
                <a:solidFill>
                  <a:srgbClr val="FF0000"/>
                </a:solidFill>
              </a:rPr>
              <a:t>executable test </a:t>
            </a:r>
            <a:r>
              <a:rPr lang="en-US" sz="2500" dirty="0"/>
              <a:t>or tests for code that you are writing before you write the code. </a:t>
            </a:r>
          </a:p>
          <a:p>
            <a:r>
              <a:rPr lang="en-US" sz="2500" dirty="0"/>
              <a:t>It was introduced by early users of the </a:t>
            </a:r>
            <a:r>
              <a:rPr lang="en-US" sz="2500" dirty="0">
                <a:solidFill>
                  <a:srgbClr val="FF0000"/>
                </a:solidFill>
              </a:rPr>
              <a:t>Extreme Programming agile method</a:t>
            </a:r>
            <a:r>
              <a:rPr lang="en-US" sz="2500" dirty="0"/>
              <a:t>, but it can be used with any incremental development approach.</a:t>
            </a:r>
          </a:p>
          <a:p>
            <a:r>
              <a:rPr lang="en-US" sz="2500" dirty="0"/>
              <a:t>Test-driven development works best for the development of </a:t>
            </a:r>
            <a:r>
              <a:rPr lang="en-US" sz="2500" dirty="0">
                <a:solidFill>
                  <a:srgbClr val="FF0000"/>
                </a:solidFill>
              </a:rPr>
              <a:t>individual program units </a:t>
            </a:r>
            <a:r>
              <a:rPr lang="en-US" sz="2500" dirty="0"/>
              <a:t>and it is more difficult to apply to system testing. </a:t>
            </a:r>
          </a:p>
          <a:p>
            <a:r>
              <a:rPr lang="en-US" sz="2500" dirty="0"/>
              <a:t>Even the strongest advocates of TDD accept that it is </a:t>
            </a:r>
            <a:r>
              <a:rPr lang="en-US" sz="2500" dirty="0">
                <a:solidFill>
                  <a:srgbClr val="FF0000"/>
                </a:solidFill>
              </a:rPr>
              <a:t>challenging</a:t>
            </a:r>
            <a:r>
              <a:rPr lang="en-US" sz="2500" dirty="0"/>
              <a:t> to use this approach when you are developing and testing systems with </a:t>
            </a:r>
            <a:r>
              <a:rPr lang="en-US" sz="2500" dirty="0">
                <a:solidFill>
                  <a:srgbClr val="FF0000"/>
                </a:solidFill>
              </a:rPr>
              <a:t>graphical user interfaces</a:t>
            </a:r>
            <a:r>
              <a:rPr lang="en-US" sz="2500" dirty="0"/>
              <a:t>.</a:t>
            </a:r>
          </a:p>
          <a:p>
            <a:endParaRPr lang="en-US" sz="2500" dirty="0"/>
          </a:p>
          <a:p>
            <a:endParaRPr lang="en-US" sz="25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Test-driven development (TDD)</a:t>
            </a:r>
          </a:p>
        </p:txBody>
      </p:sp>
    </p:spTree>
    <p:extLst>
      <p:ext uri="{BB962C8B-B14F-4D97-AF65-F5344CB8AC3E}">
        <p14:creationId xmlns:p14="http://schemas.microsoft.com/office/powerpoint/2010/main" val="2770397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5698258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pPr marL="457200" indent="-457200">
              <a:buFont typeface="+mj-lt"/>
              <a:buAutoNum type="arabicPeriod"/>
            </a:pPr>
            <a:r>
              <a:rPr lang="en-US" sz="2400" b="1" dirty="0">
                <a:solidFill>
                  <a:srgbClr val="FF0000"/>
                </a:solidFill>
              </a:rPr>
              <a:t>Identify partial implementation</a:t>
            </a:r>
            <a:br>
              <a:rPr lang="en-US" sz="2400" dirty="0"/>
            </a:br>
            <a:r>
              <a:rPr lang="en-US" sz="2400" dirty="0"/>
              <a:t>Break down the implementation of the functionality required into smaller mini-units. Choose one of these mini-units for implementation.</a:t>
            </a:r>
          </a:p>
          <a:p>
            <a:pPr marL="457200" indent="-457200">
              <a:buFont typeface="+mj-lt"/>
              <a:buAutoNum type="arabicPeriod"/>
            </a:pPr>
            <a:r>
              <a:rPr lang="en-US" sz="2400" b="1" dirty="0">
                <a:solidFill>
                  <a:srgbClr val="FF0000"/>
                </a:solidFill>
              </a:rPr>
              <a:t>Write mini-unit tests</a:t>
            </a:r>
            <a:br>
              <a:rPr lang="en-US" sz="2400" dirty="0"/>
            </a:br>
            <a:r>
              <a:rPr lang="en-US" sz="2400" dirty="0"/>
              <a:t>Write one or more automated tests for the mini-unit that you have chosen for implementation. The mini-unit should pass these tests if it is properly implemented.</a:t>
            </a:r>
          </a:p>
          <a:p>
            <a:pPr marL="457200" indent="-457200">
              <a:buFont typeface="+mj-lt"/>
              <a:buAutoNum type="arabicPeriod"/>
            </a:pPr>
            <a:r>
              <a:rPr lang="en-US" sz="2400" b="1" dirty="0">
                <a:solidFill>
                  <a:srgbClr val="FF0000"/>
                </a:solidFill>
              </a:rPr>
              <a:t>Write a code stub that will fail test</a:t>
            </a:r>
            <a:br>
              <a:rPr lang="en-US" sz="2400" dirty="0"/>
            </a:br>
            <a:r>
              <a:rPr lang="en-US" sz="2400" dirty="0"/>
              <a:t>Write incomplete code that will be called to implement the mini-unit. You know this will fail.</a:t>
            </a:r>
          </a:p>
          <a:p>
            <a:pPr marL="457200" indent="-457200">
              <a:buFont typeface="+mj-lt"/>
              <a:buAutoNum type="arabicPeriod"/>
            </a:pPr>
            <a:r>
              <a:rPr lang="en-US" sz="2400" b="1" dirty="0">
                <a:solidFill>
                  <a:srgbClr val="FF0000"/>
                </a:solidFill>
              </a:rPr>
              <a:t>Run all existing automated tests</a:t>
            </a:r>
            <a:br>
              <a:rPr lang="en-US" sz="2400" dirty="0"/>
            </a:br>
            <a:r>
              <a:rPr lang="en-US" sz="2400" dirty="0"/>
              <a:t>All previous tests should pass. The test for the incomplete code should fail.</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Stages of test-driven development </a:t>
            </a:r>
          </a:p>
        </p:txBody>
      </p:sp>
    </p:spTree>
    <p:extLst>
      <p:ext uri="{BB962C8B-B14F-4D97-AF65-F5344CB8AC3E}">
        <p14:creationId xmlns:p14="http://schemas.microsoft.com/office/powerpoint/2010/main" val="19607753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pPr marL="457200" indent="-457200">
              <a:buFont typeface="+mj-lt"/>
              <a:buAutoNum type="arabicPeriod" startAt="5"/>
            </a:pPr>
            <a:r>
              <a:rPr lang="en-US" sz="2400" b="1" dirty="0">
                <a:solidFill>
                  <a:srgbClr val="FF0000"/>
                </a:solidFill>
              </a:rPr>
              <a:t>Implement code that should cause the failing test to pass</a:t>
            </a:r>
            <a:br>
              <a:rPr lang="en-US" sz="2400" dirty="0"/>
            </a:br>
            <a:r>
              <a:rPr lang="en-US" sz="2400" dirty="0"/>
              <a:t>Write code to implement the mini-unit, which should cause it to operate correctly</a:t>
            </a:r>
          </a:p>
          <a:p>
            <a:pPr marL="457200" indent="-457200">
              <a:buFont typeface="+mj-lt"/>
              <a:buAutoNum type="arabicPeriod" startAt="5"/>
            </a:pPr>
            <a:r>
              <a:rPr lang="en-US" sz="2400" b="1" dirty="0">
                <a:solidFill>
                  <a:srgbClr val="FF0000"/>
                </a:solidFill>
              </a:rPr>
              <a:t>Rerun all automated tests</a:t>
            </a:r>
            <a:br>
              <a:rPr lang="en-US" sz="2400" dirty="0"/>
            </a:br>
            <a:r>
              <a:rPr lang="en-US" sz="2400" dirty="0"/>
              <a:t>If any tests fail, your code is probably incorrect. Keep working on it until all tests pass.</a:t>
            </a:r>
          </a:p>
          <a:p>
            <a:pPr marL="457200" indent="-457200">
              <a:buFont typeface="+mj-lt"/>
              <a:buAutoNum type="arabicPeriod" startAt="5"/>
            </a:pPr>
            <a:r>
              <a:rPr lang="en-US" sz="2400" b="1" dirty="0">
                <a:solidFill>
                  <a:srgbClr val="FF0000"/>
                </a:solidFill>
              </a:rPr>
              <a:t>Refactor code if necessary</a:t>
            </a:r>
            <a:br>
              <a:rPr lang="en-US" sz="2400" dirty="0"/>
            </a:br>
            <a:r>
              <a:rPr lang="en-US" sz="2400" dirty="0"/>
              <a:t>If all tests pass, you can move on to implementing  the next mini-unit. If you see ways of improving your code, you should do this before the next stage of implementation.</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Stages of test-driven development </a:t>
            </a:r>
          </a:p>
        </p:txBody>
      </p:sp>
    </p:spTree>
    <p:extLst>
      <p:ext uri="{BB962C8B-B14F-4D97-AF65-F5344CB8AC3E}">
        <p14:creationId xmlns:p14="http://schemas.microsoft.com/office/powerpoint/2010/main" val="16426725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400" dirty="0"/>
              <a:t>It is a </a:t>
            </a:r>
            <a:r>
              <a:rPr lang="en-US" sz="2400" dirty="0">
                <a:solidFill>
                  <a:srgbClr val="FF0000"/>
                </a:solidFill>
              </a:rPr>
              <a:t>systematic approach to testing </a:t>
            </a:r>
            <a:r>
              <a:rPr lang="en-US" sz="2400" dirty="0"/>
              <a:t>in which tests are clearly linked to sections of the program code. </a:t>
            </a:r>
          </a:p>
          <a:p>
            <a:pPr lvl="1"/>
            <a:r>
              <a:rPr lang="en-US" sz="2400" dirty="0"/>
              <a:t>This means you can be confident that your tests cover all of the code that has been developed and that there are no untested code sections in the delivered code.</a:t>
            </a:r>
          </a:p>
          <a:p>
            <a:r>
              <a:rPr lang="en-US" sz="2400" dirty="0"/>
              <a:t>The tests act as a </a:t>
            </a:r>
            <a:r>
              <a:rPr lang="en-US" sz="2400" dirty="0">
                <a:solidFill>
                  <a:srgbClr val="FF0000"/>
                </a:solidFill>
              </a:rPr>
              <a:t>written specification </a:t>
            </a:r>
            <a:r>
              <a:rPr lang="en-US" sz="2400" dirty="0"/>
              <a:t>for the program code. In principle at least, it should be possible to understand what the program does by reading the tests.</a:t>
            </a:r>
          </a:p>
          <a:p>
            <a:r>
              <a:rPr lang="en-US" sz="2400" dirty="0">
                <a:solidFill>
                  <a:srgbClr val="FF0000"/>
                </a:solidFill>
              </a:rPr>
              <a:t>Debugging is simplified </a:t>
            </a:r>
            <a:r>
              <a:rPr lang="en-US" sz="2400" dirty="0"/>
              <a:t>because, when a program failure is observed, you can immediately link this to the last increment of code that you added to the system. </a:t>
            </a:r>
          </a:p>
          <a:p>
            <a:r>
              <a:rPr lang="en-US" sz="2400" dirty="0">
                <a:solidFill>
                  <a:srgbClr val="FF0000"/>
                </a:solidFill>
              </a:rPr>
              <a:t>TDD leads to simpler code </a:t>
            </a:r>
            <a:r>
              <a:rPr lang="en-US" sz="2400" dirty="0"/>
              <a:t>as programmers only write code that’s necessary to pass tests. They don’t over-engineer their code with complex features that aren’t needed.</a:t>
            </a:r>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116632"/>
            <a:ext cx="8712968" cy="872207"/>
          </a:xfrm>
        </p:spPr>
        <p:txBody>
          <a:bodyPr/>
          <a:lstStyle/>
          <a:p>
            <a:r>
              <a:rPr lang="en-US" dirty="0">
                <a:solidFill>
                  <a:schemeClr val="tx2"/>
                </a:solidFill>
              </a:rPr>
              <a:t>Benefits of test-driven development</a:t>
            </a:r>
          </a:p>
        </p:txBody>
      </p:sp>
    </p:spTree>
    <p:extLst>
      <p:ext uri="{BB962C8B-B14F-4D97-AF65-F5344CB8AC3E}">
        <p14:creationId xmlns:p14="http://schemas.microsoft.com/office/powerpoint/2010/main" val="11283095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TDD </a:t>
            </a:r>
            <a:r>
              <a:rPr lang="en-US" dirty="0">
                <a:solidFill>
                  <a:srgbClr val="FF0000"/>
                </a:solidFill>
              </a:rPr>
              <a:t>discourages radical program change</a:t>
            </a:r>
          </a:p>
          <a:p>
            <a:r>
              <a:rPr lang="en-US" dirty="0"/>
              <a:t>I focused on the </a:t>
            </a:r>
            <a:r>
              <a:rPr lang="en-US" dirty="0">
                <a:solidFill>
                  <a:srgbClr val="FF0000"/>
                </a:solidFill>
              </a:rPr>
              <a:t>tests</a:t>
            </a:r>
            <a:r>
              <a:rPr lang="en-US" dirty="0"/>
              <a:t> rather than the </a:t>
            </a:r>
            <a:r>
              <a:rPr lang="en-US" dirty="0">
                <a:solidFill>
                  <a:schemeClr val="accent1"/>
                </a:solidFill>
              </a:rPr>
              <a:t>problem I was trying to solve</a:t>
            </a:r>
          </a:p>
          <a:p>
            <a:r>
              <a:rPr lang="en-US" dirty="0"/>
              <a:t>I spent too much time thinking about </a:t>
            </a:r>
            <a:r>
              <a:rPr lang="en-US" dirty="0">
                <a:solidFill>
                  <a:srgbClr val="FF0000"/>
                </a:solidFill>
              </a:rPr>
              <a:t>implementation details </a:t>
            </a:r>
            <a:r>
              <a:rPr lang="en-US" dirty="0"/>
              <a:t>rather than the </a:t>
            </a:r>
            <a:r>
              <a:rPr lang="en-US" dirty="0">
                <a:solidFill>
                  <a:schemeClr val="accent1"/>
                </a:solidFill>
              </a:rPr>
              <a:t>programming problem</a:t>
            </a:r>
          </a:p>
          <a:p>
            <a:r>
              <a:rPr lang="en-US" dirty="0"/>
              <a:t>It is hard to write </a:t>
            </a:r>
            <a:r>
              <a:rPr lang="en-US" dirty="0">
                <a:solidFill>
                  <a:srgbClr val="FF0000"/>
                </a:solidFill>
              </a:rPr>
              <a:t>‘bad data’ tests</a:t>
            </a:r>
            <a:br>
              <a:rPr lang="en-US" dirty="0"/>
            </a:br>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116632"/>
            <a:ext cx="8712968" cy="872207"/>
          </a:xfrm>
        </p:spPr>
        <p:txBody>
          <a:bodyPr/>
          <a:lstStyle/>
          <a:p>
            <a:r>
              <a:rPr lang="en-US" dirty="0">
                <a:solidFill>
                  <a:schemeClr val="tx2"/>
                </a:solidFill>
              </a:rPr>
              <a:t>Reasons for not using TDD</a:t>
            </a:r>
          </a:p>
        </p:txBody>
      </p:sp>
    </p:spTree>
    <p:extLst>
      <p:ext uri="{BB962C8B-B14F-4D97-AF65-F5344CB8AC3E}">
        <p14:creationId xmlns:p14="http://schemas.microsoft.com/office/powerpoint/2010/main" val="19049889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solidFill>
                  <a:srgbClr val="FF0000"/>
                </a:solidFill>
              </a:rPr>
              <a:t>Security testing </a:t>
            </a:r>
            <a:r>
              <a:rPr lang="en-US" sz="2800" dirty="0"/>
              <a:t>aims to </a:t>
            </a:r>
            <a:r>
              <a:rPr lang="en-US" sz="2800" dirty="0">
                <a:solidFill>
                  <a:srgbClr val="FF0000"/>
                </a:solidFill>
              </a:rPr>
              <a:t>find vulnerabilities </a:t>
            </a:r>
            <a:r>
              <a:rPr lang="en-US" sz="2800" dirty="0"/>
              <a:t>that may be exploited by an attacker and to provide convincing evidence that the system is sufficiently secure. </a:t>
            </a:r>
          </a:p>
          <a:p>
            <a:r>
              <a:rPr lang="en-US" sz="2800" dirty="0"/>
              <a:t>The tests should demonstrate that the system can </a:t>
            </a:r>
            <a:r>
              <a:rPr lang="en-US" sz="2800" dirty="0">
                <a:solidFill>
                  <a:srgbClr val="FF0000"/>
                </a:solidFill>
              </a:rPr>
              <a:t>resist attacks</a:t>
            </a:r>
            <a:r>
              <a:rPr lang="en-US" sz="2800" dirty="0"/>
              <a:t> on its </a:t>
            </a:r>
            <a:r>
              <a:rPr lang="en-US" sz="2800" dirty="0">
                <a:solidFill>
                  <a:srgbClr val="FF0000"/>
                </a:solidFill>
              </a:rPr>
              <a:t>availability</a:t>
            </a:r>
            <a:r>
              <a:rPr lang="en-US" sz="2800" dirty="0"/>
              <a:t>, </a:t>
            </a:r>
            <a:r>
              <a:rPr lang="en-US" sz="2800" dirty="0">
                <a:solidFill>
                  <a:srgbClr val="FF0000"/>
                </a:solidFill>
              </a:rPr>
              <a:t>attacks</a:t>
            </a:r>
            <a:r>
              <a:rPr lang="en-US" sz="2800" dirty="0"/>
              <a:t> that try to </a:t>
            </a:r>
            <a:r>
              <a:rPr lang="en-US" sz="2800" dirty="0">
                <a:solidFill>
                  <a:srgbClr val="FF0000"/>
                </a:solidFill>
              </a:rPr>
              <a:t>inject malware</a:t>
            </a:r>
            <a:r>
              <a:rPr lang="en-US" sz="2800" dirty="0"/>
              <a:t> and </a:t>
            </a:r>
            <a:r>
              <a:rPr lang="en-US" sz="2800" dirty="0">
                <a:solidFill>
                  <a:srgbClr val="FF0000"/>
                </a:solidFill>
              </a:rPr>
              <a:t>attacks</a:t>
            </a:r>
            <a:r>
              <a:rPr lang="en-US" sz="2800" dirty="0"/>
              <a:t> that try to </a:t>
            </a:r>
            <a:r>
              <a:rPr lang="en-US" sz="2800" dirty="0">
                <a:solidFill>
                  <a:srgbClr val="FF0000"/>
                </a:solidFill>
              </a:rPr>
              <a:t>corrupt or steal users’ data and identity</a:t>
            </a:r>
            <a:r>
              <a:rPr lang="en-US" sz="2800" dirty="0"/>
              <a:t>.</a:t>
            </a:r>
          </a:p>
          <a:p>
            <a:r>
              <a:rPr lang="en-US" sz="2800" dirty="0">
                <a:solidFill>
                  <a:srgbClr val="FF0000"/>
                </a:solidFill>
              </a:rPr>
              <a:t>Comprehensive security testing </a:t>
            </a:r>
            <a:r>
              <a:rPr lang="en-US" sz="2800" dirty="0"/>
              <a:t>requires specialist knowledge of software vulnerabilities and approaches to testing that can find these vulnerabilities.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Security testing</a:t>
            </a:r>
          </a:p>
        </p:txBody>
      </p:sp>
    </p:spTree>
    <p:extLst>
      <p:ext uri="{BB962C8B-B14F-4D97-AF65-F5344CB8AC3E}">
        <p14:creationId xmlns:p14="http://schemas.microsoft.com/office/powerpoint/2010/main" val="34462380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700" dirty="0"/>
              <a:t>A</a:t>
            </a:r>
            <a:r>
              <a:rPr lang="en-US" sz="2700" dirty="0">
                <a:solidFill>
                  <a:srgbClr val="FF0000"/>
                </a:solidFill>
              </a:rPr>
              <a:t> risk-based approach to security testing </a:t>
            </a:r>
            <a:r>
              <a:rPr lang="en-US" sz="2700" dirty="0"/>
              <a:t>involves identifying common risks and developing tests to demonstrate that the system protects itself from these risks. </a:t>
            </a:r>
          </a:p>
          <a:p>
            <a:r>
              <a:rPr lang="en-US" sz="2700" dirty="0"/>
              <a:t>You may also use </a:t>
            </a:r>
            <a:r>
              <a:rPr lang="en-US" sz="2700" dirty="0">
                <a:solidFill>
                  <a:srgbClr val="FF0000"/>
                </a:solidFill>
              </a:rPr>
              <a:t>automated tools </a:t>
            </a:r>
            <a:r>
              <a:rPr lang="en-US" sz="2700" dirty="0"/>
              <a:t>that </a:t>
            </a:r>
            <a:r>
              <a:rPr lang="en-US" sz="2700" dirty="0">
                <a:solidFill>
                  <a:srgbClr val="FF0000"/>
                </a:solidFill>
              </a:rPr>
              <a:t>scan your system to check for known vulnerabilities</a:t>
            </a:r>
            <a:r>
              <a:rPr lang="en-US" sz="2700" dirty="0"/>
              <a:t>, such as unused HTTP ports being left open.</a:t>
            </a:r>
          </a:p>
          <a:p>
            <a:r>
              <a:rPr lang="en-US" sz="2700" dirty="0"/>
              <a:t>Based on the risks that have been identified, you then design tests and checks to see if the system is vulnerable. </a:t>
            </a:r>
          </a:p>
          <a:p>
            <a:r>
              <a:rPr lang="en-US" sz="2700" dirty="0"/>
              <a:t>It may be possible to construct </a:t>
            </a:r>
            <a:r>
              <a:rPr lang="en-US" sz="2700" dirty="0">
                <a:solidFill>
                  <a:srgbClr val="FF0000"/>
                </a:solidFill>
              </a:rPr>
              <a:t>automated tests </a:t>
            </a:r>
            <a:r>
              <a:rPr lang="en-US" sz="2700" dirty="0"/>
              <a:t>for some of these checks, but others inevitably involve manual checking of the system’s </a:t>
            </a:r>
            <a:r>
              <a:rPr lang="en-US" sz="2700" dirty="0" err="1"/>
              <a:t>behaviour</a:t>
            </a:r>
            <a:r>
              <a:rPr lang="en-US" sz="2700" dirty="0"/>
              <a:t> and its files.</a:t>
            </a:r>
          </a:p>
          <a:p>
            <a:endParaRPr lang="en-US" sz="2700" dirty="0"/>
          </a:p>
          <a:p>
            <a:endParaRPr lang="en-US" sz="27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Risk-based security testing</a:t>
            </a:r>
          </a:p>
        </p:txBody>
      </p:sp>
    </p:spTree>
    <p:extLst>
      <p:ext uri="{BB962C8B-B14F-4D97-AF65-F5344CB8AC3E}">
        <p14:creationId xmlns:p14="http://schemas.microsoft.com/office/powerpoint/2010/main" val="9022689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Once you have </a:t>
            </a:r>
            <a:r>
              <a:rPr lang="en-US" dirty="0">
                <a:solidFill>
                  <a:srgbClr val="FF0000"/>
                </a:solidFill>
              </a:rPr>
              <a:t>identified security risks</a:t>
            </a:r>
            <a:r>
              <a:rPr lang="en-US" dirty="0"/>
              <a:t>, you then </a:t>
            </a:r>
            <a:r>
              <a:rPr lang="en-US" dirty="0">
                <a:solidFill>
                  <a:srgbClr val="FF0000"/>
                </a:solidFill>
              </a:rPr>
              <a:t>analyze</a:t>
            </a:r>
            <a:r>
              <a:rPr lang="en-US" dirty="0"/>
              <a:t> them to </a:t>
            </a:r>
            <a:r>
              <a:rPr lang="en-US" dirty="0">
                <a:solidFill>
                  <a:srgbClr val="FF0000"/>
                </a:solidFill>
              </a:rPr>
              <a:t>assess</a:t>
            </a:r>
            <a:r>
              <a:rPr lang="en-US" dirty="0"/>
              <a:t> how they might arise. </a:t>
            </a:r>
          </a:p>
          <a:p>
            <a:pPr lvl="1"/>
            <a:r>
              <a:rPr lang="en-US" dirty="0"/>
              <a:t>The user has set weak passwords that can be guessed by an attacker.</a:t>
            </a:r>
          </a:p>
          <a:p>
            <a:pPr lvl="1"/>
            <a:r>
              <a:rPr lang="en-US" dirty="0"/>
              <a:t>The system’s password file has been stolen and passwords discovered by attacker.</a:t>
            </a:r>
          </a:p>
          <a:p>
            <a:r>
              <a:rPr lang="en-US" dirty="0"/>
              <a:t>Develop tests to check some of these possibilities. </a:t>
            </a:r>
          </a:p>
          <a:p>
            <a:pPr lvl="1"/>
            <a:r>
              <a:rPr lang="en-US" dirty="0"/>
              <a:t>For example, you might run a test to check that the code that allows users to set their passwords always checks the strength of passwords.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Risk analysis</a:t>
            </a:r>
          </a:p>
        </p:txBody>
      </p:sp>
    </p:spTree>
    <p:extLst>
      <p:ext uri="{BB962C8B-B14F-4D97-AF65-F5344CB8AC3E}">
        <p14:creationId xmlns:p14="http://schemas.microsoft.com/office/powerpoint/2010/main" val="23036126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700" dirty="0">
                <a:solidFill>
                  <a:srgbClr val="FF0000"/>
                </a:solidFill>
              </a:rPr>
              <a:t>Code reviews </a:t>
            </a:r>
            <a:r>
              <a:rPr lang="en-US" sz="2700" dirty="0"/>
              <a:t>involve one or more people </a:t>
            </a:r>
            <a:r>
              <a:rPr lang="en-US" sz="2700" dirty="0">
                <a:solidFill>
                  <a:srgbClr val="FF0000"/>
                </a:solidFill>
              </a:rPr>
              <a:t>examining</a:t>
            </a:r>
            <a:r>
              <a:rPr lang="en-US" sz="2700" dirty="0"/>
              <a:t> the </a:t>
            </a:r>
            <a:r>
              <a:rPr lang="en-US" sz="2700" dirty="0">
                <a:solidFill>
                  <a:srgbClr val="FF0000"/>
                </a:solidFill>
              </a:rPr>
              <a:t>code</a:t>
            </a:r>
            <a:r>
              <a:rPr lang="en-US" sz="2700" dirty="0"/>
              <a:t> to </a:t>
            </a:r>
            <a:r>
              <a:rPr lang="en-US" sz="2700" dirty="0">
                <a:solidFill>
                  <a:srgbClr val="FF0000"/>
                </a:solidFill>
              </a:rPr>
              <a:t>check</a:t>
            </a:r>
            <a:r>
              <a:rPr lang="en-US" sz="2700" dirty="0"/>
              <a:t> for </a:t>
            </a:r>
            <a:r>
              <a:rPr lang="en-US" sz="2700" dirty="0">
                <a:solidFill>
                  <a:srgbClr val="FF0000"/>
                </a:solidFill>
              </a:rPr>
              <a:t>errors</a:t>
            </a:r>
            <a:r>
              <a:rPr lang="en-US" sz="2700" dirty="0"/>
              <a:t> and </a:t>
            </a:r>
            <a:r>
              <a:rPr lang="en-US" sz="2700" dirty="0">
                <a:solidFill>
                  <a:srgbClr val="FF0000"/>
                </a:solidFill>
              </a:rPr>
              <a:t>anomalies</a:t>
            </a:r>
            <a:r>
              <a:rPr lang="en-US" sz="2700" dirty="0"/>
              <a:t> and </a:t>
            </a:r>
            <a:r>
              <a:rPr lang="en-US" sz="2700" dirty="0">
                <a:solidFill>
                  <a:srgbClr val="FF0000"/>
                </a:solidFill>
              </a:rPr>
              <a:t>discussing</a:t>
            </a:r>
            <a:r>
              <a:rPr lang="en-US" sz="2700" dirty="0"/>
              <a:t> </a:t>
            </a:r>
            <a:r>
              <a:rPr lang="en-US" sz="2700" dirty="0">
                <a:solidFill>
                  <a:srgbClr val="FF0000"/>
                </a:solidFill>
              </a:rPr>
              <a:t>issues</a:t>
            </a:r>
            <a:r>
              <a:rPr lang="en-US" sz="2700" dirty="0"/>
              <a:t> with the developer. </a:t>
            </a:r>
          </a:p>
          <a:p>
            <a:r>
              <a:rPr lang="en-US" sz="2700" dirty="0"/>
              <a:t>If problems are identified, it is the developer’s responsibility to </a:t>
            </a:r>
            <a:r>
              <a:rPr lang="en-US" sz="2700" dirty="0">
                <a:solidFill>
                  <a:srgbClr val="FF0000"/>
                </a:solidFill>
              </a:rPr>
              <a:t>change the code to fix </a:t>
            </a:r>
            <a:r>
              <a:rPr lang="en-US" sz="2700" dirty="0"/>
              <a:t>the problems. </a:t>
            </a:r>
          </a:p>
          <a:p>
            <a:r>
              <a:rPr lang="en-US" sz="2700" dirty="0">
                <a:solidFill>
                  <a:srgbClr val="FF0000"/>
                </a:solidFill>
              </a:rPr>
              <a:t>Code reviews complement testing</a:t>
            </a:r>
            <a:r>
              <a:rPr lang="en-US" sz="2700" dirty="0"/>
              <a:t>. They are effective in finding bugs that arise through misunderstandings and bugs that may only arise when unusual sequences of code are executed.</a:t>
            </a:r>
          </a:p>
          <a:p>
            <a:r>
              <a:rPr lang="en-US" sz="2700" dirty="0"/>
              <a:t>Many software companies insist that all code has to go through a process of </a:t>
            </a:r>
            <a:r>
              <a:rPr lang="en-US" sz="2700" dirty="0">
                <a:solidFill>
                  <a:srgbClr val="FF0000"/>
                </a:solidFill>
              </a:rPr>
              <a:t>code review </a:t>
            </a:r>
            <a:r>
              <a:rPr lang="en-US" sz="2700" dirty="0"/>
              <a:t>before it is integrated into the product codebase.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reviews</a:t>
            </a:r>
          </a:p>
        </p:txBody>
      </p:sp>
    </p:spTree>
    <p:extLst>
      <p:ext uri="{BB962C8B-B14F-4D97-AF65-F5344CB8AC3E}">
        <p14:creationId xmlns:p14="http://schemas.microsoft.com/office/powerpoint/2010/main" val="22510033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reviews</a:t>
            </a:r>
          </a:p>
        </p:txBody>
      </p:sp>
      <p:sp>
        <p:nvSpPr>
          <p:cNvPr id="9" name="Rounded Rectangle 8">
            <a:extLst>
              <a:ext uri="{FF2B5EF4-FFF2-40B4-BE49-F238E27FC236}">
                <a16:creationId xmlns:a16="http://schemas.microsoft.com/office/drawing/2014/main" id="{7FDB5044-37D0-274A-B6DF-C3F1B2BFBC82}"/>
              </a:ext>
            </a:extLst>
          </p:cNvPr>
          <p:cNvSpPr>
            <a:spLocks noChangeArrowheads="1"/>
          </p:cNvSpPr>
          <p:nvPr/>
        </p:nvSpPr>
        <p:spPr bwMode="auto">
          <a:xfrm>
            <a:off x="2771801" y="2369697"/>
            <a:ext cx="1656184" cy="2794066"/>
          </a:xfrm>
          <a:prstGeom prst="roundRect">
            <a:avLst>
              <a:gd name="adj" fmla="val 563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600" b="1" dirty="0">
              <a:solidFill>
                <a:srgbClr val="FF0000"/>
              </a:solidFill>
              <a:latin typeface="Calibri" panose="020F0502020204030204" pitchFamily="34" charset="0"/>
              <a:cs typeface="Calibri" panose="020F0502020204030204" pitchFamily="34" charset="0"/>
            </a:endParaRPr>
          </a:p>
        </p:txBody>
      </p:sp>
      <p:sp>
        <p:nvSpPr>
          <p:cNvPr id="10" name="Oval 9">
            <a:extLst>
              <a:ext uri="{FF2B5EF4-FFF2-40B4-BE49-F238E27FC236}">
                <a16:creationId xmlns:a16="http://schemas.microsoft.com/office/drawing/2014/main" id="{FAFB96A1-9992-D547-A509-8DEF06821CF1}"/>
              </a:ext>
            </a:extLst>
          </p:cNvPr>
          <p:cNvSpPr/>
          <p:nvPr/>
        </p:nvSpPr>
        <p:spPr>
          <a:xfrm>
            <a:off x="5148064" y="3126650"/>
            <a:ext cx="1275594" cy="1280160"/>
          </a:xfrm>
          <a:prstGeom prst="ellipse">
            <a:avLst/>
          </a:prstGeom>
          <a:solidFill>
            <a:schemeClr val="accent3">
              <a:lumMod val="40000"/>
              <a:lumOff val="6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dirty="0">
                <a:solidFill>
                  <a:schemeClr val="tx1"/>
                </a:solidFill>
              </a:rPr>
              <a:t>Discussion</a:t>
            </a:r>
          </a:p>
        </p:txBody>
      </p:sp>
      <p:sp>
        <p:nvSpPr>
          <p:cNvPr id="11" name="Rounded Rectangle 10">
            <a:extLst>
              <a:ext uri="{FF2B5EF4-FFF2-40B4-BE49-F238E27FC236}">
                <a16:creationId xmlns:a16="http://schemas.microsoft.com/office/drawing/2014/main" id="{6787BE47-525A-234B-9C2A-785E9FBBB5E7}"/>
              </a:ext>
            </a:extLst>
          </p:cNvPr>
          <p:cNvSpPr>
            <a:spLocks noChangeArrowheads="1"/>
          </p:cNvSpPr>
          <p:nvPr/>
        </p:nvSpPr>
        <p:spPr bwMode="auto">
          <a:xfrm>
            <a:off x="467544" y="2369698"/>
            <a:ext cx="1656184" cy="2794065"/>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3" name="Straight Arrow Connector 12">
            <a:extLst>
              <a:ext uri="{FF2B5EF4-FFF2-40B4-BE49-F238E27FC236}">
                <a16:creationId xmlns:a16="http://schemas.microsoft.com/office/drawing/2014/main" id="{47AAEFE8-7619-D946-97F0-B528BBBF4515}"/>
              </a:ext>
            </a:extLst>
          </p:cNvPr>
          <p:cNvCxnSpPr>
            <a:cxnSpLocks/>
            <a:stCxn id="11" idx="3"/>
            <a:endCxn id="9" idx="1"/>
          </p:cNvCxnSpPr>
          <p:nvPr/>
        </p:nvCxnSpPr>
        <p:spPr>
          <a:xfrm flipV="1">
            <a:off x="2123728" y="3766730"/>
            <a:ext cx="648073"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03237C4F-2CD6-054F-9271-16958629CFE1}"/>
              </a:ext>
            </a:extLst>
          </p:cNvPr>
          <p:cNvSpPr>
            <a:spLocks noChangeArrowheads="1"/>
          </p:cNvSpPr>
          <p:nvPr/>
        </p:nvSpPr>
        <p:spPr bwMode="auto">
          <a:xfrm>
            <a:off x="647564" y="2566347"/>
            <a:ext cx="1296144" cy="720080"/>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Setup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review</a:t>
            </a:r>
          </a:p>
        </p:txBody>
      </p:sp>
      <p:sp>
        <p:nvSpPr>
          <p:cNvPr id="15" name="Rounded Rectangle 14">
            <a:extLst>
              <a:ext uri="{FF2B5EF4-FFF2-40B4-BE49-F238E27FC236}">
                <a16:creationId xmlns:a16="http://schemas.microsoft.com/office/drawing/2014/main" id="{F6B5A8C0-4869-D446-A519-76E8815926E8}"/>
              </a:ext>
            </a:extLst>
          </p:cNvPr>
          <p:cNvSpPr>
            <a:spLocks noChangeArrowheads="1"/>
          </p:cNvSpPr>
          <p:nvPr/>
        </p:nvSpPr>
        <p:spPr bwMode="auto">
          <a:xfrm>
            <a:off x="647564" y="3429721"/>
            <a:ext cx="1296144" cy="720080"/>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Prepare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code</a:t>
            </a:r>
          </a:p>
        </p:txBody>
      </p:sp>
      <p:sp>
        <p:nvSpPr>
          <p:cNvPr id="16" name="Rounded Rectangle 15">
            <a:extLst>
              <a:ext uri="{FF2B5EF4-FFF2-40B4-BE49-F238E27FC236}">
                <a16:creationId xmlns:a16="http://schemas.microsoft.com/office/drawing/2014/main" id="{A221050C-9DFE-E846-9205-AA36F455244F}"/>
              </a:ext>
            </a:extLst>
          </p:cNvPr>
          <p:cNvSpPr>
            <a:spLocks noChangeArrowheads="1"/>
          </p:cNvSpPr>
          <p:nvPr/>
        </p:nvSpPr>
        <p:spPr bwMode="auto">
          <a:xfrm>
            <a:off x="647564" y="4293096"/>
            <a:ext cx="1296144" cy="720080"/>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Distribute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code/tests</a:t>
            </a:r>
          </a:p>
        </p:txBody>
      </p:sp>
      <p:sp>
        <p:nvSpPr>
          <p:cNvPr id="17" name="Rounded Rectangle 16">
            <a:extLst>
              <a:ext uri="{FF2B5EF4-FFF2-40B4-BE49-F238E27FC236}">
                <a16:creationId xmlns:a16="http://schemas.microsoft.com/office/drawing/2014/main" id="{30EB23E4-D308-8647-9CCA-4D2BD51F6DAD}"/>
              </a:ext>
            </a:extLst>
          </p:cNvPr>
          <p:cNvSpPr>
            <a:spLocks noChangeArrowheads="1"/>
          </p:cNvSpPr>
          <p:nvPr/>
        </p:nvSpPr>
        <p:spPr bwMode="auto">
          <a:xfrm>
            <a:off x="7120899" y="2369698"/>
            <a:ext cx="1656184" cy="2794065"/>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D3991600-89EF-FD4C-B2E5-F905F4CA7317}"/>
              </a:ext>
            </a:extLst>
          </p:cNvPr>
          <p:cNvSpPr>
            <a:spLocks noChangeArrowheads="1"/>
          </p:cNvSpPr>
          <p:nvPr/>
        </p:nvSpPr>
        <p:spPr bwMode="auto">
          <a:xfrm>
            <a:off x="7300919" y="3844502"/>
            <a:ext cx="1296144" cy="977923"/>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Make code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Changes</a:t>
            </a:r>
          </a:p>
        </p:txBody>
      </p:sp>
      <p:sp>
        <p:nvSpPr>
          <p:cNvPr id="21" name="Rounded Rectangle 20">
            <a:extLst>
              <a:ext uri="{FF2B5EF4-FFF2-40B4-BE49-F238E27FC236}">
                <a16:creationId xmlns:a16="http://schemas.microsoft.com/office/drawing/2014/main" id="{EF37E817-AEF4-154A-A84E-9757695BDD9C}"/>
              </a:ext>
            </a:extLst>
          </p:cNvPr>
          <p:cNvSpPr>
            <a:spLocks noChangeArrowheads="1"/>
          </p:cNvSpPr>
          <p:nvPr/>
        </p:nvSpPr>
        <p:spPr bwMode="auto">
          <a:xfrm>
            <a:off x="2843808" y="2566347"/>
            <a:ext cx="1518847" cy="917883"/>
          </a:xfrm>
          <a:prstGeom prst="roundRect">
            <a:avLst>
              <a:gd name="adj" fmla="val 563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Check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code</a:t>
            </a:r>
          </a:p>
        </p:txBody>
      </p:sp>
      <p:sp>
        <p:nvSpPr>
          <p:cNvPr id="22" name="Rounded Rectangle 21">
            <a:extLst>
              <a:ext uri="{FF2B5EF4-FFF2-40B4-BE49-F238E27FC236}">
                <a16:creationId xmlns:a16="http://schemas.microsoft.com/office/drawing/2014/main" id="{4CBB90B5-A1A1-A449-8AAC-F7348CE40CB1}"/>
              </a:ext>
            </a:extLst>
          </p:cNvPr>
          <p:cNvSpPr>
            <a:spLocks noChangeArrowheads="1"/>
          </p:cNvSpPr>
          <p:nvPr/>
        </p:nvSpPr>
        <p:spPr bwMode="auto">
          <a:xfrm>
            <a:off x="2843808" y="3865443"/>
            <a:ext cx="1518847" cy="1033804"/>
          </a:xfrm>
          <a:prstGeom prst="roundRect">
            <a:avLst>
              <a:gd name="adj" fmla="val 563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solidFill>
                  <a:srgbClr val="FF0000"/>
                </a:solidFill>
                <a:latin typeface="Calibri" panose="020F0502020204030204" pitchFamily="34" charset="0"/>
                <a:cs typeface="Calibri" panose="020F0502020204030204" pitchFamily="34" charset="0"/>
              </a:rPr>
              <a:t>Write review</a:t>
            </a:r>
            <a:br>
              <a:rPr lang="en-US" sz="2000" b="1" dirty="0">
                <a:solidFill>
                  <a:srgbClr val="FF0000"/>
                </a:solidFill>
                <a:latin typeface="Calibri" panose="020F0502020204030204" pitchFamily="34" charset="0"/>
                <a:cs typeface="Calibri" panose="020F0502020204030204" pitchFamily="34" charset="0"/>
              </a:rPr>
            </a:br>
            <a:r>
              <a:rPr lang="en-US" sz="2000" b="1" dirty="0">
                <a:solidFill>
                  <a:srgbClr val="FF0000"/>
                </a:solidFill>
                <a:latin typeface="Calibri" panose="020F0502020204030204" pitchFamily="34" charset="0"/>
                <a:cs typeface="Calibri" panose="020F0502020204030204" pitchFamily="34" charset="0"/>
              </a:rPr>
              <a:t>report</a:t>
            </a:r>
          </a:p>
        </p:txBody>
      </p:sp>
      <p:sp>
        <p:nvSpPr>
          <p:cNvPr id="23" name="Rounded Rectangle 22">
            <a:extLst>
              <a:ext uri="{FF2B5EF4-FFF2-40B4-BE49-F238E27FC236}">
                <a16:creationId xmlns:a16="http://schemas.microsoft.com/office/drawing/2014/main" id="{24F46ED4-52FF-C844-AFC0-3B9D48605E96}"/>
              </a:ext>
            </a:extLst>
          </p:cNvPr>
          <p:cNvSpPr>
            <a:spLocks noChangeArrowheads="1"/>
          </p:cNvSpPr>
          <p:nvPr/>
        </p:nvSpPr>
        <p:spPr bwMode="auto">
          <a:xfrm>
            <a:off x="7300919" y="2566347"/>
            <a:ext cx="1296144" cy="977923"/>
          </a:xfrm>
          <a:prstGeom prst="roundRect">
            <a:avLst>
              <a:gd name="adj" fmla="val 503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Prepare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to-do list</a:t>
            </a:r>
          </a:p>
        </p:txBody>
      </p:sp>
      <p:cxnSp>
        <p:nvCxnSpPr>
          <p:cNvPr id="27" name="Straight Arrow Connector 26">
            <a:extLst>
              <a:ext uri="{FF2B5EF4-FFF2-40B4-BE49-F238E27FC236}">
                <a16:creationId xmlns:a16="http://schemas.microsoft.com/office/drawing/2014/main" id="{3C78D250-802A-CD46-B60D-435D49A17929}"/>
              </a:ext>
            </a:extLst>
          </p:cNvPr>
          <p:cNvCxnSpPr>
            <a:cxnSpLocks/>
            <a:stCxn id="9" idx="3"/>
            <a:endCxn id="10" idx="2"/>
          </p:cNvCxnSpPr>
          <p:nvPr/>
        </p:nvCxnSpPr>
        <p:spPr>
          <a:xfrm>
            <a:off x="4427985" y="3766730"/>
            <a:ext cx="720079"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182BEE3-9710-2F46-BF95-753A00276614}"/>
              </a:ext>
            </a:extLst>
          </p:cNvPr>
          <p:cNvCxnSpPr>
            <a:cxnSpLocks/>
            <a:stCxn id="10" idx="6"/>
            <a:endCxn id="17" idx="1"/>
          </p:cNvCxnSpPr>
          <p:nvPr/>
        </p:nvCxnSpPr>
        <p:spPr>
          <a:xfrm>
            <a:off x="6423658" y="3766730"/>
            <a:ext cx="697241" cy="1"/>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21F6BE2-DBD0-C046-9AD0-E6A1F5EFB12F}"/>
              </a:ext>
            </a:extLst>
          </p:cNvPr>
          <p:cNvSpPr txBox="1"/>
          <p:nvPr/>
        </p:nvSpPr>
        <p:spPr>
          <a:xfrm>
            <a:off x="435000" y="5221084"/>
            <a:ext cx="1692836" cy="830997"/>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Review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preparation</a:t>
            </a:r>
          </a:p>
        </p:txBody>
      </p:sp>
      <p:sp>
        <p:nvSpPr>
          <p:cNvPr id="36" name="TextBox 35">
            <a:extLst>
              <a:ext uri="{FF2B5EF4-FFF2-40B4-BE49-F238E27FC236}">
                <a16:creationId xmlns:a16="http://schemas.microsoft.com/office/drawing/2014/main" id="{75A1AE89-4817-0F43-9B0D-C25B9C2FF03E}"/>
              </a:ext>
            </a:extLst>
          </p:cNvPr>
          <p:cNvSpPr txBox="1"/>
          <p:nvPr/>
        </p:nvSpPr>
        <p:spPr>
          <a:xfrm>
            <a:off x="2868464" y="5221084"/>
            <a:ext cx="1295547" cy="830997"/>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Code </a:t>
            </a:r>
            <a:br>
              <a:rPr lang="en-US" sz="2400" b="1" dirty="0">
                <a:solidFill>
                  <a:srgbClr val="FF0000"/>
                </a:solidFill>
                <a:latin typeface="Calibri" panose="020F0502020204030204" pitchFamily="34" charset="0"/>
                <a:cs typeface="Calibri" panose="020F0502020204030204" pitchFamily="34" charset="0"/>
              </a:rPr>
            </a:br>
            <a:r>
              <a:rPr lang="en-US" sz="2400" b="1" dirty="0">
                <a:solidFill>
                  <a:srgbClr val="FF0000"/>
                </a:solidFill>
                <a:latin typeface="Calibri" panose="020F0502020204030204" pitchFamily="34" charset="0"/>
                <a:cs typeface="Calibri" panose="020F0502020204030204" pitchFamily="34" charset="0"/>
              </a:rPr>
              <a:t>checking</a:t>
            </a:r>
          </a:p>
        </p:txBody>
      </p:sp>
      <p:sp>
        <p:nvSpPr>
          <p:cNvPr id="37" name="TextBox 36">
            <a:extLst>
              <a:ext uri="{FF2B5EF4-FFF2-40B4-BE49-F238E27FC236}">
                <a16:creationId xmlns:a16="http://schemas.microsoft.com/office/drawing/2014/main" id="{F900EE96-3F4B-F044-B12F-B3DECF409C86}"/>
              </a:ext>
            </a:extLst>
          </p:cNvPr>
          <p:cNvSpPr txBox="1"/>
          <p:nvPr/>
        </p:nvSpPr>
        <p:spPr>
          <a:xfrm>
            <a:off x="5229971" y="5405750"/>
            <a:ext cx="1111779"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Review</a:t>
            </a:r>
          </a:p>
        </p:txBody>
      </p:sp>
      <p:sp>
        <p:nvSpPr>
          <p:cNvPr id="38" name="TextBox 37">
            <a:extLst>
              <a:ext uri="{FF2B5EF4-FFF2-40B4-BE49-F238E27FC236}">
                <a16:creationId xmlns:a16="http://schemas.microsoft.com/office/drawing/2014/main" id="{60046CF5-400C-EB45-882F-194F1336E4D1}"/>
              </a:ext>
            </a:extLst>
          </p:cNvPr>
          <p:cNvSpPr txBox="1"/>
          <p:nvPr/>
        </p:nvSpPr>
        <p:spPr>
          <a:xfrm>
            <a:off x="7223088" y="5405750"/>
            <a:ext cx="1451809" cy="461665"/>
          </a:xfrm>
          <a:prstGeom prst="rect">
            <a:avLst/>
          </a:prstGeom>
          <a:noFill/>
        </p:spPr>
        <p:txBody>
          <a:bodyPr wrap="none" rtlCol="0">
            <a:spAutoFit/>
          </a:bodyPr>
          <a:lstStyle/>
          <a:p>
            <a:pPr algn="ctr"/>
            <a:r>
              <a:rPr lang="en-US" sz="2400" b="1" dirty="0">
                <a:solidFill>
                  <a:srgbClr val="FF0000"/>
                </a:solidFill>
                <a:latin typeface="Calibri" panose="020F0502020204030204" pitchFamily="34" charset="0"/>
                <a:cs typeface="Calibri" panose="020F0502020204030204" pitchFamily="34" charset="0"/>
              </a:rPr>
              <a:t>Follow-up</a:t>
            </a:r>
          </a:p>
        </p:txBody>
      </p:sp>
      <p:sp>
        <p:nvSpPr>
          <p:cNvPr id="39" name="TextBox 38">
            <a:extLst>
              <a:ext uri="{FF2B5EF4-FFF2-40B4-BE49-F238E27FC236}">
                <a16:creationId xmlns:a16="http://schemas.microsoft.com/office/drawing/2014/main" id="{D2932B8D-ED10-F045-B652-16EA635741C4}"/>
              </a:ext>
            </a:extLst>
          </p:cNvPr>
          <p:cNvSpPr txBox="1"/>
          <p:nvPr/>
        </p:nvSpPr>
        <p:spPr>
          <a:xfrm>
            <a:off x="5125226" y="2607295"/>
            <a:ext cx="137383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Reviewer</a:t>
            </a:r>
          </a:p>
        </p:txBody>
      </p:sp>
      <p:sp>
        <p:nvSpPr>
          <p:cNvPr id="40" name="TextBox 39">
            <a:extLst>
              <a:ext uri="{FF2B5EF4-FFF2-40B4-BE49-F238E27FC236}">
                <a16:creationId xmlns:a16="http://schemas.microsoft.com/office/drawing/2014/main" id="{371AA426-9C2C-3D46-ACB8-A3C902BFB952}"/>
              </a:ext>
            </a:extLst>
          </p:cNvPr>
          <p:cNvSpPr txBox="1"/>
          <p:nvPr/>
        </p:nvSpPr>
        <p:spPr>
          <a:xfrm>
            <a:off x="2910130" y="1815207"/>
            <a:ext cx="137383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Reviewer</a:t>
            </a:r>
          </a:p>
        </p:txBody>
      </p:sp>
      <p:sp>
        <p:nvSpPr>
          <p:cNvPr id="41" name="TextBox 40">
            <a:extLst>
              <a:ext uri="{FF2B5EF4-FFF2-40B4-BE49-F238E27FC236}">
                <a16:creationId xmlns:a16="http://schemas.microsoft.com/office/drawing/2014/main" id="{97983139-E0F8-054B-9E2A-EF172C221235}"/>
              </a:ext>
            </a:extLst>
          </p:cNvPr>
          <p:cNvSpPr txBox="1"/>
          <p:nvPr/>
        </p:nvSpPr>
        <p:spPr>
          <a:xfrm>
            <a:off x="412171" y="1815207"/>
            <a:ext cx="178356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Programmer</a:t>
            </a:r>
          </a:p>
        </p:txBody>
      </p:sp>
      <p:sp>
        <p:nvSpPr>
          <p:cNvPr id="42" name="TextBox 41">
            <a:extLst>
              <a:ext uri="{FF2B5EF4-FFF2-40B4-BE49-F238E27FC236}">
                <a16:creationId xmlns:a16="http://schemas.microsoft.com/office/drawing/2014/main" id="{114C0EBF-30DC-F540-AE6A-7838B5F51E50}"/>
              </a:ext>
            </a:extLst>
          </p:cNvPr>
          <p:cNvSpPr txBox="1"/>
          <p:nvPr/>
        </p:nvSpPr>
        <p:spPr>
          <a:xfrm>
            <a:off x="6972984" y="1815207"/>
            <a:ext cx="178356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Programmer</a:t>
            </a:r>
          </a:p>
        </p:txBody>
      </p:sp>
    </p:spTree>
    <p:extLst>
      <p:ext uri="{BB962C8B-B14F-4D97-AF65-F5344CB8AC3E}">
        <p14:creationId xmlns:p14="http://schemas.microsoft.com/office/powerpoint/2010/main" val="281876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t>The aim of </a:t>
            </a:r>
            <a:r>
              <a:rPr lang="en-US" sz="2800" dirty="0">
                <a:solidFill>
                  <a:srgbClr val="FF0000"/>
                </a:solidFill>
              </a:rPr>
              <a:t>program testing </a:t>
            </a:r>
            <a:r>
              <a:rPr lang="en-US" sz="2800" dirty="0"/>
              <a:t>is to </a:t>
            </a:r>
            <a:r>
              <a:rPr lang="en-US" sz="2800" dirty="0">
                <a:solidFill>
                  <a:srgbClr val="FF0000"/>
                </a:solidFill>
              </a:rPr>
              <a:t>find bugs </a:t>
            </a:r>
            <a:r>
              <a:rPr lang="en-US" sz="2800" dirty="0"/>
              <a:t>and to show that a program does what its developers expect it to do. </a:t>
            </a:r>
          </a:p>
          <a:p>
            <a:r>
              <a:rPr lang="en-US" sz="2800" dirty="0">
                <a:solidFill>
                  <a:srgbClr val="FF0000"/>
                </a:solidFill>
              </a:rPr>
              <a:t>Four types of testing </a:t>
            </a:r>
            <a:r>
              <a:rPr lang="en-US" sz="2800" dirty="0"/>
              <a:t>that are relevant to </a:t>
            </a:r>
            <a:br>
              <a:rPr lang="en-US" sz="2800" dirty="0"/>
            </a:br>
            <a:r>
              <a:rPr lang="en-US" sz="2800" dirty="0"/>
              <a:t>software products are </a:t>
            </a:r>
            <a:br>
              <a:rPr lang="en-US" sz="2800" dirty="0"/>
            </a:br>
            <a:r>
              <a:rPr lang="en-US" sz="2800" dirty="0">
                <a:solidFill>
                  <a:srgbClr val="FF0000"/>
                </a:solidFill>
              </a:rPr>
              <a:t>functional testing</a:t>
            </a:r>
            <a:r>
              <a:rPr lang="en-US" sz="2800" dirty="0"/>
              <a:t>, </a:t>
            </a:r>
            <a:r>
              <a:rPr lang="en-US" sz="2800" dirty="0">
                <a:solidFill>
                  <a:srgbClr val="FF0000"/>
                </a:solidFill>
              </a:rPr>
              <a:t>user testing</a:t>
            </a:r>
            <a:r>
              <a:rPr lang="en-US" sz="2800" dirty="0"/>
              <a:t>, </a:t>
            </a:r>
            <a:br>
              <a:rPr lang="en-US" sz="2800" dirty="0"/>
            </a:br>
            <a:r>
              <a:rPr lang="en-US" sz="2800" dirty="0">
                <a:solidFill>
                  <a:srgbClr val="FF0000"/>
                </a:solidFill>
              </a:rPr>
              <a:t>load and performance testing </a:t>
            </a:r>
            <a:r>
              <a:rPr lang="en-US" sz="2800" dirty="0"/>
              <a:t>and </a:t>
            </a:r>
            <a:r>
              <a:rPr lang="en-US" sz="2800" dirty="0">
                <a:solidFill>
                  <a:srgbClr val="FF0000"/>
                </a:solidFill>
              </a:rPr>
              <a:t>security testing</a:t>
            </a:r>
            <a:r>
              <a:rPr lang="en-US" sz="2800" dirty="0"/>
              <a:t>.</a:t>
            </a:r>
          </a:p>
          <a:p>
            <a:r>
              <a:rPr lang="en-US" sz="2800" dirty="0">
                <a:solidFill>
                  <a:srgbClr val="FF0000"/>
                </a:solidFill>
              </a:rPr>
              <a:t>Unit testing </a:t>
            </a:r>
            <a:r>
              <a:rPr lang="en-US" sz="2800" dirty="0"/>
              <a:t>involves testing program units such as functions or class methods that have a single responsibility. </a:t>
            </a:r>
          </a:p>
          <a:p>
            <a:r>
              <a:rPr lang="en-US" sz="2800" dirty="0">
                <a:solidFill>
                  <a:srgbClr val="FF0000"/>
                </a:solidFill>
              </a:rPr>
              <a:t>Feature testing </a:t>
            </a:r>
            <a:r>
              <a:rPr lang="en-US" sz="2800" dirty="0"/>
              <a:t>focuses on testing individual system features. </a:t>
            </a:r>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660610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3000" dirty="0">
                <a:solidFill>
                  <a:srgbClr val="FF0000"/>
                </a:solidFill>
              </a:rPr>
              <a:t>System testing </a:t>
            </a:r>
            <a:r>
              <a:rPr lang="en-US" sz="3000" dirty="0"/>
              <a:t>tests the system as a whole to check for unwanted interactions between features and between the system and its environment.</a:t>
            </a:r>
          </a:p>
          <a:p>
            <a:r>
              <a:rPr lang="en-US" sz="3000" dirty="0">
                <a:solidFill>
                  <a:srgbClr val="FF0000"/>
                </a:solidFill>
              </a:rPr>
              <a:t>Identifying equivalence partitions</a:t>
            </a:r>
            <a:r>
              <a:rPr lang="en-US" sz="3000" dirty="0"/>
              <a:t>, in which all inputs have the same characteristics, and choosing test inputs at the boundaries of these partitions, is an effective way of finding bugs in a program.</a:t>
            </a:r>
          </a:p>
          <a:p>
            <a:r>
              <a:rPr lang="en-US" sz="3000" dirty="0">
                <a:solidFill>
                  <a:srgbClr val="FF0000"/>
                </a:solidFill>
              </a:rPr>
              <a:t>User stories </a:t>
            </a:r>
            <a:r>
              <a:rPr lang="en-US" sz="3000" dirty="0"/>
              <a:t>may be used as a basis for deriving feature tests.</a:t>
            </a:r>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8563597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dirty="0">
                <a:solidFill>
                  <a:srgbClr val="FF0000"/>
                </a:solidFill>
              </a:rPr>
              <a:t>Test automation </a:t>
            </a:r>
            <a:r>
              <a:rPr lang="en-US" dirty="0"/>
              <a:t>is based on the idea that tests should be executable. You develop a set of executable tests and run these each time you make a change to a system.</a:t>
            </a:r>
          </a:p>
          <a:p>
            <a:r>
              <a:rPr lang="en-US" dirty="0">
                <a:solidFill>
                  <a:srgbClr val="FF0000"/>
                </a:solidFill>
              </a:rPr>
              <a:t>The structure of an automated unit test </a:t>
            </a:r>
            <a:r>
              <a:rPr lang="en-US" dirty="0"/>
              <a:t>should be </a:t>
            </a:r>
            <a:r>
              <a:rPr lang="en-US" dirty="0">
                <a:solidFill>
                  <a:srgbClr val="FF0000"/>
                </a:solidFill>
              </a:rPr>
              <a:t>arrange-action-assert</a:t>
            </a:r>
            <a:r>
              <a:rPr lang="en-US" dirty="0"/>
              <a:t>. You set up the test parameters, call the function or method being tested, and make an assertion of what should be true after the action has been completed.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5588313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dirty="0">
                <a:solidFill>
                  <a:srgbClr val="FF0000"/>
                </a:solidFill>
              </a:rPr>
              <a:t>Test-driven development </a:t>
            </a:r>
            <a:r>
              <a:rPr lang="en-US" dirty="0"/>
              <a:t>is an approach to development where executable tests are written before the code. Code is then developed to pass the tests.</a:t>
            </a:r>
          </a:p>
          <a:p>
            <a:r>
              <a:rPr lang="en-US" dirty="0"/>
              <a:t>A disadvantage of test-driven development is that programmers focus on the </a:t>
            </a:r>
            <a:r>
              <a:rPr lang="en-US" dirty="0">
                <a:solidFill>
                  <a:srgbClr val="FF0000"/>
                </a:solidFill>
              </a:rPr>
              <a:t>detail of passing tests</a:t>
            </a:r>
            <a:r>
              <a:rPr lang="en-US" dirty="0"/>
              <a:t> rather than considering the broader structure of their code and algorithms used.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5562032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dirty="0">
                <a:solidFill>
                  <a:srgbClr val="FF0000"/>
                </a:solidFill>
              </a:rPr>
              <a:t>Security testing </a:t>
            </a:r>
            <a:r>
              <a:rPr lang="en-US" dirty="0"/>
              <a:t>may be risk driven where a list of security risks is used to identify tests that may identify system vulnerabilities.</a:t>
            </a:r>
          </a:p>
          <a:p>
            <a:r>
              <a:rPr lang="en-US" dirty="0">
                <a:solidFill>
                  <a:srgbClr val="FF0000"/>
                </a:solidFill>
              </a:rPr>
              <a:t>Code reviews </a:t>
            </a:r>
            <a:r>
              <a:rPr lang="en-US" dirty="0"/>
              <a:t>are an effective supplement to testing. They involve people checking the code to comment on the code quality and to look for bugs.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41056575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Tree>
    <p:extLst>
      <p:ext uri="{BB962C8B-B14F-4D97-AF65-F5344CB8AC3E}">
        <p14:creationId xmlns:p14="http://schemas.microsoft.com/office/powerpoint/2010/main" val="272557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29109</TotalTime>
  <Words>6649</Words>
  <Application>Microsoft Macintosh PowerPoint</Application>
  <PresentationFormat>On-screen Show (4:3)</PresentationFormat>
  <Paragraphs>888</Paragraphs>
  <Slides>75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75</vt:i4>
      </vt:variant>
    </vt:vector>
  </HeadingPairs>
  <TitlesOfParts>
    <vt:vector size="83" baseType="lpstr">
      <vt:lpstr>標楷體</vt:lpstr>
      <vt:lpstr>標楷體</vt:lpstr>
      <vt:lpstr>新細明體</vt:lpstr>
      <vt:lpstr>Arial</vt:lpstr>
      <vt:lpstr>Calibri</vt:lpstr>
      <vt:lpstr>Courier</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Testing:  Functional testing,  Test automation,  Test-driven development,  and Code reviews</vt:lpstr>
      <vt:lpstr>Outline</vt:lpstr>
      <vt:lpstr>Software testing</vt:lpstr>
      <vt:lpstr>Program bugs</vt:lpstr>
      <vt:lpstr>Types of testing</vt:lpstr>
      <vt:lpstr>Functional testing</vt:lpstr>
      <vt:lpstr>Functional testing</vt:lpstr>
      <vt:lpstr>Functional testing</vt:lpstr>
      <vt:lpstr>A name checking function</vt:lpstr>
      <vt:lpstr>Equivalence partitions for the name checking function</vt:lpstr>
      <vt:lpstr>Unit testing guidelines (1)</vt:lpstr>
      <vt:lpstr>Unit testing guidelines (2)</vt:lpstr>
      <vt:lpstr>Feature testing</vt:lpstr>
      <vt:lpstr>Feature testing</vt:lpstr>
      <vt:lpstr>Types of feature test</vt:lpstr>
      <vt:lpstr>User stories for the  sign-in with Google feature</vt:lpstr>
      <vt:lpstr>Feature tests for  sign-in with Google</vt:lpstr>
      <vt:lpstr>Feature tests for  sign-in with Google</vt:lpstr>
      <vt:lpstr>System and release testing</vt:lpstr>
      <vt:lpstr>System testing </vt:lpstr>
      <vt:lpstr>Scenario-based testing</vt:lpstr>
      <vt:lpstr>Choosing a holiday destination End-to-end pathways</vt:lpstr>
      <vt:lpstr>Release testing</vt:lpstr>
      <vt:lpstr>Release testing and System testing</vt:lpstr>
      <vt:lpstr>Test automation</vt:lpstr>
      <vt:lpstr>Automated testing</vt:lpstr>
      <vt:lpstr>PowerPoint Presentation</vt:lpstr>
      <vt:lpstr>Automated tests</vt:lpstr>
      <vt:lpstr>PowerPoint Presentation</vt:lpstr>
      <vt:lpstr>PowerPoint Presentation</vt:lpstr>
      <vt:lpstr>PowerPoint Presentation</vt:lpstr>
      <vt:lpstr>The test pyramid</vt:lpstr>
      <vt:lpstr>Feature editing through an API</vt:lpstr>
      <vt:lpstr>Interaction recording and playback</vt:lpstr>
      <vt:lpstr>Test-driven development (TDD)</vt:lpstr>
      <vt:lpstr>Test-driven development (TDD)</vt:lpstr>
      <vt:lpstr>Stages of test-driven development </vt:lpstr>
      <vt:lpstr>Stages of test-driven development </vt:lpstr>
      <vt:lpstr>Benefits of test-driven development</vt:lpstr>
      <vt:lpstr>Reasons for not using TDD</vt:lpstr>
      <vt:lpstr>Security testing</vt:lpstr>
      <vt:lpstr>Risk-based security testing</vt:lpstr>
      <vt:lpstr>Risk analysis</vt:lpstr>
      <vt:lpstr>Code reviews</vt:lpstr>
      <vt:lpstr>Code reviews</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1660</cp:revision>
  <cp:lastPrinted>2020-12-15T05:00:39Z</cp:lastPrinted>
  <dcterms:created xsi:type="dcterms:W3CDTF">2011-02-14T23:24:00Z</dcterms:created>
  <dcterms:modified xsi:type="dcterms:W3CDTF">2020-12-21T23:35:18Z</dcterms:modified>
  <cp:category/>
</cp:coreProperties>
</file>