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3462" r:id="rId2"/>
    <p:sldId id="3806" r:id="rId3"/>
    <p:sldId id="4874" r:id="rId4"/>
    <p:sldId id="4875"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3711" r:id="rId36"/>
    <p:sldId id="3186" r:id="rId37"/>
    <p:sldId id="3187" r:id="rId38"/>
    <p:sldId id="3188" r:id="rId39"/>
    <p:sldId id="3189" r:id="rId40"/>
    <p:sldId id="3190" r:id="rId41"/>
    <p:sldId id="3191" r:id="rId42"/>
    <p:sldId id="3192" r:id="rId43"/>
    <p:sldId id="3211" r:id="rId44"/>
    <p:sldId id="3193" r:id="rId45"/>
    <p:sldId id="3195" r:id="rId46"/>
    <p:sldId id="3212" r:id="rId47"/>
    <p:sldId id="3194" r:id="rId48"/>
    <p:sldId id="3196" r:id="rId49"/>
    <p:sldId id="3197" r:id="rId50"/>
    <p:sldId id="3819" r:id="rId51"/>
    <p:sldId id="3820" r:id="rId52"/>
    <p:sldId id="3213" r:id="rId53"/>
    <p:sldId id="3821" r:id="rId54"/>
    <p:sldId id="3198" r:id="rId55"/>
    <p:sldId id="3199" r:id="rId56"/>
    <p:sldId id="3200" r:id="rId57"/>
    <p:sldId id="3214" r:id="rId58"/>
    <p:sldId id="3201" r:id="rId59"/>
    <p:sldId id="3202" r:id="rId60"/>
    <p:sldId id="3203" r:id="rId61"/>
    <p:sldId id="3204" r:id="rId62"/>
    <p:sldId id="3205" r:id="rId63"/>
    <p:sldId id="3206" r:id="rId64"/>
    <p:sldId id="3207" r:id="rId65"/>
    <p:sldId id="3208" r:id="rId66"/>
    <p:sldId id="3209" r:id="rId67"/>
    <p:sldId id="420" r:id="rId68"/>
    <p:sldId id="421" r:id="rId69"/>
    <p:sldId id="3825" r:id="rId70"/>
    <p:sldId id="3215" r:id="rId71"/>
    <p:sldId id="3826" r:id="rId72"/>
    <p:sldId id="3217" r:id="rId73"/>
    <p:sldId id="3822" r:id="rId74"/>
    <p:sldId id="3823" r:id="rId75"/>
    <p:sldId id="3824" r:id="rId76"/>
    <p:sldId id="3218" r:id="rId77"/>
    <p:sldId id="3229" r:id="rId78"/>
    <p:sldId id="3230" r:id="rId79"/>
    <p:sldId id="3231" r:id="rId80"/>
    <p:sldId id="3232" r:id="rId81"/>
    <p:sldId id="302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3"/>
    <p:restoredTop sz="93530"/>
  </p:normalViewPr>
  <p:slideViewPr>
    <p:cSldViewPr snapToGrid="0" snapToObjects="1">
      <p:cViewPr varScale="1">
        <p:scale>
          <a:sx n="72" d="100"/>
          <a:sy n="72" d="100"/>
        </p:scale>
        <p:origin x="23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13BE1D-9CA5-194E-A79F-6FE8485E6EFE}" type="slidenum">
              <a:rPr lang="en-US" smtClean="0"/>
              <a:t>1</a:t>
            </a:fld>
            <a:endParaRPr lang="en-US"/>
          </a:p>
        </p:txBody>
      </p:sp>
    </p:spTree>
    <p:extLst>
      <p:ext uri="{BB962C8B-B14F-4D97-AF65-F5344CB8AC3E}">
        <p14:creationId xmlns:p14="http://schemas.microsoft.com/office/powerpoint/2010/main" val="212279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5/3/23</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5/3/23</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5/3/23</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5/3/23</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5/3/23</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5/3/23</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5/3/23</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5/3/23</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5/3/23</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5/3/23</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5/3/23</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5/3/23</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hyperlink" Target="https://web.ntpu.edu.tw/~myday/" TargetMode="External"/><Relationship Id="rId7" Type="http://schemas.openxmlformats.org/officeDocument/2006/relationships/hyperlink" Target="https://web.ntpu.edu.tw/~myday" TargetMode="External"/><Relationship Id="rId12" Type="http://schemas.openxmlformats.org/officeDocument/2006/relationships/image" Target="../media/image5.png"/><Relationship Id="rId17" Type="http://schemas.openxmlformats.org/officeDocument/2006/relationships/hyperlink" Target="https://meet.google.com/ish-gzmy-pmo" TargetMode="External"/><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mail.im.tku.edu.tw/~myday/" TargetMode="External"/><Relationship Id="rId11" Type="http://schemas.openxmlformats.org/officeDocument/2006/relationships/image" Target="../media/image4.png"/><Relationship Id="rId5" Type="http://schemas.openxmlformats.org/officeDocument/2006/relationships/hyperlink" Target="https://www.ntpu.edu.tw/" TargetMode="External"/><Relationship Id="rId15" Type="http://schemas.openxmlformats.org/officeDocument/2006/relationships/image" Target="../media/image8.tiff"/><Relationship Id="rId10" Type="http://schemas.openxmlformats.org/officeDocument/2006/relationships/image" Target="../media/image3.png"/><Relationship Id="rId4" Type="http://schemas.openxmlformats.org/officeDocument/2006/relationships/hyperlink" Target="http://www.mis.ntpu.edu.tw/en/" TargetMode="External"/><Relationship Id="rId9" Type="http://schemas.openxmlformats.org/officeDocument/2006/relationships/image" Target="../media/image2.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46693"/>
            <a:ext cx="11819066" cy="2199739"/>
          </a:xfrm>
        </p:spPr>
        <p:txBody>
          <a:bodyPr>
            <a:noAutofit/>
          </a:body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Software Architecture: </a:t>
            </a:r>
            <a:br>
              <a:rPr lang="en-US" altLang="zh-TW"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Architectural design, System decomposition, and Distribution architecture</a:t>
            </a:r>
            <a:endParaRPr lang="en-US" sz="4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3"/>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4"/>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5"/>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6"/>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7"/>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1112SE05</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2023)</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(B8F40)</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2023-03-29</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6"/>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7">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2023/02/22   Introduction to Software Engineering</a:t>
            </a:r>
          </a:p>
          <a:p>
            <a:pPr marL="0" indent="0">
              <a:buNone/>
            </a:pPr>
            <a:r>
              <a:rPr lang="en-US" sz="2800" dirty="0"/>
              <a:t>2   2023/03/01   Software Products and Project Management: </a:t>
            </a:r>
            <a:br>
              <a:rPr lang="en-US" sz="2800" dirty="0"/>
            </a:br>
            <a:r>
              <a:rPr lang="en-US" sz="2800" dirty="0"/>
              <a:t>                              Software product management and prototyping</a:t>
            </a:r>
          </a:p>
          <a:p>
            <a:pPr marL="0" indent="0">
              <a:buNone/>
            </a:pPr>
            <a:r>
              <a:rPr lang="en-US" sz="2800" dirty="0"/>
              <a:t>3   2023/03/08   Agile Software Engineering: </a:t>
            </a:r>
            <a:br>
              <a:rPr lang="en-US" sz="2800" dirty="0"/>
            </a:br>
            <a:r>
              <a:rPr lang="en-US" sz="2800" dirty="0"/>
              <a:t>                              Agile methods, Scrum, and Extreme Programming</a:t>
            </a:r>
          </a:p>
          <a:p>
            <a:pPr marL="0" indent="0">
              <a:buNone/>
            </a:pPr>
            <a:r>
              <a:rPr lang="en-US" sz="2800" dirty="0"/>
              <a:t>4   2023/03/15   Features, Scenarios, and Stories</a:t>
            </a:r>
          </a:p>
          <a:p>
            <a:pPr marL="0" indent="0">
              <a:buNone/>
            </a:pPr>
            <a:r>
              <a:rPr lang="en-US" sz="2800" dirty="0">
                <a:solidFill>
                  <a:srgbClr val="7030A0"/>
                </a:solidFill>
              </a:rPr>
              <a:t>5   2023/03/22   Case Study on Software Engineering I</a:t>
            </a:r>
          </a:p>
          <a:p>
            <a:pPr marL="0" indent="0">
              <a:buNone/>
            </a:pPr>
            <a:r>
              <a:rPr lang="en-US" sz="2800" dirty="0">
                <a:solidFill>
                  <a:srgbClr val="C00000"/>
                </a:solidFill>
              </a:rPr>
              <a:t>6   2023/03/29   Software Architecture: Architectural design, </a:t>
            </a:r>
            <a:br>
              <a:rPr lang="en-US" sz="2800" dirty="0">
                <a:solidFill>
                  <a:srgbClr val="C00000"/>
                </a:solidFill>
              </a:rPr>
            </a:br>
            <a:r>
              <a:rPr lang="en-US" sz="2800" dirty="0">
                <a:solidFill>
                  <a:srgbClr val="C00000"/>
                </a:solidFill>
              </a:rPr>
              <a:t>                              System decomposition, and Distribution architecture</a:t>
            </a:r>
          </a:p>
          <a:p>
            <a:endParaRPr lang="en-US"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2023/04/05   Tomb-Sweeping Day (Holiday, No Classes)</a:t>
            </a:r>
          </a:p>
          <a:p>
            <a:pPr marL="0" indent="0">
              <a:buNone/>
            </a:pPr>
            <a:r>
              <a:rPr lang="en-US" sz="2800" dirty="0">
                <a:solidFill>
                  <a:schemeClr val="accent2">
                    <a:lumMod val="75000"/>
                  </a:schemeClr>
                </a:solidFill>
              </a:rPr>
              <a:t>8   2023/04/12   Midterm Project Report</a:t>
            </a:r>
          </a:p>
          <a:p>
            <a:pPr marL="0" indent="0">
              <a:buNone/>
            </a:pPr>
            <a:r>
              <a:rPr lang="en-US" sz="2800" dirty="0"/>
              <a:t>9   2023/04/19   Cloud-Based Software: Virtualization and containers,</a:t>
            </a:r>
            <a:br>
              <a:rPr lang="en-US" sz="2800" dirty="0"/>
            </a:br>
            <a:r>
              <a:rPr lang="en-US" sz="2800" dirty="0"/>
              <a:t>                              Everything as a service, Software as a service</a:t>
            </a:r>
          </a:p>
          <a:p>
            <a:pPr marL="0" indent="0">
              <a:buNone/>
            </a:pPr>
            <a:r>
              <a:rPr lang="en-US" sz="2800" dirty="0"/>
              <a:t>10   2023/04/26   Cloud Computing and Cloud Software Architecture</a:t>
            </a:r>
          </a:p>
          <a:p>
            <a:pPr marL="0" indent="0">
              <a:buNone/>
            </a:pPr>
            <a:r>
              <a:rPr lang="en-US" sz="2800" dirty="0"/>
              <a:t>11   2023/05/03   Microservices Architecture, RESTful services, </a:t>
            </a:r>
            <a:br>
              <a:rPr lang="en-US" sz="2800" dirty="0"/>
            </a:br>
            <a:r>
              <a:rPr lang="en-US" sz="2800" dirty="0"/>
              <a:t>                                 Service deployment</a:t>
            </a:r>
          </a:p>
          <a:p>
            <a:pPr marL="0" indent="0">
              <a:buNone/>
            </a:pPr>
            <a:r>
              <a:rPr lang="en-US" sz="2800" dirty="0">
                <a:solidFill>
                  <a:schemeClr val="accent1"/>
                </a:solidFill>
              </a:rPr>
              <a:t>12   2023/05/10   Security and Privacy; Reliable Programming; </a:t>
            </a:r>
            <a:br>
              <a:rPr lang="en-US" sz="2800" dirty="0">
                <a:solidFill>
                  <a:schemeClr val="accent1"/>
                </a:solidFill>
              </a:rPr>
            </a:br>
            <a:r>
              <a:rPr lang="en-US" sz="2800" dirty="0">
                <a:solidFill>
                  <a:schemeClr val="accent1"/>
                </a:solidFill>
              </a:rPr>
              <a:t>                                Testing: Test-driven development, and Code reviews; </a:t>
            </a:r>
            <a:br>
              <a:rPr lang="en-US" sz="2800" dirty="0">
                <a:solidFill>
                  <a:schemeClr val="accent1"/>
                </a:solidFill>
              </a:rPr>
            </a:br>
            <a:r>
              <a:rPr lang="en-US" sz="2800" dirty="0">
                <a:solidFill>
                  <a:schemeClr val="accent1"/>
                </a:solidFill>
              </a:rPr>
              <a:t>                                DevOps and Code Management: DevOps automation</a:t>
            </a:r>
            <a:endParaRPr lang="en-US" dirty="0">
              <a:solidFill>
                <a:schemeClr val="accent1"/>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2943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177871"/>
            <a:ext cx="10538847" cy="5341993"/>
          </a:xfrm>
        </p:spPr>
        <p:txBody>
          <a:bodyPr>
            <a:noAutofit/>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sz="3200" dirty="0"/>
              <a:t>its </a:t>
            </a:r>
            <a:r>
              <a:rPr lang="en-US" sz="3200" dirty="0">
                <a:solidFill>
                  <a:srgbClr val="C00000"/>
                </a:solidFill>
              </a:rPr>
              <a:t>overall organization</a:t>
            </a:r>
            <a:r>
              <a:rPr lang="en-US" sz="3200" dirty="0"/>
              <a:t>, </a:t>
            </a:r>
          </a:p>
          <a:p>
            <a:pPr lvl="1"/>
            <a:r>
              <a:rPr lang="en-US" sz="3200" dirty="0"/>
              <a:t>how the software is </a:t>
            </a:r>
            <a:r>
              <a:rPr lang="en-US" sz="3200" dirty="0">
                <a:solidFill>
                  <a:srgbClr val="C00000"/>
                </a:solidFill>
              </a:rPr>
              <a:t>decomposed into components</a:t>
            </a:r>
            <a:r>
              <a:rPr lang="en-US" sz="3200" dirty="0"/>
              <a:t>, </a:t>
            </a:r>
          </a:p>
          <a:p>
            <a:pPr lvl="1"/>
            <a:r>
              <a:rPr lang="en-US" sz="3200" dirty="0"/>
              <a:t>the </a:t>
            </a:r>
            <a:r>
              <a:rPr lang="en-US" sz="3200" dirty="0">
                <a:solidFill>
                  <a:srgbClr val="C00000"/>
                </a:solidFill>
              </a:rPr>
              <a:t>server organization </a:t>
            </a:r>
          </a:p>
          <a:p>
            <a:pPr lvl="1"/>
            <a:r>
              <a:rPr lang="en-US" sz="3200" dirty="0"/>
              <a:t>the </a:t>
            </a:r>
            <a:r>
              <a:rPr lang="en-US" sz="3200" dirty="0">
                <a:solidFill>
                  <a:srgbClr val="C00000"/>
                </a:solidFill>
              </a:rPr>
              <a:t>technologies</a:t>
            </a:r>
            <a:r>
              <a:rPr lang="en-US" sz="3200" dirty="0"/>
              <a:t> that you use to build the software.</a:t>
            </a:r>
            <a:r>
              <a:rPr lang="zh-TW" altLang="en-US" sz="3200" dirty="0"/>
              <a:t> </a:t>
            </a:r>
            <a:r>
              <a:rPr lang="en-US" sz="3200" dirty="0"/>
              <a:t>The architecture of a software product affects its </a:t>
            </a:r>
            <a:r>
              <a:rPr lang="en-US" sz="3200" dirty="0">
                <a:solidFill>
                  <a:schemeClr val="accent1"/>
                </a:solidFill>
              </a:rPr>
              <a:t>performance, usability, security, reliability and maintainability</a:t>
            </a:r>
            <a:r>
              <a:rPr lang="en-US" sz="3200"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697424" y="1522659"/>
            <a:ext cx="10848813" cy="4732173"/>
          </a:xfrm>
        </p:spPr>
        <p:txBody>
          <a:bodyPr>
            <a:normAutofit/>
          </a:bodyPr>
          <a:lstStyle/>
          <a:p>
            <a:r>
              <a:rPr lang="en-US" sz="4000" dirty="0"/>
              <a:t>There are many different interpretations of the term ‘</a:t>
            </a:r>
            <a:r>
              <a:rPr lang="en-US" sz="4000" dirty="0">
                <a:solidFill>
                  <a:srgbClr val="C00000"/>
                </a:solidFill>
              </a:rPr>
              <a:t>software architecture</a:t>
            </a:r>
            <a:r>
              <a:rPr lang="en-US" sz="4000" dirty="0"/>
              <a:t>’. </a:t>
            </a:r>
          </a:p>
          <a:p>
            <a:pPr lvl="1"/>
            <a:r>
              <a:rPr lang="en-US" sz="4000" dirty="0"/>
              <a:t>Some focus on ‘</a:t>
            </a:r>
            <a:r>
              <a:rPr lang="en-US" sz="4000" dirty="0">
                <a:solidFill>
                  <a:srgbClr val="C00000"/>
                </a:solidFill>
              </a:rPr>
              <a:t>architecture</a:t>
            </a:r>
            <a:r>
              <a:rPr lang="en-US" sz="4000" dirty="0"/>
              <a:t>’ as a </a:t>
            </a:r>
            <a:r>
              <a:rPr lang="en-US" sz="4000" dirty="0">
                <a:solidFill>
                  <a:srgbClr val="C00000"/>
                </a:solidFill>
              </a:rPr>
              <a:t>noun</a:t>
            </a:r>
            <a:r>
              <a:rPr lang="en-US" sz="4000" dirty="0"/>
              <a:t> </a:t>
            </a:r>
            <a:br>
              <a:rPr lang="en-US" sz="4000" dirty="0"/>
            </a:br>
            <a:r>
              <a:rPr lang="en-US" sz="4000" dirty="0"/>
              <a:t>- the </a:t>
            </a:r>
            <a:r>
              <a:rPr lang="en-US" sz="4000" dirty="0">
                <a:solidFill>
                  <a:srgbClr val="FF0000"/>
                </a:solidFill>
              </a:rPr>
              <a:t>structure of a system </a:t>
            </a:r>
            <a:br>
              <a:rPr lang="en-US" sz="4000" dirty="0"/>
            </a:br>
            <a:r>
              <a:rPr lang="en-US" sz="4000" dirty="0"/>
              <a:t>and others consider ‘</a:t>
            </a:r>
            <a:r>
              <a:rPr lang="en-US" sz="4000" dirty="0">
                <a:solidFill>
                  <a:srgbClr val="C00000"/>
                </a:solidFill>
              </a:rPr>
              <a:t>architecture</a:t>
            </a:r>
            <a:r>
              <a:rPr lang="en-US" sz="4000" dirty="0"/>
              <a:t>’ to be a </a:t>
            </a:r>
            <a:r>
              <a:rPr lang="en-US" sz="4000" dirty="0">
                <a:solidFill>
                  <a:srgbClr val="C00000"/>
                </a:solidFill>
              </a:rPr>
              <a:t>verb</a:t>
            </a:r>
            <a:r>
              <a:rPr lang="en-US" sz="4000" dirty="0"/>
              <a:t> </a:t>
            </a:r>
            <a:br>
              <a:rPr lang="en-US" sz="4000" dirty="0"/>
            </a:br>
            <a:r>
              <a:rPr lang="en-US" sz="4000" dirty="0"/>
              <a:t>- the </a:t>
            </a:r>
            <a:r>
              <a:rPr lang="en-US" sz="4000" dirty="0">
                <a:solidFill>
                  <a:srgbClr val="FF0000"/>
                </a:solidFill>
              </a:rPr>
              <a:t>process of defining these structures</a:t>
            </a:r>
            <a:r>
              <a:rPr lang="en-US" sz="4000" dirty="0"/>
              <a:t>.</a:t>
            </a:r>
          </a:p>
          <a:p>
            <a:endParaRPr lang="en-US" sz="4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normAutofit fontScale="90000"/>
          </a:bodyPr>
          <a:lstStyle/>
          <a:p>
            <a:r>
              <a:rPr lang="en-US" dirty="0">
                <a:solidFill>
                  <a:schemeClr val="accent1"/>
                </a:solidFill>
              </a:rPr>
              <a:t>The IEEE definition of </a:t>
            </a:r>
            <a:br>
              <a:rPr lang="en-US" dirty="0">
                <a:solidFill>
                  <a:schemeClr val="accent1"/>
                </a:solidFill>
              </a:rPr>
            </a:br>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1038386" y="1600201"/>
            <a:ext cx="10259878" cy="4525963"/>
          </a:xfrm>
        </p:spPr>
        <p:txBody>
          <a:bodyPr>
            <a:normAutofit/>
          </a:bodyPr>
          <a:lstStyle/>
          <a:p>
            <a:r>
              <a:rPr lang="en-US" sz="3600" b="1" dirty="0">
                <a:solidFill>
                  <a:srgbClr val="C00000"/>
                </a:solidFill>
              </a:rPr>
              <a:t>Architecture</a:t>
            </a:r>
            <a:r>
              <a:rPr lang="en-US" sz="3600" dirty="0"/>
              <a:t> is the </a:t>
            </a:r>
            <a:br>
              <a:rPr lang="en-US" sz="3600" dirty="0"/>
            </a:br>
            <a:r>
              <a:rPr lang="en-US" sz="3600" dirty="0">
                <a:solidFill>
                  <a:schemeClr val="accent1"/>
                </a:solidFill>
              </a:rPr>
              <a:t>fundamental organization of a software system</a:t>
            </a:r>
            <a:r>
              <a:rPr lang="en-US" sz="3600" dirty="0"/>
              <a:t> </a:t>
            </a:r>
            <a:br>
              <a:rPr lang="en-US" sz="3600" dirty="0"/>
            </a:br>
            <a:r>
              <a:rPr lang="en-US" sz="3600" dirty="0"/>
              <a:t>embodied in its </a:t>
            </a:r>
            <a:r>
              <a:rPr lang="en-US" sz="3600" dirty="0">
                <a:solidFill>
                  <a:srgbClr val="FF0000"/>
                </a:solidFill>
              </a:rPr>
              <a:t>components</a:t>
            </a:r>
            <a:r>
              <a:rPr lang="en-US" sz="3600" dirty="0"/>
              <a:t>, their </a:t>
            </a:r>
            <a:r>
              <a:rPr lang="en-US" sz="3600" dirty="0">
                <a:solidFill>
                  <a:srgbClr val="FF0000"/>
                </a:solidFill>
              </a:rPr>
              <a:t>relationships</a:t>
            </a:r>
            <a:r>
              <a:rPr lang="en-US" sz="3600" dirty="0"/>
              <a:t> to each other and </a:t>
            </a:r>
            <a:br>
              <a:rPr lang="en-US" sz="3600" dirty="0"/>
            </a:br>
            <a:r>
              <a:rPr lang="en-US" sz="3600" dirty="0"/>
              <a:t>to the </a:t>
            </a:r>
            <a:r>
              <a:rPr lang="en-US" sz="3600" dirty="0">
                <a:solidFill>
                  <a:srgbClr val="FF0000"/>
                </a:solidFill>
              </a:rPr>
              <a:t>environment</a:t>
            </a:r>
            <a:r>
              <a:rPr lang="en-US" sz="3600" dirty="0"/>
              <a:t>, and </a:t>
            </a:r>
            <a:br>
              <a:rPr lang="en-US" sz="3600" dirty="0"/>
            </a:br>
            <a:r>
              <a:rPr lang="en-US" sz="3600" dirty="0"/>
              <a:t>the </a:t>
            </a:r>
            <a:r>
              <a:rPr lang="en-US" sz="3600" dirty="0">
                <a:solidFill>
                  <a:schemeClr val="accent1"/>
                </a:solidFill>
              </a:rPr>
              <a:t>principles guiding</a:t>
            </a:r>
            <a:r>
              <a:rPr lang="en-US" sz="3600" dirty="0"/>
              <a:t> its </a:t>
            </a:r>
            <a:r>
              <a:rPr lang="en-US" sz="3600" dirty="0">
                <a:solidFill>
                  <a:schemeClr val="accent1"/>
                </a:solidFill>
              </a:rPr>
              <a:t>design</a:t>
            </a:r>
            <a:r>
              <a:rPr lang="en-US" sz="3600" dirty="0"/>
              <a:t> and </a:t>
            </a:r>
            <a:r>
              <a:rPr lang="en-US" sz="3600" dirty="0">
                <a:solidFill>
                  <a:schemeClr val="accent1"/>
                </a:solidFill>
              </a:rPr>
              <a:t>evolution</a:t>
            </a:r>
            <a:r>
              <a:rPr lang="en-US" sz="3600" dirty="0"/>
              <a:t>.</a:t>
            </a:r>
          </a:p>
          <a:p>
            <a:endParaRPr lang="en-US" sz="3600"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1981200" y="116632"/>
            <a:ext cx="8229600" cy="1301006"/>
          </a:xfrm>
        </p:spPr>
        <p:txBody>
          <a:bodyPr>
            <a:normAutofit fontScale="90000"/>
          </a:bodyPr>
          <a:lstStyle/>
          <a:p>
            <a:r>
              <a:rPr lang="en-US" dirty="0">
                <a:solidFill>
                  <a:schemeClr val="accent1"/>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805912" y="1495426"/>
            <a:ext cx="10569844" cy="5075237"/>
          </a:xfrm>
        </p:spPr>
        <p:txBody>
          <a:bodyPr>
            <a:noAutofit/>
          </a:bodyPr>
          <a:lstStyle/>
          <a:p>
            <a:r>
              <a:rPr lang="en-US" sz="3000" dirty="0"/>
              <a:t>A </a:t>
            </a:r>
            <a:r>
              <a:rPr lang="en-US" sz="3000" dirty="0">
                <a:solidFill>
                  <a:srgbClr val="C00000"/>
                </a:solidFill>
              </a:rPr>
              <a:t>component</a:t>
            </a:r>
            <a:r>
              <a:rPr lang="en-US" sz="3000" dirty="0"/>
              <a:t> is an element that implements a coherent set of functionality or features. </a:t>
            </a:r>
          </a:p>
          <a:p>
            <a:r>
              <a:rPr lang="en-US" sz="3000" dirty="0">
                <a:solidFill>
                  <a:srgbClr val="C00000"/>
                </a:solidFill>
              </a:rPr>
              <a:t>Software component </a:t>
            </a:r>
            <a:r>
              <a:rPr lang="en-US" sz="3000" dirty="0"/>
              <a:t>can be considered as </a:t>
            </a:r>
            <a:r>
              <a:rPr lang="en-US" sz="3000" dirty="0">
                <a:solidFill>
                  <a:schemeClr val="accent1"/>
                </a:solidFill>
              </a:rPr>
              <a:t>a collection of one or more services</a:t>
            </a:r>
            <a:r>
              <a:rPr lang="en-US" sz="3000" dirty="0"/>
              <a:t> that may be used by other components.</a:t>
            </a:r>
          </a:p>
          <a:p>
            <a:r>
              <a:rPr lang="en-US" sz="3000" dirty="0"/>
              <a:t>When </a:t>
            </a:r>
            <a:r>
              <a:rPr lang="en-US" sz="3000" dirty="0">
                <a:solidFill>
                  <a:srgbClr val="C00000"/>
                </a:solidFill>
              </a:rPr>
              <a:t>designing software architecture</a:t>
            </a:r>
            <a:r>
              <a:rPr lang="en-US" sz="3000" dirty="0"/>
              <a:t>, </a:t>
            </a:r>
            <a:r>
              <a:rPr lang="en-US" sz="3000" dirty="0">
                <a:solidFill>
                  <a:schemeClr val="accent1"/>
                </a:solidFill>
              </a:rPr>
              <a:t>you don’t have to decide how an architectural element or component is to be implemented</a:t>
            </a:r>
            <a:r>
              <a:rPr lang="en-US" sz="3000" dirty="0"/>
              <a:t>.  </a:t>
            </a:r>
          </a:p>
          <a:p>
            <a:r>
              <a:rPr lang="en-US" sz="3000" dirty="0"/>
              <a:t>Rather, you </a:t>
            </a:r>
            <a:r>
              <a:rPr lang="en-US" sz="3000" dirty="0">
                <a:solidFill>
                  <a:srgbClr val="C00000"/>
                </a:solidFill>
              </a:rPr>
              <a:t>design the component interface </a:t>
            </a:r>
            <a:r>
              <a:rPr lang="en-US" sz="3000" dirty="0"/>
              <a:t>and leave the implementation of that interface to a later stage of the development process.</a:t>
            </a:r>
          </a:p>
          <a:p>
            <a:endParaRPr lang="en-US" sz="3000" dirty="0"/>
          </a:p>
          <a:p>
            <a:endParaRPr lang="en-US" sz="30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accent6">
                    <a:lumMod val="75000"/>
                  </a:schemeClr>
                </a:solidFill>
              </a:rPr>
              <a:t>13   2023/05/17   Industry Practices of Software Engineering</a:t>
            </a:r>
          </a:p>
          <a:p>
            <a:pPr marL="0" indent="0">
              <a:buNone/>
            </a:pPr>
            <a:r>
              <a:rPr lang="en-US" sz="2800" dirty="0">
                <a:solidFill>
                  <a:schemeClr val="accent6">
                    <a:lumMod val="75000"/>
                  </a:schemeClr>
                </a:solidFill>
              </a:rPr>
              <a:t>		         </a:t>
            </a:r>
            <a:r>
              <a:rPr lang="en-US" sz="2600" dirty="0">
                <a:solidFill>
                  <a:schemeClr val="accent6">
                    <a:lumMod val="75000"/>
                  </a:schemeClr>
                </a:solidFill>
              </a:rPr>
              <a:t>[Agile Principles Patterns and Practices using AI and </a:t>
            </a:r>
            <a:r>
              <a:rPr lang="en-US" sz="2600" dirty="0" err="1">
                <a:solidFill>
                  <a:schemeClr val="accent6">
                    <a:lumMod val="75000"/>
                  </a:schemeClr>
                </a:solidFill>
              </a:rPr>
              <a:t>ChatGPT</a:t>
            </a:r>
            <a:r>
              <a:rPr lang="en-US" sz="2600" dirty="0">
                <a:solidFill>
                  <a:schemeClr val="accent6">
                    <a:lumMod val="75000"/>
                  </a:schemeClr>
                </a:solidFill>
              </a:rPr>
              <a:t>, </a:t>
            </a:r>
            <a:br>
              <a:rPr lang="en-US" sz="2600" dirty="0">
                <a:solidFill>
                  <a:schemeClr val="accent6">
                    <a:lumMod val="75000"/>
                  </a:schemeClr>
                </a:solidFill>
              </a:rPr>
            </a:br>
            <a:r>
              <a:rPr lang="en-US" sz="2600" dirty="0">
                <a:solidFill>
                  <a:schemeClr val="accent6">
                    <a:lumMod val="75000"/>
                  </a:schemeClr>
                </a:solidFill>
              </a:rPr>
              <a:t>		          Invited Speaker: </a:t>
            </a:r>
            <a:r>
              <a:rPr lang="en-US" sz="2600" dirty="0" err="1">
                <a:solidFill>
                  <a:schemeClr val="accent6">
                    <a:lumMod val="75000"/>
                  </a:schemeClr>
                </a:solidFill>
              </a:rPr>
              <a:t>Shihyu</a:t>
            </a:r>
            <a:r>
              <a:rPr lang="en-US" sz="2600" dirty="0">
                <a:solidFill>
                  <a:schemeClr val="accent6">
                    <a:lumMod val="75000"/>
                  </a:schemeClr>
                </a:solidFill>
              </a:rPr>
              <a:t> (Alex) Chu, Division Director, </a:t>
            </a:r>
            <a:br>
              <a:rPr lang="en-US" sz="2400" dirty="0">
                <a:solidFill>
                  <a:schemeClr val="accent6">
                    <a:lumMod val="75000"/>
                  </a:schemeClr>
                </a:solidFill>
              </a:rPr>
            </a:br>
            <a:r>
              <a:rPr lang="en-US" sz="2400" dirty="0">
                <a:solidFill>
                  <a:schemeClr val="accent6">
                    <a:lumMod val="75000"/>
                  </a:schemeClr>
                </a:solidFill>
              </a:rPr>
              <a:t>                                      </a:t>
            </a:r>
            <a:r>
              <a:rPr lang="en-US" sz="1800" dirty="0">
                <a:solidFill>
                  <a:schemeClr val="accent6">
                    <a:lumMod val="75000"/>
                  </a:schemeClr>
                </a:solidFill>
              </a:rPr>
              <a:t>Software Industry Research Center, Market Intelligence &amp; Consulting Institute (MIC)]</a:t>
            </a:r>
          </a:p>
          <a:p>
            <a:pPr marL="0" indent="0">
              <a:buNone/>
            </a:pPr>
            <a:r>
              <a:rPr lang="en-US" sz="2800" dirty="0">
                <a:solidFill>
                  <a:srgbClr val="7030A0"/>
                </a:solidFill>
              </a:rPr>
              <a:t>14   2023/05/24   Case Study on Software Engineering II</a:t>
            </a:r>
          </a:p>
          <a:p>
            <a:pPr marL="0" indent="0">
              <a:buNone/>
            </a:pPr>
            <a:r>
              <a:rPr lang="en-US" sz="2800" dirty="0">
                <a:solidFill>
                  <a:schemeClr val="accent2"/>
                </a:solidFill>
              </a:rPr>
              <a:t>15   2023/05/31   Final Project Report I</a:t>
            </a:r>
          </a:p>
          <a:p>
            <a:pPr marL="0" indent="0">
              <a:buNone/>
            </a:pPr>
            <a:r>
              <a:rPr lang="en-US" sz="2800" dirty="0">
                <a:solidFill>
                  <a:schemeClr val="accent2"/>
                </a:solidFill>
              </a:rPr>
              <a:t>16   2023/06/07   Final Project Report II</a:t>
            </a:r>
          </a:p>
          <a:p>
            <a:pPr marL="0" indent="0">
              <a:buNone/>
            </a:pPr>
            <a:r>
              <a:rPr lang="en-US" sz="2800" b="0" dirty="0">
                <a:solidFill>
                  <a:schemeClr val="bg1">
                    <a:lumMod val="65000"/>
                  </a:schemeClr>
                </a:solidFill>
              </a:rPr>
              <a:t>17   2023/06/14   Self-learning</a:t>
            </a:r>
          </a:p>
          <a:p>
            <a:pPr marL="0" indent="0">
              <a:buNone/>
            </a:pPr>
            <a:r>
              <a:rPr lang="en-US" sz="2800" b="0" dirty="0">
                <a:solidFill>
                  <a:schemeClr val="bg1">
                    <a:lumMod val="65000"/>
                  </a:schemeClr>
                </a:solidFill>
              </a:rPr>
              <a:t>18   2023/06/21   Self-learning</a:t>
            </a:r>
            <a:endParaRPr lang="en-US" b="0" dirty="0">
              <a:solidFill>
                <a:schemeClr val="bg1">
                  <a:lumMod val="6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3951650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2079015" y="4558697"/>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6509207" y="3320120"/>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2295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7157280"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830886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9460457"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3472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4616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2727088"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387867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5030265"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6509207" y="4558698"/>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6725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7902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9047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7157280"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830886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9460457"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2864012"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7515251"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1868110" y="3110905"/>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6263998" y="1628801"/>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6096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1972372" y="188640"/>
            <a:ext cx="8229600" cy="778098"/>
          </a:xfrm>
        </p:spPr>
        <p:txBody>
          <a:bodyPr>
            <a:normAutofit fontScale="90000"/>
          </a:bodyPr>
          <a:lstStyle/>
          <a:p>
            <a:r>
              <a:rPr lang="en-US" dirty="0">
                <a:solidFill>
                  <a:schemeClr val="accent1"/>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1038387" y="1268760"/>
            <a:ext cx="10121410" cy="4968552"/>
          </a:xfrm>
        </p:spPr>
        <p:txBody>
          <a:bodyPr>
            <a:noAutofit/>
          </a:bodyPr>
          <a:lstStyle/>
          <a:p>
            <a:r>
              <a:rPr lang="en-US" dirty="0">
                <a:solidFill>
                  <a:srgbClr val="C00000"/>
                </a:solidFill>
              </a:rPr>
              <a:t>Architecture</a:t>
            </a:r>
            <a:r>
              <a:rPr lang="en-US" dirty="0"/>
              <a:t> is important because the architecture of a system has a fundamental influence on the </a:t>
            </a:r>
            <a:r>
              <a:rPr lang="en-US" dirty="0">
                <a:solidFill>
                  <a:srgbClr val="C00000"/>
                </a:solidFill>
              </a:rPr>
              <a:t>non-functional system properties</a:t>
            </a:r>
            <a:r>
              <a:rPr lang="en-US" dirty="0"/>
              <a:t>.</a:t>
            </a:r>
          </a:p>
          <a:p>
            <a:r>
              <a:rPr lang="en-US" dirty="0">
                <a:solidFill>
                  <a:srgbClr val="C00000"/>
                </a:solidFill>
              </a:rPr>
              <a:t>Architectural design </a:t>
            </a:r>
            <a:r>
              <a:rPr lang="en-US" dirty="0"/>
              <a:t>involves understanding the issues that affect the architecture of your product and creating an architectural description that shows the </a:t>
            </a:r>
            <a:r>
              <a:rPr lang="en-US" dirty="0">
                <a:solidFill>
                  <a:schemeClr val="accent1"/>
                </a:solidFill>
              </a:rPr>
              <a:t>critical components and their relationships</a:t>
            </a:r>
            <a:r>
              <a:rPr lang="en-US" dirty="0"/>
              <a:t>.</a:t>
            </a:r>
          </a:p>
          <a:p>
            <a:r>
              <a:rPr lang="en-US" dirty="0">
                <a:solidFill>
                  <a:srgbClr val="C00000"/>
                </a:solidFill>
              </a:rPr>
              <a:t>Minimizing complexity </a:t>
            </a:r>
            <a:r>
              <a:rPr lang="en-US" dirty="0"/>
              <a:t>should be an important goal for architectural designers.</a:t>
            </a:r>
          </a:p>
          <a:p>
            <a:endParaRPr lang="en-US"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038385" y="74557"/>
            <a:ext cx="10121411"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038385" y="1340769"/>
            <a:ext cx="10121411" cy="4929411"/>
          </a:xfrm>
        </p:spPr>
        <p:txBody>
          <a:bodyPr>
            <a:noAutofit/>
          </a:bodyPr>
          <a:lstStyle/>
          <a:p>
            <a:r>
              <a:rPr lang="en-US" sz="2800" dirty="0">
                <a:solidFill>
                  <a:srgbClr val="C00000"/>
                </a:solidFill>
              </a:rPr>
              <a:t>Responsiveness</a:t>
            </a:r>
            <a:br>
              <a:rPr lang="en-US" sz="2800" dirty="0"/>
            </a:br>
            <a:r>
              <a:rPr lang="en-US" sz="2800" dirty="0"/>
              <a:t>Does the system return results to users in a reasonable time?</a:t>
            </a:r>
          </a:p>
          <a:p>
            <a:r>
              <a:rPr lang="en-US" sz="2800" dirty="0">
                <a:solidFill>
                  <a:srgbClr val="C00000"/>
                </a:solidFill>
              </a:rPr>
              <a:t>Reliability</a:t>
            </a:r>
            <a:br>
              <a:rPr lang="en-US" sz="2800" dirty="0"/>
            </a:br>
            <a:r>
              <a:rPr lang="en-US" sz="2800" dirty="0"/>
              <a:t>Do the system features behave as expected by both developers and users?</a:t>
            </a:r>
          </a:p>
          <a:p>
            <a:r>
              <a:rPr lang="en-US" sz="2800" dirty="0">
                <a:solidFill>
                  <a:srgbClr val="C00000"/>
                </a:solidFill>
              </a:rPr>
              <a:t>Availability</a:t>
            </a:r>
            <a:br>
              <a:rPr lang="en-US" sz="2800" dirty="0"/>
            </a:br>
            <a:r>
              <a:rPr lang="en-US" sz="2800" dirty="0"/>
              <a:t>Can the system deliver its services when requested by users?</a:t>
            </a:r>
          </a:p>
          <a:p>
            <a:r>
              <a:rPr lang="en-US" sz="2800" dirty="0">
                <a:solidFill>
                  <a:srgbClr val="C00000"/>
                </a:solidFill>
              </a:rPr>
              <a:t>Security</a:t>
            </a:r>
            <a:br>
              <a:rPr lang="en-US" sz="2800" dirty="0"/>
            </a:br>
            <a:r>
              <a:rPr lang="en-US" sz="28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100379" y="74557"/>
            <a:ext cx="10059417"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100379" y="1484785"/>
            <a:ext cx="10059417"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1022887" y="188641"/>
            <a:ext cx="10136910" cy="854075"/>
          </a:xfrm>
        </p:spPr>
        <p:txBody>
          <a:bodyPr>
            <a:normAutofit/>
          </a:bodyPr>
          <a:lstStyle/>
          <a:p>
            <a:r>
              <a:rPr lang="en-US" dirty="0">
                <a:solidFill>
                  <a:schemeClr val="accent1"/>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1022887" y="1484784"/>
            <a:ext cx="10290875" cy="4752528"/>
          </a:xfrm>
        </p:spPr>
        <p:txBody>
          <a:bodyPr>
            <a:normAutofit/>
          </a:bodyPr>
          <a:lstStyle/>
          <a:p>
            <a:r>
              <a:rPr lang="en-US" dirty="0"/>
              <a:t>The benefits of a </a:t>
            </a:r>
            <a:r>
              <a:rPr lang="en-US" dirty="0">
                <a:solidFill>
                  <a:srgbClr val="C00000"/>
                </a:solidFill>
              </a:rPr>
              <a:t>centralized security architecture </a:t>
            </a:r>
            <a:r>
              <a:rPr lang="en-US" dirty="0"/>
              <a:t>are that it is </a:t>
            </a:r>
            <a:r>
              <a:rPr lang="en-US" dirty="0">
                <a:solidFill>
                  <a:schemeClr val="accent1"/>
                </a:solidFill>
              </a:rPr>
              <a:t>easier to design and build protection</a:t>
            </a:r>
            <a:r>
              <a:rPr lang="en-US" dirty="0"/>
              <a:t> and that the protected information can be accessed more efficiently. </a:t>
            </a:r>
          </a:p>
          <a:p>
            <a:r>
              <a:rPr lang="en-US" dirty="0"/>
              <a:t>However, if your security is breached, you lose everything. </a:t>
            </a:r>
          </a:p>
          <a:p>
            <a:r>
              <a:rPr lang="en-US" dirty="0"/>
              <a:t>If you </a:t>
            </a:r>
            <a:r>
              <a:rPr lang="en-US" dirty="0">
                <a:solidFill>
                  <a:srgbClr val="C00000"/>
                </a:solidFill>
              </a:rPr>
              <a:t>distribute information</a:t>
            </a:r>
            <a:r>
              <a:rPr lang="en-US" dirty="0"/>
              <a:t>, it takes longer to access all of the information and </a:t>
            </a:r>
            <a:r>
              <a:rPr lang="en-US" dirty="0">
                <a:solidFill>
                  <a:schemeClr val="accent1"/>
                </a:solidFill>
              </a:rPr>
              <a:t>costs more to protect it</a:t>
            </a:r>
            <a:r>
              <a:rPr lang="en-US" dirty="0"/>
              <a:t>. </a:t>
            </a:r>
          </a:p>
          <a:p>
            <a:r>
              <a:rPr lang="en-US" dirty="0"/>
              <a:t>If security is breached in one location, you only lose the information that you have stored there.</a:t>
            </a:r>
          </a:p>
          <a:p>
            <a:endParaRPr lang="en-US" dirty="0"/>
          </a:p>
          <a:p>
            <a:endParaRPr lang="en-US"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91544" y="134091"/>
            <a:ext cx="8229600" cy="827265"/>
          </a:xfrm>
        </p:spPr>
        <p:txBody>
          <a:bodyPr/>
          <a:lstStyle/>
          <a:p>
            <a:r>
              <a:rPr lang="en-US" dirty="0">
                <a:solidFill>
                  <a:schemeClr val="accent1"/>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6392981"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428963"/>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3283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80093" y="3633245"/>
              <a:ext cx="260492" cy="428963"/>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3988029" y="5130880"/>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4329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3143672" y="1289658"/>
            <a:ext cx="5349612" cy="890409"/>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7446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4871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6888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19536" y="102009"/>
            <a:ext cx="8229600" cy="781155"/>
          </a:xfrm>
        </p:spPr>
        <p:txBody>
          <a:bodyPr>
            <a:normAutofit fontScale="90000"/>
          </a:bodyPr>
          <a:lstStyle/>
          <a:p>
            <a:r>
              <a:rPr lang="en-US" dirty="0">
                <a:solidFill>
                  <a:schemeClr val="accent1"/>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6392981"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504264"/>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3283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80093" y="3633245"/>
              <a:ext cx="260492" cy="504264"/>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2999657"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4329637"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3143672" y="1143747"/>
            <a:ext cx="5349612" cy="781155"/>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7446228"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4329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7434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6287001"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4723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5087888"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6600056"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3888926"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1981200" y="77788"/>
            <a:ext cx="8229600" cy="922114"/>
          </a:xfrm>
        </p:spPr>
        <p:txBody>
          <a:bodyPr>
            <a:normAutofit fontScale="90000"/>
          </a:bodyPr>
          <a:lstStyle/>
          <a:p>
            <a:r>
              <a:rPr lang="en-US" dirty="0">
                <a:solidFill>
                  <a:schemeClr val="accent1"/>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619932" y="999903"/>
            <a:ext cx="10833315" cy="5597747"/>
          </a:xfrm>
        </p:spPr>
        <p:txBody>
          <a:bodyPr>
            <a:noAutofit/>
          </a:bodyPr>
          <a:lstStyle/>
          <a:p>
            <a:pPr>
              <a:spcAft>
                <a:spcPts val="600"/>
              </a:spcAft>
            </a:pPr>
            <a:r>
              <a:rPr lang="en-US" sz="2600" dirty="0">
                <a:solidFill>
                  <a:srgbClr val="C00000"/>
                </a:solidFill>
              </a:rPr>
              <a:t>Shared database architecture</a:t>
            </a:r>
            <a:r>
              <a:rPr lang="en-US" sz="2600" dirty="0"/>
              <a:t>:</a:t>
            </a:r>
          </a:p>
          <a:p>
            <a:pPr lvl="1">
              <a:spcAft>
                <a:spcPts val="600"/>
              </a:spcAft>
            </a:pPr>
            <a:r>
              <a:rPr lang="en-US" sz="2600" dirty="0"/>
              <a:t>system with two components (C1 and C2) that share a common database. </a:t>
            </a:r>
          </a:p>
          <a:p>
            <a:pPr>
              <a:spcAft>
                <a:spcPts val="600"/>
              </a:spcAft>
            </a:pPr>
            <a:r>
              <a:rPr lang="en-US" sz="2600" dirty="0">
                <a:solidFill>
                  <a:srgbClr val="C00000"/>
                </a:solidFill>
              </a:rPr>
              <a:t>Multiple database architecture</a:t>
            </a:r>
            <a:r>
              <a:rPr lang="en-US" sz="2600" dirty="0"/>
              <a:t>:</a:t>
            </a:r>
          </a:p>
          <a:p>
            <a:pPr lvl="1">
              <a:spcAft>
                <a:spcPts val="600"/>
              </a:spcAft>
            </a:pPr>
            <a:r>
              <a:rPr lang="en-US" sz="2600" dirty="0"/>
              <a:t>each component has its own copy of the parts of the database that it needs. </a:t>
            </a:r>
          </a:p>
          <a:p>
            <a:pPr lvl="1">
              <a:spcAft>
                <a:spcPts val="600"/>
              </a:spcAft>
            </a:pPr>
            <a:r>
              <a:rPr lang="en-US" sz="2600" dirty="0"/>
              <a:t>If one component needs to change the database organization, this does not affect the other component. </a:t>
            </a:r>
          </a:p>
          <a:p>
            <a:pPr>
              <a:spcAft>
                <a:spcPts val="600"/>
              </a:spcAft>
            </a:pPr>
            <a:r>
              <a:rPr lang="en-US" sz="2600" dirty="0"/>
              <a:t>A multi-database architecture may run more slowly and may cost more to implement and change. </a:t>
            </a:r>
          </a:p>
          <a:p>
            <a:pPr lvl="1">
              <a:spcAft>
                <a:spcPts val="600"/>
              </a:spcAft>
            </a:pPr>
            <a:r>
              <a:rPr lang="en-US" sz="2600" dirty="0"/>
              <a:t>A multi-database architecture needs a mechanism </a:t>
            </a:r>
            <a:br>
              <a:rPr lang="en-US" sz="2600" dirty="0"/>
            </a:br>
            <a:r>
              <a:rPr lang="en-US" sz="2600" dirty="0"/>
              <a:t>(component C3) to ensure that the data shared by C1 and C2 is kept consistent when it is changed. </a:t>
            </a:r>
          </a:p>
          <a:p>
            <a:pPr>
              <a:spcAft>
                <a:spcPts val="600"/>
              </a:spcAft>
            </a:pPr>
            <a:endParaRPr lang="en-US" sz="2600" dirty="0"/>
          </a:p>
          <a:p>
            <a:pPr>
              <a:spcAft>
                <a:spcPts val="600"/>
              </a:spcAft>
            </a:pPr>
            <a:endParaRPr lang="en-US" sz="26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1995676" y="116632"/>
            <a:ext cx="8229600" cy="1143000"/>
          </a:xfrm>
        </p:spPr>
        <p:txBody>
          <a:bodyPr>
            <a:normAutofit fontScale="90000"/>
          </a:bodyPr>
          <a:lstStyle/>
          <a:p>
            <a:r>
              <a:rPr lang="en-US" dirty="0">
                <a:solidFill>
                  <a:schemeClr val="accent1"/>
                </a:solidFill>
              </a:rPr>
              <a:t>Issues that influence </a:t>
            </a:r>
            <a:br>
              <a:rPr lang="en-US" dirty="0">
                <a:solidFill>
                  <a:schemeClr val="accent1"/>
                </a:solidFill>
              </a:rPr>
            </a:br>
            <a:r>
              <a:rPr lang="en-US" dirty="0">
                <a:solidFill>
                  <a:schemeClr val="accent1"/>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7462278"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6816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4995123"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4563075" y="3620785"/>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6284525"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5106771"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8024488" y="3175580"/>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7495650" y="5454916"/>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2207568" y="3175580"/>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4976289"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2639616" y="5454916"/>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
        <p:nvSpPr>
          <p:cNvPr id="16" name="Oval 15">
            <a:extLst>
              <a:ext uri="{FF2B5EF4-FFF2-40B4-BE49-F238E27FC236}">
                <a16:creationId xmlns:a16="http://schemas.microsoft.com/office/drawing/2014/main" id="{AB171D6E-FC47-D04D-8564-2A5ABB6F608D}"/>
              </a:ext>
            </a:extLst>
          </p:cNvPr>
          <p:cNvSpPr/>
          <p:nvPr/>
        </p:nvSpPr>
        <p:spPr>
          <a:xfrm>
            <a:off x="4773883" y="138788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824384D-64A0-354E-9C49-5FF795889FA5}"/>
              </a:ext>
            </a:extLst>
          </p:cNvPr>
          <p:cNvSpPr/>
          <p:nvPr/>
        </p:nvSpPr>
        <p:spPr>
          <a:xfrm>
            <a:off x="7829728" y="294573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68C6E06-0CD0-B74A-8F87-CA3EB280AFF7}"/>
              </a:ext>
            </a:extLst>
          </p:cNvPr>
          <p:cNvSpPr/>
          <p:nvPr/>
        </p:nvSpPr>
        <p:spPr>
          <a:xfrm>
            <a:off x="7469480" y="5329695"/>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3721CA7C-4B4A-4C4E-9090-F87A289BD2FC}"/>
              </a:ext>
            </a:extLst>
          </p:cNvPr>
          <p:cNvSpPr/>
          <p:nvPr/>
        </p:nvSpPr>
        <p:spPr>
          <a:xfrm>
            <a:off x="2511754" y="524288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6" name="Oval 25">
            <a:extLst>
              <a:ext uri="{FF2B5EF4-FFF2-40B4-BE49-F238E27FC236}">
                <a16:creationId xmlns:a16="http://schemas.microsoft.com/office/drawing/2014/main" id="{89122282-997D-D74B-AC2E-76AD4CF94D8C}"/>
              </a:ext>
            </a:extLst>
          </p:cNvPr>
          <p:cNvSpPr/>
          <p:nvPr/>
        </p:nvSpPr>
        <p:spPr>
          <a:xfrm>
            <a:off x="2050223" y="301752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79678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Nonfunctional product characteristics</a:t>
            </a:r>
            <a:br>
              <a:rPr lang="en-US" dirty="0"/>
            </a:br>
            <a:r>
              <a:rPr lang="en-US" dirty="0"/>
              <a:t>Nonfunctional product characteristics such as security and performance affect all users. </a:t>
            </a:r>
            <a:br>
              <a:rPr lang="en-US" dirty="0"/>
            </a:br>
            <a:r>
              <a:rPr lang="en-US" dirty="0"/>
              <a:t>If you get these wrong, </a:t>
            </a:r>
            <a:br>
              <a:rPr lang="en-US" dirty="0"/>
            </a:br>
            <a:r>
              <a:rPr lang="en-US" dirty="0"/>
              <a:t>your product will is unlikely to be a commercial success. Unfortunately, some characteristics are opposing, </a:t>
            </a:r>
            <a:br>
              <a:rPr lang="en-US" dirty="0"/>
            </a:br>
            <a:r>
              <a:rPr lang="en-US" dirty="0"/>
              <a:t>so you can only optimize the most important.</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840D7121-D9C8-E247-8C97-24A193DF1623}"/>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1645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624621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Product lifetime</a:t>
            </a:r>
            <a:br>
              <a:rPr lang="en-US" dirty="0"/>
            </a:br>
            <a:r>
              <a:rPr lang="en-US" dirty="0"/>
              <a:t>If you anticipate a long product lifetime, you will need to create regular product revisions. You therefore need an architecture that is evolvable, so that it can be adapted to accommodate new features and technology.</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22961AC1-E44E-CA4E-931E-A21D7F54EAEC}"/>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618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Software reuse</a:t>
            </a:r>
            <a:br>
              <a:rPr lang="en-US" dirty="0"/>
            </a:br>
            <a:r>
              <a:rPr lang="en-US"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0991353A-B573-5F49-9FB7-39822419C6F2}"/>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81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914400" y="1340768"/>
            <a:ext cx="10368366" cy="5256882"/>
          </a:xfrm>
        </p:spPr>
        <p:txBody>
          <a:bodyPr>
            <a:normAutofit/>
          </a:bodyPr>
          <a:lstStyle/>
          <a:p>
            <a:r>
              <a:rPr lang="en-US" dirty="0">
                <a:solidFill>
                  <a:srgbClr val="C00000"/>
                </a:solidFill>
              </a:rPr>
              <a:t>Number of users</a:t>
            </a:r>
            <a:br>
              <a:rPr lang="en-US" dirty="0"/>
            </a:br>
            <a:r>
              <a:rPr lang="en-US" dirty="0"/>
              <a:t>If you are developing  consumer software delivered over the Internet, the number of users can change very quickly. This can lead to serious performance degradation unless you design your architecture so that your system can be quickly scaled up and down.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44E009-C253-1D42-8809-0C9943DD7F8E}"/>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45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836908" y="1340768"/>
            <a:ext cx="10322889" cy="5256882"/>
          </a:xfrm>
        </p:spPr>
        <p:txBody>
          <a:bodyPr>
            <a:normAutofit/>
          </a:bodyPr>
          <a:lstStyle/>
          <a:p>
            <a:r>
              <a:rPr lang="en-US" dirty="0">
                <a:solidFill>
                  <a:srgbClr val="C00000"/>
                </a:solidFill>
              </a:rPr>
              <a:t>Software compatibility</a:t>
            </a:r>
            <a:br>
              <a:rPr lang="en-US" dirty="0"/>
            </a:br>
            <a:r>
              <a:rPr lang="en-US"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BC5112-2FB5-5141-B687-6F016F92C657}"/>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5</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66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547607" y="1398722"/>
            <a:ext cx="11096785" cy="5218301"/>
          </a:xfrm>
        </p:spPr>
        <p:txBody>
          <a:bodyPr>
            <a:noAutofit/>
          </a:bodyPr>
          <a:lstStyle/>
          <a:p>
            <a:r>
              <a:rPr lang="en-US" sz="2800" dirty="0"/>
              <a:t>System </a:t>
            </a:r>
            <a:r>
              <a:rPr lang="en-US" sz="2800" dirty="0">
                <a:solidFill>
                  <a:srgbClr val="C00000"/>
                </a:solidFill>
              </a:rPr>
              <a:t>maintainability</a:t>
            </a:r>
            <a:r>
              <a:rPr lang="en-US" sz="28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800" dirty="0"/>
              <a:t>In architectural terms, this means that the system should be </a:t>
            </a:r>
            <a:r>
              <a:rPr lang="en-US" sz="2800" dirty="0">
                <a:solidFill>
                  <a:srgbClr val="C00000"/>
                </a:solidFill>
              </a:rPr>
              <a:t>decomposed into fine-grain components</a:t>
            </a:r>
            <a:r>
              <a:rPr lang="en-US" sz="28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800" dirty="0"/>
          </a:p>
          <a:p>
            <a:endParaRPr lang="en-US" sz="28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650929" y="1259633"/>
            <a:ext cx="10988297" cy="5233244"/>
          </a:xfrm>
        </p:spPr>
        <p:txBody>
          <a:bodyPr>
            <a:noAutofit/>
          </a:bodyPr>
          <a:lstStyle/>
          <a:p>
            <a:r>
              <a:rPr lang="en-US" sz="3000" dirty="0"/>
              <a:t>You can achieve </a:t>
            </a:r>
            <a:r>
              <a:rPr lang="en-US" sz="3000" dirty="0">
                <a:solidFill>
                  <a:srgbClr val="C00000"/>
                </a:solidFill>
              </a:rPr>
              <a:t>security</a:t>
            </a:r>
            <a:r>
              <a:rPr lang="en-US" sz="3000" dirty="0"/>
              <a:t> by </a:t>
            </a:r>
            <a:r>
              <a:rPr lang="en-US" sz="3000" dirty="0">
                <a:solidFill>
                  <a:schemeClr val="accent1"/>
                </a:solidFill>
              </a:rPr>
              <a:t>designing the system protection as a series of layers</a:t>
            </a:r>
            <a:r>
              <a:rPr lang="en-US" sz="3000" dirty="0"/>
              <a:t>. </a:t>
            </a:r>
          </a:p>
          <a:p>
            <a:r>
              <a:rPr lang="en-US" sz="3000" dirty="0"/>
              <a:t>An attacker has to penetrate all of those layers before the system is compromised. </a:t>
            </a:r>
          </a:p>
          <a:p>
            <a:r>
              <a:rPr lang="en-US" sz="3000" dirty="0"/>
              <a:t>Layers might include </a:t>
            </a:r>
            <a:r>
              <a:rPr lang="en-US" sz="3000" dirty="0">
                <a:solidFill>
                  <a:srgbClr val="C00000"/>
                </a:solidFill>
              </a:rPr>
              <a:t>system authentication layers</a:t>
            </a:r>
            <a:r>
              <a:rPr lang="en-US" sz="3000" dirty="0"/>
              <a:t>, a separate critical </a:t>
            </a:r>
            <a:r>
              <a:rPr lang="en-US" sz="3000" dirty="0">
                <a:solidFill>
                  <a:srgbClr val="C00000"/>
                </a:solidFill>
              </a:rPr>
              <a:t>feature authentication layer</a:t>
            </a:r>
            <a:r>
              <a:rPr lang="en-US" sz="3000" dirty="0"/>
              <a:t>, an </a:t>
            </a:r>
            <a:r>
              <a:rPr lang="en-US" sz="3000" dirty="0">
                <a:solidFill>
                  <a:srgbClr val="C00000"/>
                </a:solidFill>
              </a:rPr>
              <a:t>encryption layer </a:t>
            </a:r>
            <a:r>
              <a:rPr lang="en-US" sz="3000" dirty="0"/>
              <a:t>and so on. </a:t>
            </a:r>
          </a:p>
          <a:p>
            <a:r>
              <a:rPr lang="en-US" sz="3000" dirty="0"/>
              <a:t>Architecturally, you can implement each of these layers as separate components so that if one of these components is compromised by an attacker, then the other layers remain intact. </a:t>
            </a:r>
          </a:p>
          <a:p>
            <a:endParaRPr lang="en-US" sz="3000" dirty="0"/>
          </a:p>
          <a:p>
            <a:endParaRPr lang="en-US" sz="30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1981200" y="116632"/>
            <a:ext cx="8229600" cy="936104"/>
          </a:xfrm>
        </p:spPr>
        <p:txBody>
          <a:bodyPr/>
          <a:lstStyle/>
          <a:p>
            <a:r>
              <a:rPr lang="en-US" dirty="0">
                <a:solidFill>
                  <a:schemeClr val="accent1"/>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2440632" y="1446553"/>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2679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2895904" y="2944598"/>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3172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3476952"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4992185"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4241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4621684"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5577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4195300" y="4419110"/>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1981200" y="188640"/>
            <a:ext cx="8229600" cy="864096"/>
          </a:xfrm>
        </p:spPr>
        <p:txBody>
          <a:bodyPr/>
          <a:lstStyle/>
          <a:p>
            <a:r>
              <a:rPr lang="en-US" dirty="0">
                <a:solidFill>
                  <a:schemeClr val="accent1"/>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720436" y="1052737"/>
            <a:ext cx="10848109" cy="5467127"/>
          </a:xfrm>
        </p:spPr>
        <p:txBody>
          <a:bodyPr>
            <a:noAutofit/>
          </a:bodyPr>
          <a:lstStyle/>
          <a:p>
            <a:r>
              <a:rPr lang="en-US" sz="2800" dirty="0"/>
              <a:t>A layered approach to security affects the usability of the software. </a:t>
            </a:r>
          </a:p>
          <a:p>
            <a:pPr lvl="1"/>
            <a:r>
              <a:rPr lang="en-US" sz="2600" dirty="0"/>
              <a:t>Users have to remember information, like passwords, that is needed to penetrate a security layer. </a:t>
            </a:r>
            <a:br>
              <a:rPr lang="en-US" sz="2600" dirty="0"/>
            </a:br>
            <a:r>
              <a:rPr lang="en-US" sz="2600" dirty="0"/>
              <a:t>Their interaction with the system is inevitably slowed down by its security features. </a:t>
            </a:r>
          </a:p>
          <a:p>
            <a:pPr lvl="1"/>
            <a:r>
              <a:rPr lang="en-US" sz="2600" dirty="0"/>
              <a:t>Many users find this irritating and often look for work-arounds so that they do not have to re-authenticate to access system features or data.</a:t>
            </a:r>
          </a:p>
          <a:p>
            <a:r>
              <a:rPr lang="en-US" sz="2800" dirty="0"/>
              <a:t>To avoid this, you need an architecture:</a:t>
            </a:r>
          </a:p>
          <a:p>
            <a:pPr lvl="1"/>
            <a:r>
              <a:rPr lang="en-US" sz="2600" dirty="0"/>
              <a:t>that doesn’t have too many security layers </a:t>
            </a:r>
          </a:p>
          <a:p>
            <a:pPr lvl="1"/>
            <a:r>
              <a:rPr lang="en-US" sz="2600" dirty="0"/>
              <a:t>that doesn’t enforce unnecessary security</a:t>
            </a:r>
          </a:p>
          <a:p>
            <a:pPr lvl="1"/>
            <a:r>
              <a:rPr lang="en-US" sz="2600" dirty="0"/>
              <a:t>that provides helper components that reduce the load on users</a:t>
            </a:r>
          </a:p>
          <a:p>
            <a:endParaRPr lang="en-US" sz="2600" dirty="0"/>
          </a:p>
          <a:p>
            <a:endParaRPr lang="en-US" sz="26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1981200" y="0"/>
            <a:ext cx="8229600" cy="1143000"/>
          </a:xfrm>
        </p:spPr>
        <p:txBody>
          <a:bodyPr>
            <a:normAutofit fontScale="90000"/>
          </a:bodyPr>
          <a:lstStyle/>
          <a:p>
            <a:r>
              <a:rPr lang="en-US" dirty="0">
                <a:solidFill>
                  <a:schemeClr val="accent1"/>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4357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5561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6765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7969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9173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5825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7232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8472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4357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6373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8389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4266401"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5238087" y="3085367"/>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6540716" y="3085367"/>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7957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9068870"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4295801"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6592618"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8600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4441036"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6562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8370530"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1782050" y="1241493"/>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1782050" y="2146520"/>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1782050" y="3051547"/>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1782050" y="3956574"/>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1782050" y="4861601"/>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1782050" y="5766626"/>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2586911" y="5208779"/>
            <a:ext cx="2359893" cy="1173750"/>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1622894" y="212712"/>
            <a:ext cx="8713121" cy="1143000"/>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8499475" y="6519864"/>
            <a:ext cx="2133600" cy="365125"/>
          </a:xfrm>
        </p:spPr>
        <p:txBody>
          <a:bodyPr/>
          <a:lstStyle/>
          <a:p>
            <a:pPr>
              <a:defRPr/>
            </a:pPr>
            <a:fld id="{E78C9E75-97FD-45D9-8ED3-955348887BB1}" type="slidenum">
              <a:rPr lang="zh-TW" altLang="en-US" smtClean="0"/>
              <a:pPr>
                <a:defRPr/>
              </a:pPr>
              <a:t>59</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2676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2937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7398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3904040"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2858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3888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2495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6960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7871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7400693"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8880606"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6168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7406477" y="5301209"/>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6989060" y="5746413"/>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8465098"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7810264"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2129584"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6168009"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5807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1973754"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1923247" y="-9175"/>
            <a:ext cx="8229600" cy="845887"/>
          </a:xfrm>
        </p:spPr>
        <p:txBody>
          <a:bodyPr/>
          <a:lstStyle/>
          <a:p>
            <a:r>
              <a:rPr lang="en-US" dirty="0">
                <a:solidFill>
                  <a:schemeClr val="accent1"/>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4705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4239382"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1775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6452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4832288" y="2313180"/>
            <a:ext cx="5349612" cy="4068149"/>
          </a:xfrm>
          <a:prstGeom prst="roundRect">
            <a:avLst>
              <a:gd name="adj" fmla="val 2454"/>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1991544" y="0"/>
            <a:ext cx="8229600" cy="1025750"/>
          </a:xfrm>
        </p:spPr>
        <p:txBody>
          <a:bodyPr/>
          <a:lstStyle/>
          <a:p>
            <a:r>
              <a:rPr lang="en-US" dirty="0">
                <a:solidFill>
                  <a:schemeClr val="accent1"/>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4871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2189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5087888" y="25649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5087888" y="33428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5087888" y="41207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5087888" y="48986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5087888" y="5676506"/>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6347011"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8531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5587513"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7397938"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9363207"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2385659"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2207533"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1919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2502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1981200" y="197768"/>
            <a:ext cx="8229600" cy="1143000"/>
          </a:xfrm>
        </p:spPr>
        <p:txBody>
          <a:bodyPr>
            <a:normAutofit fontScale="90000"/>
          </a:bodyPr>
          <a:lstStyle/>
          <a:p>
            <a:r>
              <a:rPr lang="en-US" dirty="0">
                <a:solidFill>
                  <a:schemeClr val="accent1"/>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2423593" y="1844825"/>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2423593" y="2782247"/>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2423593" y="3719669"/>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2423593" y="4657091"/>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2423593" y="559451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1981200" y="116632"/>
            <a:ext cx="8229600" cy="980728"/>
          </a:xfrm>
        </p:spPr>
        <p:txBody>
          <a:bodyPr>
            <a:normAutofit fontScale="90000"/>
          </a:bodyPr>
          <a:lstStyle/>
          <a:p>
            <a:r>
              <a:rPr lang="en-US" dirty="0">
                <a:solidFill>
                  <a:schemeClr val="accent1"/>
                </a:solidFill>
              </a:rPr>
              <a:t>A layered architectural model of the </a:t>
            </a:r>
            <a:r>
              <a:rPr lang="en-US" dirty="0" err="1">
                <a:solidFill>
                  <a:schemeClr val="accent1"/>
                </a:solidFill>
              </a:rPr>
              <a:t>iLearn</a:t>
            </a:r>
            <a:r>
              <a:rPr lang="en-US" dirty="0">
                <a:solidFill>
                  <a:schemeClr val="accent1"/>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4266400" y="5816269"/>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5519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7032104" y="4941169"/>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4218037" y="3075206"/>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5521486"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4295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5616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9173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4917104"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8370530"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1782050" y="1241493"/>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1782050" y="2146520"/>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1782050" y="3051547"/>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1782050" y="3956574"/>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1782050" y="4861601"/>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1782050" y="5766626"/>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7680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6791389"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8061292"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9331194" y="3075206"/>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4151785" y="4044248"/>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8065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9052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4151784" y="4293097"/>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8544272" y="4952630"/>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4441036"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1981200" y="166151"/>
            <a:ext cx="8229600" cy="850106"/>
          </a:xfrm>
        </p:spPr>
        <p:txBody>
          <a:bodyPr/>
          <a:lstStyle/>
          <a:p>
            <a:r>
              <a:rPr lang="en-US" dirty="0">
                <a:solidFill>
                  <a:schemeClr val="accent1"/>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728420" y="1124745"/>
            <a:ext cx="10678333" cy="5395119"/>
          </a:xfrm>
        </p:spPr>
        <p:txBody>
          <a:bodyPr>
            <a:normAutofit/>
          </a:bodyPr>
          <a:lstStyle/>
          <a:p>
            <a:r>
              <a:rPr lang="en-US" sz="3000" dirty="0"/>
              <a:t>The </a:t>
            </a:r>
            <a:r>
              <a:rPr lang="en-US" sz="3000" dirty="0">
                <a:solidFill>
                  <a:srgbClr val="C00000"/>
                </a:solidFill>
              </a:rPr>
              <a:t>distribution architecture </a:t>
            </a:r>
            <a:r>
              <a:rPr lang="en-US" sz="3000" dirty="0"/>
              <a:t>of a software system </a:t>
            </a:r>
            <a:r>
              <a:rPr lang="en-US" sz="3000" dirty="0">
                <a:solidFill>
                  <a:schemeClr val="accent1"/>
                </a:solidFill>
              </a:rPr>
              <a:t>defines the servers in the system</a:t>
            </a:r>
            <a:r>
              <a:rPr lang="en-US" sz="3000" dirty="0"/>
              <a:t> and the </a:t>
            </a:r>
            <a:r>
              <a:rPr lang="en-US" sz="3000" dirty="0">
                <a:solidFill>
                  <a:schemeClr val="accent1"/>
                </a:solidFill>
              </a:rPr>
              <a:t>allocation of components to these servers</a:t>
            </a:r>
            <a:r>
              <a:rPr lang="en-US" sz="3000" dirty="0"/>
              <a:t>. </a:t>
            </a:r>
          </a:p>
          <a:p>
            <a:r>
              <a:rPr lang="en-US" sz="3000" dirty="0">
                <a:solidFill>
                  <a:srgbClr val="C00000"/>
                </a:solidFill>
              </a:rPr>
              <a:t>Client-server architectures </a:t>
            </a:r>
            <a:r>
              <a:rPr lang="en-US" sz="3000" dirty="0"/>
              <a:t>are a type of </a:t>
            </a:r>
            <a:r>
              <a:rPr lang="en-US" sz="3000" dirty="0">
                <a:solidFill>
                  <a:srgbClr val="C00000"/>
                </a:solidFill>
              </a:rPr>
              <a:t>distribution architecture </a:t>
            </a:r>
            <a:r>
              <a:rPr lang="en-US" sz="3000" dirty="0"/>
              <a:t>that is suited to applications where clients access a </a:t>
            </a:r>
            <a:r>
              <a:rPr lang="en-US" sz="3000" dirty="0">
                <a:solidFill>
                  <a:schemeClr val="accent1"/>
                </a:solidFill>
              </a:rPr>
              <a:t>shared database </a:t>
            </a:r>
            <a:r>
              <a:rPr lang="en-US" sz="3000" dirty="0"/>
              <a:t>and </a:t>
            </a:r>
            <a:r>
              <a:rPr lang="en-US" sz="3000" dirty="0">
                <a:solidFill>
                  <a:schemeClr val="accent1"/>
                </a:solidFill>
              </a:rPr>
              <a:t>business logic operations </a:t>
            </a:r>
            <a:r>
              <a:rPr lang="en-US" sz="3000" dirty="0"/>
              <a:t>on that data. </a:t>
            </a:r>
          </a:p>
          <a:p>
            <a:r>
              <a:rPr lang="en-US" sz="3000" dirty="0"/>
              <a:t>In this architecture, the </a:t>
            </a:r>
            <a:r>
              <a:rPr lang="en-US" sz="3000" dirty="0">
                <a:solidFill>
                  <a:schemeClr val="accent1"/>
                </a:solidFill>
              </a:rPr>
              <a:t>user interface </a:t>
            </a:r>
            <a:r>
              <a:rPr lang="en-US" sz="3000" dirty="0"/>
              <a:t>is implemented on the </a:t>
            </a:r>
            <a:r>
              <a:rPr lang="en-US" sz="3000" dirty="0">
                <a:solidFill>
                  <a:schemeClr val="accent1"/>
                </a:solidFill>
              </a:rPr>
              <a:t>user’s own computer </a:t>
            </a:r>
            <a:r>
              <a:rPr lang="en-US" sz="3000" dirty="0"/>
              <a:t>or </a:t>
            </a:r>
            <a:r>
              <a:rPr lang="en-US" sz="3000" dirty="0">
                <a:solidFill>
                  <a:schemeClr val="accent1"/>
                </a:solidFill>
              </a:rPr>
              <a:t>mobile device</a:t>
            </a:r>
            <a:r>
              <a:rPr lang="en-US" sz="3000" dirty="0"/>
              <a:t>. </a:t>
            </a:r>
          </a:p>
          <a:p>
            <a:pPr lvl="1"/>
            <a:r>
              <a:rPr lang="en-US" sz="3000" dirty="0">
                <a:solidFill>
                  <a:schemeClr val="accent1"/>
                </a:solidFill>
              </a:rPr>
              <a:t>Functionality is distributed </a:t>
            </a:r>
            <a:r>
              <a:rPr lang="en-US" sz="3000" dirty="0"/>
              <a:t>between the client and one or more server computers. </a:t>
            </a:r>
          </a:p>
          <a:p>
            <a:endParaRPr lang="en-US" sz="3000" dirty="0"/>
          </a:p>
          <a:p>
            <a:endParaRPr lang="en-US" sz="30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2107767" y="116632"/>
            <a:ext cx="8229600" cy="854968"/>
          </a:xfrm>
        </p:spPr>
        <p:txBody>
          <a:bodyPr/>
          <a:lstStyle/>
          <a:p>
            <a:r>
              <a:rPr lang="en-US" dirty="0">
                <a:solidFill>
                  <a:schemeClr val="accent1"/>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2123880"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2123880"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2123880"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2123880"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7680177"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7910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8695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9480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7910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8695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9480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8332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5740860" y="5355214"/>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6261576" y="2153685"/>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3564040" y="1821978"/>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3564041" y="3183362"/>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3564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3547928"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6693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6707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6707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6693624" y="4234381"/>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3486326" y="1964214"/>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3513956" y="3343802"/>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3486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3486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3702533" y="5673289"/>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3584629" y="4479504"/>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3528484" y="3287480"/>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3431704" y="2247256"/>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4655840" y="1772817"/>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4853648" y="281967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4814538" y="3747629"/>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4957034" y="4479504"/>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524001" y="116632"/>
            <a:ext cx="9109074" cy="1334532"/>
          </a:xfrm>
        </p:spPr>
        <p:txBody>
          <a:bodyPr>
            <a:normAutofit fontScale="90000"/>
          </a:bodyPr>
          <a:lstStyle/>
          <a:p>
            <a:r>
              <a:rPr lang="en-US" dirty="0">
                <a:solidFill>
                  <a:schemeClr val="accent1"/>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3359696" y="1766301"/>
            <a:ext cx="5040560" cy="2592288"/>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4636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4802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6365259"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3774729"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4997106" y="2098236"/>
            <a:ext cx="1368152" cy="615548"/>
          </a:xfrm>
          <a:prstGeom prst="roundRect">
            <a:avLst>
              <a:gd name="adj" fmla="val 50000"/>
            </a:avLst>
          </a:prstGeom>
          <a:solidFill>
            <a:schemeClr val="accent2">
              <a:lumMod val="40000"/>
              <a:lumOff val="60000"/>
              <a:alpha val="50196"/>
            </a:schemeClr>
          </a:solidFill>
          <a:ln w="28575">
            <a:solidFill>
              <a:schemeClr val="accent2">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1845117" y="2522461"/>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1845117" y="5666593"/>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4636064" y="2713785"/>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4636065" y="4041746"/>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6358735" y="3995843"/>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6644119" y="4041746"/>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6365259" y="2406011"/>
            <a:ext cx="744997" cy="810805"/>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5497399" y="3617902"/>
            <a:ext cx="867860" cy="11379"/>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3534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5194403" y="287862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6578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5087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3079561"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6661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53"/>
            <a:ext cx="8229600" cy="740287"/>
          </a:xfrm>
        </p:spPr>
        <p:txBody>
          <a:bodyPr>
            <a:normAutofit fontScale="90000"/>
          </a:bodyPr>
          <a:lstStyle/>
          <a:p>
            <a:r>
              <a:rPr lang="en-US" b="1" dirty="0">
                <a:solidFill>
                  <a:schemeClr val="accent1"/>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67</a:t>
            </a:fld>
            <a:endParaRPr lang="en-US"/>
          </a:p>
        </p:txBody>
      </p:sp>
      <p:sp>
        <p:nvSpPr>
          <p:cNvPr id="8" name="Rounded Rectangle 7"/>
          <p:cNvSpPr/>
          <p:nvPr/>
        </p:nvSpPr>
        <p:spPr>
          <a:xfrm>
            <a:off x="4107164" y="1366781"/>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5969544" y="3244937"/>
            <a:ext cx="1515762" cy="1123037"/>
          </a:xfrm>
          <a:prstGeom prst="roundRect">
            <a:avLst>
              <a:gd name="adj" fmla="val 9172"/>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4107164" y="3256010"/>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8068702" y="2339821"/>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8068702" y="4202398"/>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2202963" y="3244937"/>
            <a:ext cx="1515762" cy="1123037"/>
          </a:xfrm>
          <a:prstGeom prst="roundRect">
            <a:avLst>
              <a:gd name="adj" fmla="val 9172"/>
            </a:avLst>
          </a:prstGeom>
          <a:solidFill>
            <a:srgbClr val="D88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4107164" y="5132663"/>
            <a:ext cx="3378142" cy="1330802"/>
          </a:xfrm>
          <a:prstGeom prst="roundRect">
            <a:avLst>
              <a:gd name="adj" fmla="val 91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5516859" y="2034369"/>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2875687"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4843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7485306" y="3806457"/>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7485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5879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4953833"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3437446" y="1012771"/>
            <a:ext cx="626562" cy="890378"/>
          </a:xfrm>
          <a:prstGeom prst="rect">
            <a:avLst/>
          </a:prstGeom>
        </p:spPr>
      </p:pic>
      <p:pic>
        <p:nvPicPr>
          <p:cNvPr id="54" name="Picture 53"/>
          <p:cNvPicPr>
            <a:picLocks noChangeAspect="1"/>
          </p:cNvPicPr>
          <p:nvPr/>
        </p:nvPicPr>
        <p:blipFill>
          <a:blip r:embed="rId3"/>
          <a:stretch>
            <a:fillRect/>
          </a:stretch>
        </p:blipFill>
        <p:spPr>
          <a:xfrm>
            <a:off x="6062995" y="2590083"/>
            <a:ext cx="449706" cy="635112"/>
          </a:xfrm>
          <a:prstGeom prst="rect">
            <a:avLst/>
          </a:prstGeom>
        </p:spPr>
      </p:pic>
      <p:pic>
        <p:nvPicPr>
          <p:cNvPr id="55" name="Picture 54"/>
          <p:cNvPicPr>
            <a:picLocks noChangeAspect="1"/>
          </p:cNvPicPr>
          <p:nvPr/>
        </p:nvPicPr>
        <p:blipFill>
          <a:blip r:embed="rId4"/>
          <a:stretch>
            <a:fillRect/>
          </a:stretch>
        </p:blipFill>
        <p:spPr>
          <a:xfrm>
            <a:off x="4064009" y="2623349"/>
            <a:ext cx="438997" cy="621589"/>
          </a:xfrm>
          <a:prstGeom prst="rect">
            <a:avLst/>
          </a:prstGeom>
        </p:spPr>
      </p:pic>
      <p:pic>
        <p:nvPicPr>
          <p:cNvPr id="56" name="Picture 55"/>
          <p:cNvPicPr>
            <a:picLocks noChangeAspect="1"/>
          </p:cNvPicPr>
          <p:nvPr/>
        </p:nvPicPr>
        <p:blipFill>
          <a:blip r:embed="rId5"/>
          <a:stretch>
            <a:fillRect/>
          </a:stretch>
        </p:blipFill>
        <p:spPr>
          <a:xfrm>
            <a:off x="2177610" y="5595801"/>
            <a:ext cx="1886398" cy="535051"/>
          </a:xfrm>
          <a:prstGeom prst="rect">
            <a:avLst/>
          </a:prstGeom>
        </p:spPr>
      </p:pic>
      <p:sp>
        <p:nvSpPr>
          <p:cNvPr id="57" name="Rectangle 56"/>
          <p:cNvSpPr/>
          <p:nvPr/>
        </p:nvSpPr>
        <p:spPr>
          <a:xfrm>
            <a:off x="1847528" y="6639164"/>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024"/>
            <a:ext cx="8229600" cy="1060369"/>
          </a:xfrm>
        </p:spPr>
        <p:txBody>
          <a:bodyPr>
            <a:normAutofit fontScale="90000"/>
          </a:bodyPr>
          <a:lstStyle/>
          <a:p>
            <a:r>
              <a:rPr lang="en-US" b="1" dirty="0">
                <a:solidFill>
                  <a:schemeClr val="accent1"/>
                </a:solidFill>
              </a:rPr>
              <a:t>MVC Framework of Mobile Apps</a:t>
            </a:r>
            <a:br>
              <a:rPr lang="en-US" b="1" dirty="0">
                <a:solidFill>
                  <a:schemeClr val="accent1"/>
                </a:solidFill>
              </a:rPr>
            </a:br>
            <a:r>
              <a:rPr lang="en-US" b="1" dirty="0">
                <a:solidFill>
                  <a:schemeClr val="accent1"/>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68</a:t>
            </a:fld>
            <a:endParaRPr lang="en-US"/>
          </a:p>
        </p:txBody>
      </p:sp>
      <p:pic>
        <p:nvPicPr>
          <p:cNvPr id="5" name="Picture 4"/>
          <p:cNvPicPr>
            <a:picLocks noChangeAspect="1"/>
          </p:cNvPicPr>
          <p:nvPr/>
        </p:nvPicPr>
        <p:blipFill>
          <a:blip r:embed="rId2"/>
          <a:stretch>
            <a:fillRect/>
          </a:stretch>
        </p:blipFill>
        <p:spPr>
          <a:xfrm>
            <a:off x="2467010" y="1160968"/>
            <a:ext cx="7286641" cy="5457864"/>
          </a:xfrm>
          <a:prstGeom prst="rect">
            <a:avLst/>
          </a:prstGeom>
        </p:spPr>
      </p:pic>
      <p:sp>
        <p:nvSpPr>
          <p:cNvPr id="6" name="Rectangle 5"/>
          <p:cNvSpPr/>
          <p:nvPr/>
        </p:nvSpPr>
        <p:spPr>
          <a:xfrm>
            <a:off x="3070920" y="6546256"/>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5375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6744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2863134"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1981200" y="274638"/>
            <a:ext cx="8229600" cy="782662"/>
          </a:xfrm>
        </p:spPr>
        <p:txBody>
          <a:bodyPr>
            <a:normAutofit fontScale="90000"/>
          </a:bodyPr>
          <a:lstStyle/>
          <a:p>
            <a:r>
              <a:rPr lang="en-US" dirty="0">
                <a:solidFill>
                  <a:schemeClr val="accent1"/>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929897" y="1417638"/>
            <a:ext cx="10399363" cy="4819674"/>
          </a:xfrm>
        </p:spPr>
        <p:txBody>
          <a:bodyPr>
            <a:normAutofit/>
          </a:bodyPr>
          <a:lstStyle/>
          <a:p>
            <a:r>
              <a:rPr lang="en-US" sz="3600" dirty="0"/>
              <a:t>Services in a </a:t>
            </a:r>
            <a:r>
              <a:rPr lang="en-US" sz="3600" dirty="0">
                <a:solidFill>
                  <a:srgbClr val="C00000"/>
                </a:solidFill>
              </a:rPr>
              <a:t>service-oriented architecture </a:t>
            </a:r>
            <a:r>
              <a:rPr lang="en-US" sz="3600" dirty="0"/>
              <a:t>are </a:t>
            </a:r>
            <a:r>
              <a:rPr lang="en-US" sz="3600" dirty="0">
                <a:solidFill>
                  <a:srgbClr val="C00000"/>
                </a:solidFill>
              </a:rPr>
              <a:t>stateless components</a:t>
            </a:r>
            <a:r>
              <a:rPr lang="en-US" sz="3600" dirty="0"/>
              <a:t>, which means that they can be replicated and can migrate from one computer to another. </a:t>
            </a:r>
          </a:p>
          <a:p>
            <a:r>
              <a:rPr lang="en-US" sz="3600" dirty="0"/>
              <a:t>Many servers may be involved in providing services</a:t>
            </a:r>
          </a:p>
          <a:p>
            <a:r>
              <a:rPr lang="en-US" sz="3600" dirty="0"/>
              <a:t>A </a:t>
            </a:r>
            <a:r>
              <a:rPr lang="en-US" sz="3600" dirty="0">
                <a:solidFill>
                  <a:srgbClr val="C00000"/>
                </a:solidFill>
              </a:rPr>
              <a:t>service-oriented architecture </a:t>
            </a:r>
            <a:r>
              <a:rPr lang="en-US" sz="3600" dirty="0"/>
              <a:t>is usually </a:t>
            </a:r>
            <a:r>
              <a:rPr lang="en-US" sz="3600" dirty="0">
                <a:solidFill>
                  <a:srgbClr val="C00000"/>
                </a:solidFill>
              </a:rPr>
              <a:t>easier to scale</a:t>
            </a:r>
            <a:r>
              <a:rPr lang="en-US" sz="3600" dirty="0"/>
              <a:t> as demand increases and is resilient to failure.</a:t>
            </a:r>
          </a:p>
          <a:p>
            <a:endParaRPr lang="en-US" sz="3600" dirty="0"/>
          </a:p>
          <a:p>
            <a:endParaRPr lang="en-US" sz="3600"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36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sz="3600" dirty="0">
                <a:solidFill>
                  <a:srgbClr val="C00000"/>
                </a:solidFill>
              </a:rPr>
              <a:t>Data type and data updates</a:t>
            </a:r>
          </a:p>
          <a:p>
            <a:r>
              <a:rPr lang="en-US" sz="3600" dirty="0">
                <a:solidFill>
                  <a:srgbClr val="C00000"/>
                </a:solidFill>
              </a:rPr>
              <a:t>Change frequency</a:t>
            </a:r>
          </a:p>
          <a:p>
            <a:r>
              <a:rPr lang="en-US" sz="3600" dirty="0">
                <a:solidFill>
                  <a:srgbClr val="C00000"/>
                </a:solidFill>
              </a:rPr>
              <a:t>The system execution platform</a:t>
            </a:r>
          </a:p>
          <a:p>
            <a:endParaRPr lang="en-US" sz="3600" dirty="0"/>
          </a:p>
          <a:p>
            <a:endParaRPr lang="en-US" sz="36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Data type and data updates</a:t>
            </a:r>
          </a:p>
          <a:p>
            <a:pPr lvl="1"/>
            <a:r>
              <a:rPr lang="en-US" sz="32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28313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Change frequency</a:t>
            </a:r>
          </a:p>
          <a:p>
            <a:pPr lvl="1"/>
            <a:r>
              <a:rPr lang="en-US" sz="3200" dirty="0"/>
              <a:t>If you anticipate that system components will be regularly changed or replaced, then isolating these components as separate services simplifies those changes.</a:t>
            </a:r>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77153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The system execution platform</a:t>
            </a:r>
          </a:p>
          <a:p>
            <a:pPr lvl="1"/>
            <a:r>
              <a:rPr lang="en-US" sz="3200" dirty="0"/>
              <a:t>If you plan to run your system on the cloud with users accessing it over the Internet, it is usually best to implement it as a service-oriented architecture because scaling the system is simpler. </a:t>
            </a:r>
          </a:p>
          <a:p>
            <a:pPr lvl="1"/>
            <a:r>
              <a:rPr lang="en-US" sz="3200" dirty="0"/>
              <a:t>If your product is a business system that runs on local servers, a multi-tier architecture may be more appropriate.</a:t>
            </a:r>
          </a:p>
          <a:p>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6239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1981200" y="116633"/>
            <a:ext cx="8229600" cy="752649"/>
          </a:xfrm>
        </p:spPr>
        <p:txBody>
          <a:bodyPr>
            <a:normAutofit fontScale="90000"/>
          </a:bodyPr>
          <a:lstStyle/>
          <a:p>
            <a:r>
              <a:rPr lang="en-US" dirty="0">
                <a:solidFill>
                  <a:schemeClr val="accent1"/>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759417" y="1053884"/>
            <a:ext cx="10631837" cy="5360311"/>
          </a:xfrm>
        </p:spPr>
        <p:txBody>
          <a:bodyPr>
            <a:normAutofit lnSpcReduction="10000"/>
          </a:bodyPr>
          <a:lstStyle/>
          <a:p>
            <a:r>
              <a:rPr lang="en-US" sz="2800" dirty="0">
                <a:solidFill>
                  <a:srgbClr val="C00000"/>
                </a:solidFill>
              </a:rPr>
              <a:t>Database</a:t>
            </a:r>
            <a:br>
              <a:rPr lang="en-US" sz="2200" dirty="0"/>
            </a:br>
            <a:r>
              <a:rPr lang="en-US" sz="2200" dirty="0"/>
              <a:t>Should you use a relational SQL database or an unstructured NOSQL database?</a:t>
            </a:r>
          </a:p>
          <a:p>
            <a:r>
              <a:rPr lang="en-US" sz="2800" dirty="0">
                <a:solidFill>
                  <a:srgbClr val="C00000"/>
                </a:solidFill>
              </a:rPr>
              <a:t>Platform</a:t>
            </a:r>
            <a:br>
              <a:rPr lang="en-US" sz="2200" dirty="0"/>
            </a:br>
            <a:r>
              <a:rPr lang="en-US" sz="2200" dirty="0"/>
              <a:t>Should you deliver your product on a mobile app and/or a web platform?</a:t>
            </a:r>
          </a:p>
          <a:p>
            <a:r>
              <a:rPr lang="en-US" sz="2800"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dirty="0">
                <a:solidFill>
                  <a:srgbClr val="C00000"/>
                </a:solidFill>
              </a:rPr>
              <a:t>Open source</a:t>
            </a:r>
            <a:br>
              <a:rPr lang="en-US" sz="2200" dirty="0"/>
            </a:br>
            <a:r>
              <a:rPr lang="en-US" sz="2200" dirty="0"/>
              <a:t>Are there suitable open-source components that you could incorporate into your products?</a:t>
            </a:r>
          </a:p>
          <a:p>
            <a:r>
              <a:rPr lang="en-US" sz="2800"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33587" y="1000001"/>
            <a:ext cx="10724826" cy="5506368"/>
          </a:xfrm>
        </p:spPr>
        <p:txBody>
          <a:bodyPr>
            <a:noAutofit/>
          </a:bodyPr>
          <a:lstStyle/>
          <a:p>
            <a:r>
              <a:rPr lang="en-US" dirty="0">
                <a:solidFill>
                  <a:srgbClr val="C00000"/>
                </a:solidFill>
              </a:rPr>
              <a:t>Software architecture </a:t>
            </a:r>
            <a:r>
              <a:rPr lang="en-US" dirty="0"/>
              <a:t>is the fundamental organization of a system embodied in its components, their relationships to each other, and to the environment, and the principles guiding its design and evolution.</a:t>
            </a:r>
          </a:p>
          <a:p>
            <a:r>
              <a:rPr lang="en-US" dirty="0">
                <a:solidFill>
                  <a:srgbClr val="C00000"/>
                </a:solidFill>
              </a:rPr>
              <a:t>The architecture of a software system </a:t>
            </a:r>
            <a:r>
              <a:rPr lang="en-US" dirty="0"/>
              <a:t>has a significant influence on </a:t>
            </a:r>
            <a:r>
              <a:rPr lang="en-US" dirty="0">
                <a:solidFill>
                  <a:srgbClr val="C00000"/>
                </a:solidFill>
              </a:rPr>
              <a:t>non-functional system properties</a:t>
            </a:r>
            <a:r>
              <a:rPr lang="en-US" dirty="0"/>
              <a:t> such as reliability, efficiency and security.</a:t>
            </a:r>
          </a:p>
          <a:p>
            <a:r>
              <a:rPr lang="en-US" dirty="0">
                <a:solidFill>
                  <a:srgbClr val="C00000"/>
                </a:solidFill>
              </a:rPr>
              <a:t>Architectural design </a:t>
            </a:r>
            <a:r>
              <a:rPr lang="en-US" dirty="0"/>
              <a:t>involves understanding the issues that are critical for your product and creating system descriptions that shows components and their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45397" y="986508"/>
            <a:ext cx="10430359" cy="5506368"/>
          </a:xfrm>
        </p:spPr>
        <p:txBody>
          <a:bodyPr>
            <a:normAutofit/>
          </a:bodyPr>
          <a:lstStyle/>
          <a:p>
            <a:r>
              <a:rPr lang="en-US" dirty="0"/>
              <a:t>The principal role of </a:t>
            </a:r>
            <a:r>
              <a:rPr lang="en-US" dirty="0">
                <a:solidFill>
                  <a:srgbClr val="C00000"/>
                </a:solidFill>
              </a:rPr>
              <a:t>architectural descriptions </a:t>
            </a:r>
            <a:r>
              <a:rPr lang="en-US" dirty="0"/>
              <a:t>is to provide a basis for the development team to discuss the system organization. Informal architectural diagrams are effective in architectural description because they are fast and easy to draw and share.</a:t>
            </a:r>
          </a:p>
          <a:p>
            <a:r>
              <a:rPr lang="en-US" dirty="0">
                <a:solidFill>
                  <a:srgbClr val="C00000"/>
                </a:solidFill>
              </a:rPr>
              <a:t>System decomposition </a:t>
            </a:r>
            <a:r>
              <a:rPr lang="en-US" dirty="0"/>
              <a:t>involves analyzing </a:t>
            </a:r>
            <a:r>
              <a:rPr lang="en-US" dirty="0">
                <a:solidFill>
                  <a:srgbClr val="C00000"/>
                </a:solidFill>
              </a:rPr>
              <a:t>architectural components </a:t>
            </a:r>
            <a:r>
              <a:rPr lang="en-US" dirty="0"/>
              <a:t>and representing them as a set of </a:t>
            </a:r>
            <a:r>
              <a:rPr lang="en-US" dirty="0">
                <a:solidFill>
                  <a:srgbClr val="C00000"/>
                </a:solidFill>
              </a:rPr>
              <a:t>finer-grain components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29897" y="986508"/>
            <a:ext cx="10492353" cy="5506368"/>
          </a:xfrm>
        </p:spPr>
        <p:txBody>
          <a:bodyPr>
            <a:normAutofit/>
          </a:bodyPr>
          <a:lstStyle/>
          <a:p>
            <a:r>
              <a:rPr lang="en-US" dirty="0"/>
              <a:t>To</a:t>
            </a:r>
            <a:r>
              <a:rPr lang="en-US" dirty="0">
                <a:solidFill>
                  <a:srgbClr val="C00000"/>
                </a:solidFill>
              </a:rPr>
              <a:t> minimize complexity</a:t>
            </a:r>
            <a:r>
              <a:rPr lang="en-US" dirty="0"/>
              <a:t>, you should separate concerns, avoid functional duplication and focus on component interfaces.</a:t>
            </a:r>
          </a:p>
          <a:p>
            <a:r>
              <a:rPr lang="en-US" dirty="0">
                <a:solidFill>
                  <a:srgbClr val="C00000"/>
                </a:solidFill>
              </a:rPr>
              <a:t>Web-based systems </a:t>
            </a:r>
            <a:r>
              <a:rPr lang="en-US" dirty="0"/>
              <a:t>often have a common layered structure including </a:t>
            </a:r>
            <a:r>
              <a:rPr lang="en-US" dirty="0">
                <a:solidFill>
                  <a:srgbClr val="C00000"/>
                </a:solidFill>
              </a:rPr>
              <a:t>user interface layers</a:t>
            </a:r>
            <a:r>
              <a:rPr lang="en-US" dirty="0"/>
              <a:t>, </a:t>
            </a:r>
            <a:r>
              <a:rPr lang="en-US" dirty="0">
                <a:solidFill>
                  <a:srgbClr val="C00000"/>
                </a:solidFill>
              </a:rPr>
              <a:t>application-specific layers </a:t>
            </a:r>
            <a:r>
              <a:rPr lang="en-US" dirty="0"/>
              <a:t>and a </a:t>
            </a:r>
            <a:r>
              <a:rPr lang="en-US" dirty="0">
                <a:solidFill>
                  <a:srgbClr val="C00000"/>
                </a:solidFill>
              </a:rPr>
              <a:t>database layer</a:t>
            </a:r>
            <a:r>
              <a:rPr lang="en-US" dirty="0"/>
              <a:t>.</a:t>
            </a:r>
          </a:p>
          <a:p>
            <a:r>
              <a:rPr lang="en-US" dirty="0"/>
              <a:t>The </a:t>
            </a:r>
            <a:r>
              <a:rPr lang="en-US" dirty="0">
                <a:solidFill>
                  <a:srgbClr val="C00000"/>
                </a:solidFill>
              </a:rPr>
              <a:t>distribution architecture </a:t>
            </a:r>
            <a:r>
              <a:rPr lang="en-US" dirty="0"/>
              <a:t>in a system defines the organization of the servers in that system and the allocation of components to these servers.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83403" y="986508"/>
            <a:ext cx="10507851" cy="5506368"/>
          </a:xfrm>
        </p:spPr>
        <p:txBody>
          <a:bodyPr>
            <a:normAutofit/>
          </a:bodyPr>
          <a:lstStyle/>
          <a:p>
            <a:r>
              <a:rPr lang="en-US" dirty="0">
                <a:solidFill>
                  <a:srgbClr val="C00000"/>
                </a:solidFill>
              </a:rPr>
              <a:t>Multi-tier client-server </a:t>
            </a:r>
            <a:r>
              <a:rPr lang="en-US" dirty="0"/>
              <a:t>and </a:t>
            </a:r>
            <a:br>
              <a:rPr lang="en-US" dirty="0"/>
            </a:br>
            <a:r>
              <a:rPr lang="en-US" dirty="0">
                <a:solidFill>
                  <a:srgbClr val="C00000"/>
                </a:solidFill>
              </a:rPr>
              <a:t>service-oriented architectures</a:t>
            </a:r>
            <a:r>
              <a:rPr lang="en-US" dirty="0"/>
              <a:t> are the most commonly used architectures for web-based systems.</a:t>
            </a:r>
          </a:p>
          <a:p>
            <a:r>
              <a:rPr lang="en-US" dirty="0"/>
              <a:t>Making decisions on technologies such as </a:t>
            </a:r>
            <a:r>
              <a:rPr lang="en-US" dirty="0">
                <a:solidFill>
                  <a:srgbClr val="C00000"/>
                </a:solidFill>
              </a:rPr>
              <a:t>database</a:t>
            </a:r>
            <a:r>
              <a:rPr lang="en-US" dirty="0"/>
              <a:t> and </a:t>
            </a:r>
            <a:r>
              <a:rPr lang="en-US" dirty="0">
                <a:solidFill>
                  <a:srgbClr val="C00000"/>
                </a:solidFill>
              </a:rPr>
              <a:t>cloud technologies </a:t>
            </a:r>
            <a:r>
              <a:rPr lang="en-US" dirty="0"/>
              <a:t>are an important part of the </a:t>
            </a:r>
            <a:r>
              <a:rPr lang="en-US" dirty="0">
                <a:solidFill>
                  <a:srgbClr val="C00000"/>
                </a:solidFill>
              </a:rPr>
              <a:t>architectural design process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12249</TotalTime>
  <Words>5331</Words>
  <Application>Microsoft Macintosh PowerPoint</Application>
  <PresentationFormat>Widescreen</PresentationFormat>
  <Paragraphs>930</Paragraphs>
  <Slides>81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Software Architecture:  Architectural design, System decomposition, and Distribution architecture</vt:lpstr>
      <vt:lpstr>Syllabus</vt:lpstr>
      <vt:lpstr>Syllabus</vt:lpstr>
      <vt:lpstr>Syllabus</vt:lpstr>
      <vt:lpstr>Software Architecture:  Architectural design,  System decomposition, and Distribution architecture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Software Architecture:  Architectural design,  System decomposition, and Distribution architecture</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The importance of  architectural design issues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Issues in architectural choice</vt:lpstr>
      <vt:lpstr>Issues in architectural choice</vt:lpstr>
      <vt:lpstr>Issues in architectural choice</vt:lpstr>
      <vt:lpstr>Technology choices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imyday@gmail.com</cp:lastModifiedBy>
  <cp:revision>715</cp:revision>
  <cp:lastPrinted>2020-12-23T14:44:17Z</cp:lastPrinted>
  <dcterms:created xsi:type="dcterms:W3CDTF">2019-09-12T03:09:52Z</dcterms:created>
  <dcterms:modified xsi:type="dcterms:W3CDTF">2023-05-02T22:42:22Z</dcterms:modified>
  <cp:category/>
</cp:coreProperties>
</file>