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462" r:id="rId2"/>
    <p:sldId id="5039" r:id="rId3"/>
    <p:sldId id="5040" r:id="rId4"/>
    <p:sldId id="5041" r:id="rId5"/>
    <p:sldId id="3856" r:id="rId6"/>
    <p:sldId id="5132" r:id="rId7"/>
    <p:sldId id="5167" r:id="rId8"/>
    <p:sldId id="5256" r:id="rId9"/>
    <p:sldId id="5231" r:id="rId10"/>
    <p:sldId id="5235" r:id="rId11"/>
    <p:sldId id="5246" r:id="rId12"/>
    <p:sldId id="5247" r:id="rId13"/>
    <p:sldId id="5248" r:id="rId14"/>
    <p:sldId id="5249" r:id="rId15"/>
    <p:sldId id="5257" r:id="rId16"/>
    <p:sldId id="5260" r:id="rId17"/>
    <p:sldId id="5250" r:id="rId18"/>
    <p:sldId id="5251" r:id="rId19"/>
    <p:sldId id="5252" r:id="rId20"/>
    <p:sldId id="5259" r:id="rId21"/>
    <p:sldId id="5258" r:id="rId22"/>
    <p:sldId id="5253" r:id="rId23"/>
    <p:sldId id="5254" r:id="rId24"/>
    <p:sldId id="5255" r:id="rId25"/>
    <p:sldId id="5176" r:id="rId26"/>
    <p:sldId id="51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00"/>
    <p:restoredTop sz="90655"/>
  </p:normalViewPr>
  <p:slideViewPr>
    <p:cSldViewPr snapToGrid="0" snapToObjects="1">
      <p:cViewPr varScale="1">
        <p:scale>
          <a:sx n="59" d="100"/>
          <a:sy n="59" d="100"/>
        </p:scale>
        <p:origin x="21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3/29/24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3/29/24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3/29/24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hyperlink" Target="https://meet.google.com/miy-fbif-max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limateinteractive.org/en-road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interactive.org/en-roads/" TargetMode="External"/><Relationship Id="rId2" Type="http://schemas.openxmlformats.org/officeDocument/2006/relationships/hyperlink" Target="https://www.fsb-tcf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aintpupython1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sb-tcf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frs.org/sustainability/tcf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4779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TCFD 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氣候相關財務揭露與</a:t>
            </a:r>
            <a:r>
              <a:rPr lang="en-US" altLang="zh-TW" sz="40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En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-ROADS 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氣候變遷模擬 </a:t>
            </a:r>
            <a:b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3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(Task Force on Climate-Related Financial Disclosures (TCFD) and </a:t>
            </a:r>
            <a:r>
              <a:rPr lang="en-US" altLang="zh-TW" sz="36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En</a:t>
            </a:r>
            <a:r>
              <a:rPr lang="en-US" altLang="zh-TW" sz="3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-Roads Interactive)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7759"/>
            <a:ext cx="9144000" cy="9685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永續數據分析 </a:t>
            </a:r>
            <a:b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(Sustainability and ESG Data Analytics)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45998" y="4372340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戴敏育</a:t>
            </a:r>
            <a:r>
              <a:rPr lang="en-US" altLang="zh-TW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  </a:t>
            </a:r>
            <a:r>
              <a:rPr lang="zh-TW" altLang="en-US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教授</a:t>
            </a:r>
            <a:endParaRPr lang="en-US" altLang="zh-TW" sz="1440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2800" dirty="0">
                <a:solidFill>
                  <a:srgbClr val="0563C1"/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Min-Yuh Day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28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7281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1122ESGDA05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DM4, NTPU (N4084) (Spring 2024)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Fri, 10, 11, 12 (18:30-21:15) (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臺北大學民生校區</a:t>
            </a: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305)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2024-03-29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27344B-E708-7354-4240-7FF7A6A2A14A}"/>
              </a:ext>
            </a:extLst>
          </p:cNvPr>
          <p:cNvSpPr txBox="1"/>
          <p:nvPr/>
        </p:nvSpPr>
        <p:spPr>
          <a:xfrm>
            <a:off x="10322343" y="4877827"/>
            <a:ext cx="1858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  <a:hlinkClick r:id="rId15"/>
              </a:rPr>
              <a:t>https://meet.google.com/miy-fbif-max</a:t>
            </a:r>
            <a:endParaRPr lang="en-US" sz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AD229-1004-BE9C-B526-E001969D99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15629" y="3476315"/>
            <a:ext cx="1436835" cy="14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842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Task Force on Climate-Related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Financial Disclosures (TCFD)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28800"/>
            <a:ext cx="10995001" cy="47334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Introduce climate change as a financial risk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Importance of transparency and informed decision-making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Task Force on Climate-Related Financial Disclosures (TCFD)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842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What is TCFD?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28800"/>
            <a:ext cx="10995001" cy="47334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The origins of TCFD by the Financial Stability Board (FSB) in 2015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The voluntary nature of TCFD recommendations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The objectives of TCFD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improve transparency and support informed decision-making by investors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6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7118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Four Core TCFD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306286"/>
            <a:ext cx="10995001" cy="525595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000" dirty="0"/>
              <a:t>Governance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Board oversight of climate risks and opportunities</a:t>
            </a:r>
          </a:p>
          <a:p>
            <a:pPr>
              <a:spcAft>
                <a:spcPts val="600"/>
              </a:spcAft>
            </a:pPr>
            <a:r>
              <a:rPr lang="en-US" sz="3000" dirty="0"/>
              <a:t>Strategy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Describing climate-related risks and opportunities for the company</a:t>
            </a:r>
          </a:p>
          <a:p>
            <a:pPr>
              <a:spcAft>
                <a:spcPts val="600"/>
              </a:spcAft>
            </a:pPr>
            <a:r>
              <a:rPr lang="en-US" sz="3000" dirty="0"/>
              <a:t>Risk Management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How the company identifies, assesses, and manages climate risks</a:t>
            </a:r>
          </a:p>
          <a:p>
            <a:pPr>
              <a:spcAft>
                <a:spcPts val="600"/>
              </a:spcAft>
            </a:pPr>
            <a:r>
              <a:rPr lang="en-US" sz="3000" dirty="0"/>
              <a:t>Metrics and Targets</a:t>
            </a:r>
          </a:p>
          <a:p>
            <a:pPr lvl="1">
              <a:spcAft>
                <a:spcPts val="600"/>
              </a:spcAft>
            </a:pPr>
            <a:r>
              <a:rPr lang="en-US" sz="3000" dirty="0"/>
              <a:t>Disclosing relevant metrics and targets for climate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9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842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Benefits of TCFD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28800"/>
            <a:ext cx="10995001" cy="47334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400" dirty="0"/>
              <a:t>Attract sustainable investor</a:t>
            </a:r>
          </a:p>
          <a:p>
            <a:pPr>
              <a:spcAft>
                <a:spcPts val="600"/>
              </a:spcAft>
            </a:pPr>
            <a:r>
              <a:rPr lang="en-US" sz="4400" dirty="0"/>
              <a:t>Improve risk management</a:t>
            </a:r>
          </a:p>
          <a:p>
            <a:pPr>
              <a:spcAft>
                <a:spcPts val="600"/>
              </a:spcAft>
            </a:pPr>
            <a:r>
              <a:rPr lang="en-US" sz="4400" dirty="0"/>
              <a:t>Enhance brand reputation</a:t>
            </a:r>
          </a:p>
          <a:p>
            <a:pPr>
              <a:spcAft>
                <a:spcPts val="600"/>
              </a:spcAft>
            </a:pPr>
            <a:r>
              <a:rPr lang="en-US" sz="4400" dirty="0"/>
              <a:t>Foster long-term financial resilience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842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Challenges of TCFD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28800"/>
            <a:ext cx="10995001" cy="47334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Resource constraints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Data availability and quality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Integrating climate considerations into </a:t>
            </a:r>
            <a:br>
              <a:rPr lang="en-US" sz="4000" dirty="0"/>
            </a:br>
            <a:r>
              <a:rPr lang="en-US" sz="4000" dirty="0"/>
              <a:t>existing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2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3C9D-A74F-104B-9D6B-EA729127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6427140"/>
          </a:xfrm>
        </p:spPr>
        <p:txBody>
          <a:bodyPr>
            <a:normAutofit/>
          </a:bodyPr>
          <a:lstStyle/>
          <a:p>
            <a:r>
              <a:rPr lang="en-US" altLang="zh-TW" sz="8800" dirty="0" err="1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En</a:t>
            </a:r>
            <a:r>
              <a:rPr lang="en-US" altLang="zh-TW" sz="88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-Roads Interactive</a:t>
            </a:r>
            <a:endParaRPr lang="en-US" sz="8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92C22-1811-3542-9185-D8DF8CC3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5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510988" y="1"/>
            <a:ext cx="11335871" cy="1190845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The </a:t>
            </a:r>
            <a:r>
              <a:rPr lang="en-US" altLang="zh-TW" sz="4400" dirty="0" err="1">
                <a:solidFill>
                  <a:schemeClr val="accent1"/>
                </a:solidFill>
                <a:latin typeface="Calibri" charset="0"/>
                <a:ea typeface="標楷體" charset="-120"/>
              </a:rPr>
              <a:t>En</a:t>
            </a:r>
            <a:r>
              <a:rPr lang="en-US" altLang="zh-TW" sz="4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-ROADS Climate Solutions Simulator</a:t>
            </a:r>
            <a:endParaRPr lang="en-US" altLang="zh-TW" sz="27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F4D138-8BDE-6342-9B25-597A162EDB5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7CDB8-B835-C3AD-75AB-0990DE44B356}"/>
              </a:ext>
            </a:extLst>
          </p:cNvPr>
          <p:cNvSpPr txBox="1"/>
          <p:nvPr/>
        </p:nvSpPr>
        <p:spPr>
          <a:xfrm>
            <a:off x="2905306" y="6511463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solidFill>
                  <a:schemeClr val="accent1"/>
                </a:solidFill>
                <a:latin typeface="Calibri" charset="0"/>
                <a:ea typeface="標楷體" charset="-120"/>
                <a:hlinkClick r:id="rId2"/>
              </a:rPr>
              <a:t>https://www.climateinteractive.org/en-roads/</a:t>
            </a:r>
            <a:endParaRPr lang="en-US" altLang="zh-TW" sz="18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60FCB-DFFC-BAD6-C214-D3DDD0472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1" y="951359"/>
            <a:ext cx="11017815" cy="55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53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84234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-Roads Interactive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28800"/>
            <a:ext cx="10995001" cy="47334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000" dirty="0" err="1"/>
              <a:t>En</a:t>
            </a:r>
            <a:r>
              <a:rPr lang="en-US" sz="4000" dirty="0"/>
              <a:t>-Roads</a:t>
            </a:r>
          </a:p>
          <a:p>
            <a:pPr lvl="1">
              <a:spcAft>
                <a:spcPts val="600"/>
              </a:spcAft>
            </a:pPr>
            <a:r>
              <a:rPr lang="en-US" sz="4000" dirty="0"/>
              <a:t>A free, online platform for </a:t>
            </a:r>
            <a:br>
              <a:rPr lang="en-US" sz="4000" dirty="0"/>
            </a:br>
            <a:r>
              <a:rPr lang="en-US" sz="4000" dirty="0"/>
              <a:t>climate scenario modeling</a:t>
            </a:r>
          </a:p>
          <a:p>
            <a:pPr>
              <a:spcAft>
                <a:spcPts val="600"/>
              </a:spcAft>
            </a:pPr>
            <a:r>
              <a:rPr lang="en-US" sz="4000" dirty="0" err="1"/>
              <a:t>En-Roads’s</a:t>
            </a:r>
            <a:r>
              <a:rPr lang="en-US" sz="4000" dirty="0"/>
              <a:t> value in exploring pathways to a sustainable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1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842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Getting Started with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28800"/>
            <a:ext cx="10995001" cy="47334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Step-by-step guide to navigating the </a:t>
            </a:r>
            <a:r>
              <a:rPr lang="en-US" sz="3600" dirty="0" err="1"/>
              <a:t>En</a:t>
            </a:r>
            <a:r>
              <a:rPr lang="en-US" sz="3600" dirty="0"/>
              <a:t>-Roads platform</a:t>
            </a:r>
          </a:p>
          <a:p>
            <a:pPr>
              <a:spcAft>
                <a:spcPts val="600"/>
              </a:spcAft>
            </a:pPr>
            <a:r>
              <a:rPr lang="en-US" sz="3600" dirty="0" err="1"/>
              <a:t>En</a:t>
            </a:r>
            <a:r>
              <a:rPr lang="en-US" sz="3600" dirty="0"/>
              <a:t>-Roads Key functionalities: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Selecting climate policies and socioeconomic factors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Visualizing climate impacts </a:t>
            </a:r>
            <a:br>
              <a:rPr lang="en-US" sz="3600" dirty="0"/>
            </a:br>
            <a:r>
              <a:rPr lang="en-US" sz="3600" dirty="0"/>
              <a:t>(temperature, sea level rise, etc.)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31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842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Exploring Climate Scenarios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28800"/>
            <a:ext cx="10995001" cy="47334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000" dirty="0" err="1"/>
              <a:t>En</a:t>
            </a:r>
            <a:r>
              <a:rPr lang="en-US" sz="4000" dirty="0"/>
              <a:t>-Roads platform's capabilities through </a:t>
            </a:r>
            <a:br>
              <a:rPr lang="en-US" sz="4000" dirty="0"/>
            </a:br>
            <a:r>
              <a:rPr lang="en-US" sz="4000" dirty="0"/>
              <a:t>real-world examples:</a:t>
            </a:r>
          </a:p>
          <a:p>
            <a:pPr lvl="1">
              <a:spcAft>
                <a:spcPts val="600"/>
              </a:spcAft>
            </a:pPr>
            <a:r>
              <a:rPr lang="en-US" sz="4000" dirty="0"/>
              <a:t>Analyzing the impact of different emissions reduction pathways.</a:t>
            </a:r>
          </a:p>
          <a:p>
            <a:pPr lvl="1">
              <a:spcAft>
                <a:spcPts val="600"/>
              </a:spcAft>
            </a:pPr>
            <a:r>
              <a:rPr lang="en-US" sz="4000" dirty="0"/>
              <a:t>Exploring the consequences of inaction on climate change.</a:t>
            </a:r>
          </a:p>
          <a:p>
            <a:pPr lvl="1">
              <a:spcAft>
                <a:spcPts val="600"/>
              </a:spcAft>
            </a:pPr>
            <a:r>
              <a:rPr lang="en-US" sz="4000" dirty="0"/>
              <a:t>How </a:t>
            </a:r>
            <a:r>
              <a:rPr lang="en-US" sz="4000" dirty="0" err="1"/>
              <a:t>En</a:t>
            </a:r>
            <a:r>
              <a:rPr lang="en-US" sz="4000" dirty="0"/>
              <a:t>-Roads can inform investment decisions.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/>
              <a:t>1 2024/02/23 </a:t>
            </a:r>
            <a:r>
              <a:rPr lang="zh-TW" altLang="en-US" sz="2800" dirty="0"/>
              <a:t>永續數據分析概論 </a:t>
            </a:r>
            <a:br>
              <a:rPr lang="en-US" altLang="zh-TW" sz="2800" dirty="0"/>
            </a:br>
            <a:r>
              <a:rPr lang="en-US" altLang="zh-TW" sz="2800" dirty="0"/>
              <a:t>                          (</a:t>
            </a:r>
            <a:r>
              <a:rPr lang="en-US" sz="2800" dirty="0"/>
              <a:t>Introduction Sustainability and ESG Data Analytics)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2 2024/03/01 </a:t>
            </a:r>
            <a:r>
              <a:rPr lang="zh-TW" altLang="en-US" sz="2800" dirty="0"/>
              <a:t>環境、社會與治理 </a:t>
            </a:r>
            <a:r>
              <a:rPr lang="en-US" altLang="zh-TW" sz="2800" dirty="0"/>
              <a:t>(</a:t>
            </a:r>
            <a:r>
              <a:rPr lang="en-US" sz="2800" dirty="0"/>
              <a:t>ESG) </a:t>
            </a:r>
            <a:r>
              <a:rPr lang="zh-TW" altLang="en-US" sz="2800" dirty="0"/>
              <a:t>淨零數位轉型 </a:t>
            </a:r>
            <a:br>
              <a:rPr lang="en-US" altLang="zh-TW" sz="2800" dirty="0"/>
            </a:br>
            <a:r>
              <a:rPr lang="en-US" altLang="zh-TW" sz="2800" dirty="0"/>
              <a:t>                          </a:t>
            </a:r>
            <a:r>
              <a:rPr lang="en-US" altLang="zh-TW" sz="2000" dirty="0"/>
              <a:t>(</a:t>
            </a:r>
            <a:r>
              <a:rPr lang="en-US" sz="2000" dirty="0"/>
              <a:t>Environmental, Social, and Governance (ESG) in Net-Zero Digital Transformation)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3 2024/03/08 </a:t>
            </a:r>
            <a:r>
              <a:rPr lang="zh-TW" altLang="en-US" sz="2800" dirty="0"/>
              <a:t>永續與</a:t>
            </a:r>
            <a:r>
              <a:rPr lang="en-US" sz="2800" dirty="0"/>
              <a:t>ESG </a:t>
            </a:r>
            <a:r>
              <a:rPr lang="zh-TW" altLang="en-US" sz="2800" dirty="0"/>
              <a:t>資料科學 </a:t>
            </a:r>
            <a:br>
              <a:rPr lang="en-US" altLang="zh-TW" sz="2800" dirty="0"/>
            </a:br>
            <a:r>
              <a:rPr lang="en-US" altLang="zh-TW" sz="2800" dirty="0"/>
              <a:t>                          (</a:t>
            </a:r>
            <a:r>
              <a:rPr lang="en-US" sz="2800" dirty="0"/>
              <a:t>Data Science for Sustainability and ESG)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4 2024/03/15 </a:t>
            </a:r>
            <a:r>
              <a:rPr lang="zh-TW" altLang="en-US" sz="2800" dirty="0">
                <a:solidFill>
                  <a:srgbClr val="7030A0"/>
                </a:solidFill>
              </a:rPr>
              <a:t>永續數據分析個案研究 </a:t>
            </a:r>
            <a:r>
              <a:rPr lang="en-US" sz="2800" dirty="0">
                <a:solidFill>
                  <a:srgbClr val="7030A0"/>
                </a:solidFill>
              </a:rPr>
              <a:t>I 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                          (Case Study on Sustainability and ESG Data Analytics I)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5 2024/03/22 Web 3.0 </a:t>
            </a:r>
            <a:r>
              <a:rPr lang="zh-TW" altLang="en-US" sz="2800" dirty="0"/>
              <a:t>和大數據分析在金融科技、綠色永續金融 </a:t>
            </a:r>
            <a:br>
              <a:rPr lang="en-US" altLang="zh-TW" sz="2800" dirty="0"/>
            </a:br>
            <a:r>
              <a:rPr lang="en-US" altLang="zh-TW" sz="2800" dirty="0"/>
              <a:t>                          </a:t>
            </a:r>
            <a:r>
              <a:rPr lang="en-US" altLang="zh-TW" sz="2200" dirty="0"/>
              <a:t>(</a:t>
            </a:r>
            <a:r>
              <a:rPr lang="en-US" sz="2200" dirty="0"/>
              <a:t>Web 3.0 and Big Data Analysis in Fintech, Green and Sustainable Finance)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76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84234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-Roads for Business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28800"/>
            <a:ext cx="10995001" cy="47334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How businesses can leverage </a:t>
            </a:r>
            <a:r>
              <a:rPr lang="en-US" sz="4000" dirty="0" err="1"/>
              <a:t>En</a:t>
            </a:r>
            <a:r>
              <a:rPr lang="en-US" sz="4000" dirty="0"/>
              <a:t>-Roads for:</a:t>
            </a:r>
          </a:p>
          <a:p>
            <a:pPr lvl="1">
              <a:spcAft>
                <a:spcPts val="600"/>
              </a:spcAft>
            </a:pPr>
            <a:r>
              <a:rPr lang="en-US" sz="4000" dirty="0"/>
              <a:t>Identifying climate risks specific to their operations.</a:t>
            </a:r>
          </a:p>
          <a:p>
            <a:pPr lvl="1">
              <a:spcAft>
                <a:spcPts val="600"/>
              </a:spcAft>
            </a:pPr>
            <a:r>
              <a:rPr lang="en-US" sz="4000" dirty="0"/>
              <a:t>Setting science-based emissions reduction targets.</a:t>
            </a:r>
          </a:p>
          <a:p>
            <a:pPr lvl="1">
              <a:spcAft>
                <a:spcPts val="600"/>
              </a:spcAft>
            </a:pPr>
            <a:r>
              <a:rPr lang="en-US" sz="4000" dirty="0"/>
              <a:t>Assessing the effectiveness of climate mitigation strategies.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62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3C9D-A74F-104B-9D6B-EA729127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6427140"/>
          </a:xfrm>
        </p:spPr>
        <p:txBody>
          <a:bodyPr>
            <a:normAutofit/>
          </a:bodyPr>
          <a:lstStyle/>
          <a:p>
            <a:r>
              <a:rPr lang="en-US" altLang="zh-TW" sz="9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Integrating TCFD and </a:t>
            </a:r>
            <a:br>
              <a:rPr lang="en-US" altLang="zh-TW" sz="9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9000" dirty="0" err="1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En</a:t>
            </a:r>
            <a:r>
              <a:rPr lang="en-US" altLang="zh-TW" sz="9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-Roads </a:t>
            </a:r>
            <a:br>
              <a:rPr lang="en-US" altLang="zh-TW" sz="9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90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for ESG Data Analysis</a:t>
            </a:r>
            <a:endParaRPr lang="en-US" sz="9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92C22-1811-3542-9185-D8DF8CC3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07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842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Integrating TCFD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-Roads for 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28800"/>
            <a:ext cx="10995001" cy="47334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The Link Between TCFD and </a:t>
            </a:r>
            <a:r>
              <a:rPr lang="en-US" sz="4000" dirty="0" err="1"/>
              <a:t>En</a:t>
            </a:r>
            <a:r>
              <a:rPr lang="en-US" sz="4000" dirty="0"/>
              <a:t>-Roads</a:t>
            </a:r>
          </a:p>
          <a:p>
            <a:pPr lvl="1">
              <a:spcAft>
                <a:spcPts val="600"/>
              </a:spcAft>
            </a:pPr>
            <a:r>
              <a:rPr lang="en-US" sz="4000" dirty="0"/>
              <a:t>How TCFD helps identify climate-related risks and opportunities.</a:t>
            </a:r>
          </a:p>
          <a:p>
            <a:pPr lvl="1">
              <a:spcAft>
                <a:spcPts val="600"/>
              </a:spcAft>
            </a:pPr>
            <a:r>
              <a:rPr lang="en-US" sz="4000" dirty="0"/>
              <a:t>How </a:t>
            </a:r>
            <a:r>
              <a:rPr lang="en-US" sz="4000" dirty="0" err="1"/>
              <a:t>En</a:t>
            </a:r>
            <a:r>
              <a:rPr lang="en-US" sz="4000" dirty="0"/>
              <a:t>-Roads can be used to quantify those risks and opportunities.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0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842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ESG Data Analysis with TCFD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28800"/>
            <a:ext cx="10995001" cy="47334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Environmental, Social, and Governance (ESG) data.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Practical framework for ESG data analysis using TCFD recommendations and </a:t>
            </a:r>
            <a:r>
              <a:rPr lang="en-US" sz="4000" dirty="0" err="1"/>
              <a:t>En</a:t>
            </a:r>
            <a:r>
              <a:rPr lang="en-US" sz="4000" dirty="0"/>
              <a:t>-Roads outputs.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Case study</a:t>
            </a:r>
          </a:p>
          <a:p>
            <a:pPr lvl="1">
              <a:spcAft>
                <a:spcPts val="600"/>
              </a:spcAft>
            </a:pPr>
            <a:r>
              <a:rPr lang="en-US" sz="4000" dirty="0"/>
              <a:t>How a company can use this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9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32E41-956D-7606-D931-F1109235C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842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Benefits of Integrated Approach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(TCFD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-Roads)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0CE5D-D1EF-531E-0868-A14E3116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828800"/>
            <a:ext cx="10995001" cy="47334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The advantages of combining TCFD and </a:t>
            </a:r>
            <a:r>
              <a:rPr lang="en-US" sz="3200" dirty="0" err="1"/>
              <a:t>En</a:t>
            </a:r>
            <a:r>
              <a:rPr lang="en-US" sz="3200" dirty="0"/>
              <a:t>-Roads for ESG analysis: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More comprehensive understanding of climate-related risks.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Data-driven decision-making for sustainability.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Improved ESG performance reporting.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80FF-8AD1-1F29-68AD-15B4C8FD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56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7544-B14D-9544-B491-78860F36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90135"/>
            <a:ext cx="11222181" cy="91512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Summary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713E-14BC-8D4E-81D6-882C7A3ED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50231"/>
            <a:ext cx="11222181" cy="5512013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4800" dirty="0"/>
              <a:t>Task Force on Climate-Related </a:t>
            </a:r>
            <a:br>
              <a:rPr lang="en-US" sz="4800" dirty="0"/>
            </a:br>
            <a:r>
              <a:rPr lang="en-US" sz="4800" dirty="0"/>
              <a:t>Financial Disclosures (TCFD)  </a:t>
            </a:r>
          </a:p>
          <a:p>
            <a:pPr marL="320040" indent="-320040"/>
            <a:r>
              <a:rPr lang="en-US" sz="4800" dirty="0" err="1"/>
              <a:t>En</a:t>
            </a:r>
            <a:r>
              <a:rPr lang="en-US" sz="4800" dirty="0"/>
              <a:t>-Roads Interactive Platform </a:t>
            </a:r>
          </a:p>
          <a:p>
            <a:pPr marL="320040" indent="-320040"/>
            <a:r>
              <a:rPr lang="en-US" sz="4800" dirty="0"/>
              <a:t>Integrating TCFD and </a:t>
            </a:r>
            <a:r>
              <a:rPr lang="en-US" sz="4800" dirty="0" err="1"/>
              <a:t>En</a:t>
            </a:r>
            <a:r>
              <a:rPr lang="en-US" sz="4800" dirty="0"/>
              <a:t>-Roads </a:t>
            </a:r>
            <a:br>
              <a:rPr lang="en-US" sz="4800" dirty="0"/>
            </a:br>
            <a:r>
              <a:rPr lang="en-US" sz="4800" dirty="0"/>
              <a:t>for ESG Data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228DE-7DBA-0446-B386-05BD7D50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306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3777-B538-DE44-B8A9-4A94BC6E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56101"/>
            <a:ext cx="11222181" cy="815438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A3E83-9DC9-834C-98CD-C9A1A8CB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871538"/>
            <a:ext cx="11222181" cy="585135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Cino</a:t>
            </a:r>
            <a:r>
              <a:rPr lang="en-US" sz="2400" b="0" dirty="0"/>
              <a:t> Robin Castelli, Cyril </a:t>
            </a:r>
            <a:r>
              <a:rPr lang="en-US" sz="2400" b="0" dirty="0" err="1"/>
              <a:t>Shmatov</a:t>
            </a:r>
            <a:r>
              <a:rPr lang="en-US" sz="2400" b="0" dirty="0"/>
              <a:t> (2022), Quantitative Methods for ESG Finance, Wiley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Simon Thompson (2023), Green and Sustainable Finance: Principles and Practice in Banking, Investment and Insurance, 2nd Edition, Kogan Page.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Chrissa</a:t>
            </a:r>
            <a:r>
              <a:rPr lang="en-US" sz="2400" b="0" dirty="0"/>
              <a:t> </a:t>
            </a:r>
            <a:r>
              <a:rPr lang="en-US" sz="2400" b="0" dirty="0" err="1"/>
              <a:t>Pagitsas</a:t>
            </a:r>
            <a:r>
              <a:rPr lang="en-US" sz="2400" b="0" dirty="0"/>
              <a:t> (2023), Chief Sustainability Officers At Work: How CSOs Build Successful Sustainability and ESG Strategies, </a:t>
            </a:r>
            <a:r>
              <a:rPr lang="en-US" sz="2400" b="0" dirty="0" err="1"/>
              <a:t>Apress</a:t>
            </a:r>
            <a:r>
              <a:rPr lang="en-US" sz="2400" b="0" dirty="0"/>
              <a:t>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TCFD (Task Force on Climate-related Financial Disclosures): </a:t>
            </a:r>
            <a:br>
              <a:rPr lang="en-US" sz="2400" b="0" dirty="0"/>
            </a:br>
            <a:r>
              <a:rPr lang="en-US" sz="2400" b="0" dirty="0">
                <a:hlinkClick r:id="rId2"/>
              </a:rPr>
              <a:t>https://www.fsb-tcfd.org/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 err="1"/>
              <a:t>En</a:t>
            </a:r>
            <a:r>
              <a:rPr lang="en-US" sz="2400" b="0" dirty="0"/>
              <a:t>-Roads Climate Interactive: </a:t>
            </a:r>
            <a:br>
              <a:rPr lang="en-US" sz="2400" b="0" dirty="0"/>
            </a:br>
            <a:r>
              <a:rPr lang="en-US" sz="2400" b="0" dirty="0">
                <a:hlinkClick r:id="rId3"/>
              </a:rPr>
              <a:t>https://www.climateinteractive.org/en-roads/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Min-Yuh Day (2024), Python 101, </a:t>
            </a:r>
            <a:r>
              <a:rPr lang="en-US" sz="2400" b="0" dirty="0">
                <a:hlinkClick r:id="rId4"/>
              </a:rPr>
              <a:t>https://tinyurl.com/aintpupython101</a:t>
            </a: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D5F9-DB73-CB42-A896-0B89E15D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>
                <a:solidFill>
                  <a:srgbClr val="C00000"/>
                </a:solidFill>
              </a:rPr>
              <a:t>6 2024/03/29 TCFD </a:t>
            </a:r>
            <a:r>
              <a:rPr lang="zh-TW" altLang="en-US" sz="2800" dirty="0">
                <a:solidFill>
                  <a:srgbClr val="C00000"/>
                </a:solidFill>
              </a:rPr>
              <a:t>氣候相關財務揭露與</a:t>
            </a:r>
            <a:r>
              <a:rPr lang="en-US" altLang="zh-TW" sz="2800" dirty="0" err="1">
                <a:solidFill>
                  <a:srgbClr val="C00000"/>
                </a:solidFill>
              </a:rPr>
              <a:t>En</a:t>
            </a:r>
            <a:r>
              <a:rPr lang="en-US" altLang="zh-TW" sz="2800" dirty="0">
                <a:solidFill>
                  <a:srgbClr val="C00000"/>
                </a:solidFill>
              </a:rPr>
              <a:t>-ROADS </a:t>
            </a:r>
            <a:r>
              <a:rPr lang="zh-TW" altLang="en-US" sz="2800" dirty="0">
                <a:solidFill>
                  <a:srgbClr val="C00000"/>
                </a:solidFill>
              </a:rPr>
              <a:t>氣候變遷模擬</a:t>
            </a:r>
            <a:br>
              <a:rPr lang="en-US" altLang="zh-TW" sz="2800" dirty="0">
                <a:solidFill>
                  <a:srgbClr val="C00000"/>
                </a:solidFill>
              </a:rPr>
            </a:br>
            <a:r>
              <a:rPr lang="en-US" altLang="zh-TW" sz="2800" dirty="0">
                <a:solidFill>
                  <a:srgbClr val="C00000"/>
                </a:solidFill>
              </a:rPr>
              <a:t>                          (Task Force on Climate-Related Financial Disclosures (TCFD)</a:t>
            </a:r>
            <a:br>
              <a:rPr lang="en-US" altLang="zh-TW" sz="2800" dirty="0">
                <a:solidFill>
                  <a:srgbClr val="C00000"/>
                </a:solidFill>
              </a:rPr>
            </a:br>
            <a:r>
              <a:rPr lang="en-US" altLang="zh-TW" sz="2800" dirty="0">
                <a:solidFill>
                  <a:srgbClr val="C00000"/>
                </a:solidFill>
              </a:rPr>
              <a:t>                           and </a:t>
            </a:r>
            <a:r>
              <a:rPr lang="en-US" altLang="zh-TW" sz="2800" dirty="0" err="1">
                <a:solidFill>
                  <a:srgbClr val="C00000"/>
                </a:solidFill>
              </a:rPr>
              <a:t>En</a:t>
            </a:r>
            <a:r>
              <a:rPr lang="en-US" altLang="zh-TW" sz="2800" dirty="0">
                <a:solidFill>
                  <a:srgbClr val="C00000"/>
                </a:solidFill>
              </a:rPr>
              <a:t>-Roads Interactive)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7 2024/04/05 </a:t>
            </a:r>
            <a:r>
              <a:rPr lang="zh-TW" altLang="en-US" sz="2800" dirty="0">
                <a:solidFill>
                  <a:schemeClr val="bg1">
                    <a:lumMod val="65000"/>
                  </a:schemeClr>
                </a:solidFill>
              </a:rPr>
              <a:t>放假 </a:t>
            </a: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</a:rPr>
              <a:t>(No Classes)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8 2024/04/12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期中報告 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(Midterm Project Report)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/>
              <a:t>9 2024/04/19 ESG</a:t>
            </a:r>
            <a:r>
              <a:rPr lang="zh-TW" altLang="en-US" sz="2800" dirty="0"/>
              <a:t>數據的收集、分析和視覺化 </a:t>
            </a:r>
            <a:br>
              <a:rPr lang="en-US" altLang="zh-TW" sz="2800" dirty="0"/>
            </a:br>
            <a:r>
              <a:rPr lang="en-US" altLang="zh-TW" sz="2800" dirty="0"/>
              <a:t>                          (ESG Data Gathering, Analysis, and Visualization)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/>
              <a:t>10 2024/04/26 ESG</a:t>
            </a:r>
            <a:r>
              <a:rPr lang="zh-TW" altLang="en-US" sz="2800" dirty="0"/>
              <a:t>數據報告 </a:t>
            </a:r>
            <a:r>
              <a:rPr lang="en-US" altLang="zh-TW" sz="2800" dirty="0"/>
              <a:t>(ESG Data Reporting); </a:t>
            </a:r>
            <a:br>
              <a:rPr lang="en-US" altLang="zh-TW" sz="2800" dirty="0"/>
            </a:br>
            <a:r>
              <a:rPr lang="en-US" altLang="zh-TW" sz="2800" dirty="0"/>
              <a:t>                            </a:t>
            </a:r>
            <a:r>
              <a:rPr lang="zh-TW" altLang="en-US" sz="2800" dirty="0"/>
              <a:t>企業永續報告書 </a:t>
            </a:r>
            <a:r>
              <a:rPr lang="en-US" altLang="zh-TW" sz="2800" dirty="0"/>
              <a:t>(Corporate Sustainability Reports)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9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/>
              <a:t>11 2024/05/03 ESG</a:t>
            </a:r>
            <a:r>
              <a:rPr lang="zh-TW" altLang="en-US" sz="2800" dirty="0"/>
              <a:t>數據驗證 </a:t>
            </a:r>
            <a:r>
              <a:rPr lang="en-US" altLang="zh-TW" sz="2800" dirty="0"/>
              <a:t>(ESG Data Verification)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>
                <a:solidFill>
                  <a:srgbClr val="7030A0"/>
                </a:solidFill>
              </a:rPr>
              <a:t>12 2024/05/10 </a:t>
            </a:r>
            <a:r>
              <a:rPr lang="zh-TW" altLang="en-US" sz="2800" dirty="0">
                <a:solidFill>
                  <a:srgbClr val="7030A0"/>
                </a:solidFill>
              </a:rPr>
              <a:t>永續數據分析個案研究 </a:t>
            </a:r>
            <a:r>
              <a:rPr lang="en-US" altLang="zh-TW" sz="2800" dirty="0">
                <a:solidFill>
                  <a:srgbClr val="7030A0"/>
                </a:solidFill>
              </a:rPr>
              <a:t>II </a:t>
            </a:r>
            <a:br>
              <a:rPr lang="en-US" altLang="zh-TW" sz="2800" dirty="0">
                <a:solidFill>
                  <a:srgbClr val="7030A0"/>
                </a:solidFill>
              </a:rPr>
            </a:br>
            <a:r>
              <a:rPr lang="en-US" altLang="zh-TW" sz="2800" dirty="0">
                <a:solidFill>
                  <a:srgbClr val="7030A0"/>
                </a:solidFill>
              </a:rPr>
              <a:t>                            (Case Study on Sustainability and ESG Data Analytics II)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/>
              <a:t>13 2024/05/17 </a:t>
            </a:r>
            <a:r>
              <a:rPr lang="zh-TW" altLang="en-US" sz="2800" dirty="0"/>
              <a:t>能源之星報告與數據揭露 </a:t>
            </a:r>
            <a:br>
              <a:rPr lang="en-US" altLang="zh-TW" sz="2800" dirty="0"/>
            </a:br>
            <a:r>
              <a:rPr lang="en-US" altLang="zh-TW" sz="2800" dirty="0"/>
              <a:t>                            (Energy Star Reporting and Data Disclosure)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/>
              <a:t>14 2024/05/24 </a:t>
            </a:r>
            <a:r>
              <a:rPr lang="zh-TW" altLang="en-US" sz="2800" dirty="0"/>
              <a:t>人工智慧物聯網在</a:t>
            </a:r>
            <a:r>
              <a:rPr lang="en-US" altLang="zh-TW" sz="2800" dirty="0"/>
              <a:t>ESG</a:t>
            </a:r>
            <a:r>
              <a:rPr lang="zh-TW" altLang="en-US" sz="2800" dirty="0"/>
              <a:t>永續應用 </a:t>
            </a:r>
            <a:br>
              <a:rPr lang="en-US" altLang="zh-TW" sz="2800" dirty="0"/>
            </a:br>
            <a:r>
              <a:rPr lang="en-US" altLang="zh-TW" sz="2800" dirty="0"/>
              <a:t>                            </a:t>
            </a:r>
            <a:r>
              <a:rPr lang="en-US" altLang="zh-TW" sz="2000" dirty="0"/>
              <a:t>(Artificial Intelligence of things (</a:t>
            </a:r>
            <a:r>
              <a:rPr lang="en-US" altLang="zh-TW" sz="2000" dirty="0" err="1"/>
              <a:t>AIoT</a:t>
            </a:r>
            <a:r>
              <a:rPr lang="en-US" altLang="zh-TW" sz="2000" dirty="0"/>
              <a:t>) in ESG and Sustainability Applications)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/>
              <a:t>15 2024/05/31 </a:t>
            </a:r>
            <a:r>
              <a:rPr lang="zh-TW" altLang="en-US" sz="2800" dirty="0"/>
              <a:t>生成式</a:t>
            </a:r>
            <a:r>
              <a:rPr lang="en-US" altLang="zh-TW" sz="2800" dirty="0"/>
              <a:t>AI</a:t>
            </a:r>
            <a:r>
              <a:rPr lang="zh-TW" altLang="en-US" sz="2800" dirty="0"/>
              <a:t>於永續評等和報告生成 </a:t>
            </a:r>
            <a:br>
              <a:rPr lang="en-US" altLang="zh-TW" sz="2800" dirty="0"/>
            </a:br>
            <a:r>
              <a:rPr lang="en-US" altLang="zh-TW" sz="2800" dirty="0"/>
              <a:t>                            (Generative AI for ESG Rating and Reporting Generation)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16 2024/06/07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期末報告 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(Final Project Report)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0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3C9D-A74F-104B-9D6B-EA729127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6427140"/>
          </a:xfrm>
        </p:spPr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Task Force on Climate-Related Financial Disclosures (TCFD) and </a:t>
            </a:r>
            <a:r>
              <a:rPr lang="en-US" altLang="zh-TW" sz="6600" dirty="0" err="1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En</a:t>
            </a:r>
            <a:r>
              <a:rPr lang="en-US" altLang="zh-TW" sz="66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-Roads Interactive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92C22-1811-3542-9185-D8DF8CC3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7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7544-B14D-9544-B491-78860F36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90135"/>
            <a:ext cx="11222181" cy="91512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Outline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713E-14BC-8D4E-81D6-882C7A3ED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50231"/>
            <a:ext cx="11222181" cy="5512013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4800" dirty="0"/>
              <a:t>Task Force on Climate-Related </a:t>
            </a:r>
            <a:br>
              <a:rPr lang="en-US" sz="4800" dirty="0"/>
            </a:br>
            <a:r>
              <a:rPr lang="en-US" sz="4800" dirty="0"/>
              <a:t>Financial Disclosures (TCFD)  </a:t>
            </a:r>
          </a:p>
          <a:p>
            <a:pPr marL="320040" indent="-320040"/>
            <a:r>
              <a:rPr lang="en-US" sz="4800" dirty="0" err="1"/>
              <a:t>En</a:t>
            </a:r>
            <a:r>
              <a:rPr lang="en-US" sz="4800" dirty="0"/>
              <a:t>-Roads Interactive Platform </a:t>
            </a:r>
          </a:p>
          <a:p>
            <a:pPr marL="320040" indent="-320040"/>
            <a:r>
              <a:rPr lang="en-US" sz="4800" dirty="0"/>
              <a:t>Integrating TCFD and </a:t>
            </a:r>
            <a:r>
              <a:rPr lang="en-US" sz="4800" dirty="0" err="1"/>
              <a:t>En</a:t>
            </a:r>
            <a:r>
              <a:rPr lang="en-US" sz="4800" dirty="0"/>
              <a:t>-Roads </a:t>
            </a:r>
            <a:br>
              <a:rPr lang="en-US" sz="4800" dirty="0"/>
            </a:br>
            <a:r>
              <a:rPr lang="en-US" sz="4800" dirty="0"/>
              <a:t>for ESG Data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228DE-7DBA-0446-B386-05BD7D50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3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D376-4448-F9CE-B472-F09CC9BC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60" y="56101"/>
            <a:ext cx="11222181" cy="880896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</a:rPr>
              <a:t>Sustainability and ESG Data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61CBE-25C6-8B74-128A-568071FB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3429F-221A-2955-6B60-EC95D2EAA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60" y="907103"/>
            <a:ext cx="10248037" cy="57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3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3C9D-A74F-104B-9D6B-EA729127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6427140"/>
          </a:xfrm>
        </p:spPr>
        <p:txBody>
          <a:bodyPr>
            <a:normAutofit/>
          </a:bodyPr>
          <a:lstStyle/>
          <a:p>
            <a:r>
              <a:rPr lang="en-US" altLang="zh-TW" sz="6600" dirty="0">
                <a:solidFill>
                  <a:srgbClr val="C00000"/>
                </a:solidFill>
                <a:ea typeface="Heiti TC Medium" pitchFamily="2" charset="-128"/>
                <a:cs typeface="Arial" panose="020B0604020202020204" pitchFamily="34" charset="0"/>
              </a:rPr>
              <a:t>Task Force on Climate-Related Financial Disclosures (TCFD)</a:t>
            </a: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92C22-1811-3542-9185-D8DF8CC3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0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510988" y="1"/>
            <a:ext cx="11335871" cy="1190845"/>
          </a:xfrm>
        </p:spPr>
        <p:txBody>
          <a:bodyPr>
            <a:normAutofit fontScale="90000"/>
          </a:bodyPr>
          <a:lstStyle/>
          <a:p>
            <a:r>
              <a:rPr lang="en-US" altLang="zh-TW" sz="4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TCFD </a:t>
            </a:r>
            <a:br>
              <a:rPr lang="en-US" altLang="zh-TW" sz="44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44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(Task Force on Climate-related Financial Disclosures)</a:t>
            </a:r>
            <a:endParaRPr lang="en-US" altLang="zh-TW" sz="27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5F4D138-8BDE-6342-9B25-597A162EDB57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7CDB8-B835-C3AD-75AB-0990DE44B356}"/>
              </a:ext>
            </a:extLst>
          </p:cNvPr>
          <p:cNvSpPr txBox="1"/>
          <p:nvPr/>
        </p:nvSpPr>
        <p:spPr>
          <a:xfrm>
            <a:off x="2905306" y="6511463"/>
            <a:ext cx="6103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>
                <a:solidFill>
                  <a:schemeClr val="accent1"/>
                </a:solidFill>
                <a:latin typeface="Calibri" charset="0"/>
                <a:ea typeface="標楷體" charset="-120"/>
                <a:hlinkClick r:id="rId2"/>
              </a:rPr>
              <a:t>https://www.fsb-tcfd.org/</a:t>
            </a:r>
            <a:endParaRPr lang="en-US" altLang="zh-TW" sz="1800" dirty="0">
              <a:solidFill>
                <a:schemeClr val="accent1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B6DF80-5BDE-4A18-ED5B-60B230A048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880" y="1263656"/>
            <a:ext cx="9290239" cy="5174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6B0620-611E-1C21-2549-3CF68DDA198E}"/>
              </a:ext>
            </a:extLst>
          </p:cNvPr>
          <p:cNvSpPr txBox="1"/>
          <p:nvPr/>
        </p:nvSpPr>
        <p:spPr>
          <a:xfrm>
            <a:off x="3264197" y="1306186"/>
            <a:ext cx="6103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https://www.ifrs.org/sustainability/tcfd/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95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15568</TotalTime>
  <Words>1153</Words>
  <Application>Microsoft Macintosh PowerPoint</Application>
  <PresentationFormat>Widescreen</PresentationFormat>
  <Paragraphs>143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Heiti TC Medium</vt:lpstr>
      <vt:lpstr>Arial</vt:lpstr>
      <vt:lpstr>Calibri</vt:lpstr>
      <vt:lpstr>Office Theme</vt:lpstr>
      <vt:lpstr>TCFD 氣候相關財務揭露與En-ROADS 氣候變遷模擬  (Task Force on Climate-Related Financial Disclosures (TCFD) and En-Roads Interactive)</vt:lpstr>
      <vt:lpstr>課程大綱 (Syllabus)</vt:lpstr>
      <vt:lpstr>課程大綱 (Syllabus)</vt:lpstr>
      <vt:lpstr>課程大綱 (Syllabus)</vt:lpstr>
      <vt:lpstr>Task Force on Climate-Related Financial Disclosures (TCFD) and En-Roads Interactive</vt:lpstr>
      <vt:lpstr>Outline</vt:lpstr>
      <vt:lpstr>Sustainability and ESG Data Analytics</vt:lpstr>
      <vt:lpstr>Task Force on Climate-Related Financial Disclosures (TCFD)</vt:lpstr>
      <vt:lpstr>TCFD  (Task Force on Climate-related Financial Disclosures)</vt:lpstr>
      <vt:lpstr>Task Force on Climate-Related  Financial Disclosures (TCFD) </vt:lpstr>
      <vt:lpstr>What is TCFD?</vt:lpstr>
      <vt:lpstr>The Four Core TCFD Recommendations</vt:lpstr>
      <vt:lpstr>Benefits of TCFD Implementation</vt:lpstr>
      <vt:lpstr>Challenges of TCFD Implementation</vt:lpstr>
      <vt:lpstr>En-Roads Interactive</vt:lpstr>
      <vt:lpstr>The En-ROADS Climate Solutions Simulator</vt:lpstr>
      <vt:lpstr>En-Roads Interactive Platform</vt:lpstr>
      <vt:lpstr>Getting Started with En-Roads</vt:lpstr>
      <vt:lpstr>Exploring Climate Scenarios  with En-Roads</vt:lpstr>
      <vt:lpstr>En-Roads for Business Sustainability</vt:lpstr>
      <vt:lpstr>Integrating TCFD and  En-Roads  for ESG Data Analysis</vt:lpstr>
      <vt:lpstr>Integrating TCFD and En-Roads for  ESG Data Analysis</vt:lpstr>
      <vt:lpstr>ESG Data Analysis with TCFD and En-Roads</vt:lpstr>
      <vt:lpstr>Benefits of Integrated Approach (TCFD and En-Roads) 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永續數據分析 (Sustainability and ESG Data Analytics)</dc:title>
  <dc:subject/>
  <dc:creator>Min-Yuh Day</dc:creator>
  <cp:keywords>永續, 數據分析, Sustainability, ESG, Data Analytics</cp:keywords>
  <dc:description>永續數據分析 (Sustainability and ESG Data Analytics)</dc:description>
  <cp:lastModifiedBy>MY DAY</cp:lastModifiedBy>
  <cp:revision>875</cp:revision>
  <cp:lastPrinted>2020-12-23T14:44:17Z</cp:lastPrinted>
  <dcterms:created xsi:type="dcterms:W3CDTF">2019-09-12T03:09:52Z</dcterms:created>
  <dcterms:modified xsi:type="dcterms:W3CDTF">2024-03-29T10:27:03Z</dcterms:modified>
  <cp:category/>
</cp:coreProperties>
</file>