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3"/>
  </p:notesMasterIdLst>
  <p:sldIdLst>
    <p:sldId id="3462" r:id="rId2"/>
    <p:sldId id="278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5224" r:id="rId12"/>
    <p:sldId id="5225" r:id="rId13"/>
    <p:sldId id="3789" r:id="rId14"/>
    <p:sldId id="3792" r:id="rId15"/>
    <p:sldId id="3797" r:id="rId16"/>
    <p:sldId id="3799" r:id="rId17"/>
    <p:sldId id="3812" r:id="rId18"/>
    <p:sldId id="3486" r:id="rId19"/>
    <p:sldId id="3487" r:id="rId20"/>
    <p:sldId id="3488" r:id="rId21"/>
    <p:sldId id="3865" r:id="rId22"/>
    <p:sldId id="3864" r:id="rId23"/>
    <p:sldId id="4997" r:id="rId24"/>
    <p:sldId id="4996" r:id="rId25"/>
    <p:sldId id="3489" r:id="rId26"/>
    <p:sldId id="1270" r:id="rId27"/>
    <p:sldId id="1151" r:id="rId28"/>
    <p:sldId id="1266" r:id="rId29"/>
    <p:sldId id="1273" r:id="rId30"/>
    <p:sldId id="5527" r:id="rId31"/>
    <p:sldId id="256" r:id="rId32"/>
    <p:sldId id="276" r:id="rId33"/>
    <p:sldId id="286" r:id="rId34"/>
    <p:sldId id="282" r:id="rId35"/>
    <p:sldId id="287" r:id="rId36"/>
    <p:sldId id="281" r:id="rId37"/>
    <p:sldId id="367" r:id="rId38"/>
    <p:sldId id="283" r:id="rId39"/>
    <p:sldId id="5108" r:id="rId40"/>
    <p:sldId id="5150" r:id="rId41"/>
    <p:sldId id="5597" r:id="rId42"/>
    <p:sldId id="5598" r:id="rId43"/>
    <p:sldId id="1413" r:id="rId44"/>
    <p:sldId id="1414" r:id="rId45"/>
    <p:sldId id="1415" r:id="rId46"/>
    <p:sldId id="1416" r:id="rId47"/>
    <p:sldId id="1498" r:id="rId48"/>
    <p:sldId id="1625" r:id="rId49"/>
    <p:sldId id="1626" r:id="rId50"/>
    <p:sldId id="944" r:id="rId51"/>
    <p:sldId id="1110" r:id="rId52"/>
    <p:sldId id="945" r:id="rId53"/>
    <p:sldId id="946" r:id="rId54"/>
    <p:sldId id="947" r:id="rId55"/>
    <p:sldId id="1219" r:id="rId56"/>
    <p:sldId id="1220" r:id="rId57"/>
    <p:sldId id="1223" r:id="rId58"/>
    <p:sldId id="1225" r:id="rId59"/>
    <p:sldId id="1227" r:id="rId60"/>
    <p:sldId id="1229" r:id="rId61"/>
    <p:sldId id="1231" r:id="rId62"/>
    <p:sldId id="1233" r:id="rId63"/>
    <p:sldId id="3863" r:id="rId64"/>
    <p:sldId id="3814" r:id="rId65"/>
    <p:sldId id="1942" r:id="rId66"/>
    <p:sldId id="3815" r:id="rId67"/>
    <p:sldId id="3178" r:id="rId68"/>
    <p:sldId id="3179" r:id="rId69"/>
    <p:sldId id="3180" r:id="rId70"/>
    <p:sldId id="3034" r:id="rId71"/>
    <p:sldId id="3898" r:id="rId72"/>
    <p:sldId id="4324" r:id="rId73"/>
    <p:sldId id="4305" r:id="rId74"/>
    <p:sldId id="4291" r:id="rId75"/>
    <p:sldId id="3901" r:id="rId76"/>
    <p:sldId id="4991" r:id="rId77"/>
    <p:sldId id="4992" r:id="rId78"/>
    <p:sldId id="3908" r:id="rId79"/>
    <p:sldId id="3909" r:id="rId80"/>
    <p:sldId id="4263" r:id="rId81"/>
    <p:sldId id="3906" r:id="rId82"/>
    <p:sldId id="3912" r:id="rId83"/>
    <p:sldId id="4262" r:id="rId84"/>
    <p:sldId id="3897" r:id="rId85"/>
    <p:sldId id="4993" r:id="rId86"/>
    <p:sldId id="4994" r:id="rId87"/>
    <p:sldId id="4260" r:id="rId88"/>
    <p:sldId id="4258" r:id="rId89"/>
    <p:sldId id="4938" r:id="rId90"/>
    <p:sldId id="4946" r:id="rId91"/>
    <p:sldId id="4947" r:id="rId92"/>
    <p:sldId id="4948" r:id="rId93"/>
    <p:sldId id="4949" r:id="rId94"/>
    <p:sldId id="4950" r:id="rId95"/>
    <p:sldId id="4951" r:id="rId96"/>
    <p:sldId id="4952" r:id="rId97"/>
    <p:sldId id="4953" r:id="rId98"/>
    <p:sldId id="4954" r:id="rId99"/>
    <p:sldId id="4956" r:id="rId100"/>
    <p:sldId id="4957" r:id="rId101"/>
    <p:sldId id="4958" r:id="rId102"/>
    <p:sldId id="4959" r:id="rId103"/>
    <p:sldId id="4955" r:id="rId104"/>
    <p:sldId id="4975" r:id="rId105"/>
    <p:sldId id="4976" r:id="rId106"/>
    <p:sldId id="4977" r:id="rId107"/>
    <p:sldId id="1499" r:id="rId108"/>
    <p:sldId id="284" r:id="rId109"/>
    <p:sldId id="285" r:id="rId110"/>
    <p:sldId id="5599" r:id="rId111"/>
    <p:sldId id="273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8"/>
    <p:restoredTop sz="89144"/>
  </p:normalViewPr>
  <p:slideViewPr>
    <p:cSldViewPr snapToGrid="0" snapToObjects="1">
      <p:cViewPr varScale="1">
        <p:scale>
          <a:sx n="80" d="100"/>
          <a:sy n="80" d="100"/>
        </p:scale>
        <p:origin x="22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05d56efd02_0_9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22" name="Google Shape;1522;g305d56efd02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836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3"/>
          </p:nvPr>
        </p:nvSpPr>
        <p:spPr>
          <a:xfrm>
            <a:off x="2020883" y="5687987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4"/>
          </p:nvPr>
        </p:nvSpPr>
        <p:spPr>
          <a:xfrm>
            <a:off x="2020883" y="5917189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07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hyperlink" Target="https://meet.google.com/miy-fbif-max" TargetMode="External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4.tiff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.pn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4.tiff"/><Relationship Id="rId12" Type="http://schemas.openxmlformats.org/officeDocument/2006/relationships/image" Target="../media/image20.pn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image" Target="../media/image18.png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tiff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Green-Sustainable-Finance-Principles-Investment/dp/1398609242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amazon.com/Quantitative-Methods-Finance-Robin-Castelli/dp/1119903807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meet.google.com/miy-fbif-m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amazon.com/Agentic-Bible-Up-Date-Goal-Driven/dp/B0FL21R86Q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learn.nvidia.com/courses/course-detail?course_id=course-v1:DLI+S-FX-26+V1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Artificial Intelligence in Finance and 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1142AIFQA01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2026)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2026-02-24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1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73DC9-447F-80D7-CFF7-69C6307E62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C0D130-53AC-0863-C453-81BE49B8F5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89F4E-5D88-1C9B-71AE-0E2AD1E2E7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99FFC-E24A-C488-1BBA-A5B7E37E7F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EEEE7E-0C2D-5DBE-C157-161CB0EB6D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B173E4-AC79-7F26-6FCA-AB6021977AE9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F52D6-E1E0-558A-1288-41FF9B4CD53C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2026/02/24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2026/03/03 AI in FinTech: Metaverse, Web3, DeFi, NFT, Generative AI</a:t>
            </a:r>
            <a:br>
              <a:rPr lang="en-US" sz="2800" dirty="0"/>
            </a:br>
            <a:r>
              <a:rPr lang="en-US" sz="2800" dirty="0"/>
              <a:t>                          and Agentic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2026/03/10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2026/03/17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2026/03/24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2026/03/31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41834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Generative AI Innovative Applications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2025, Spring 2026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2023, Spring 2025, Spring 2026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2024, Spring 2025, Spring 2026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2024, Fall 2025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2024, Fall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0"/>
              </a:spcAft>
            </a:pPr>
            <a:r>
              <a:rPr lang="en-US" altLang="zh-TW" sz="18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2024, ,Fall 2025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0779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8973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PI, Generative AI Multi-Agent Systems with LLM-Based RAG for ESG Reporting Automation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(E4104), NSTC 114-2221-E-305-002-, 2025/08/01~2026/07/31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PI, ESG Sustainability Commitment Verification Competition and Annotation Data Collection Project (AI Cup 2026 </a:t>
            </a:r>
            <a:r>
              <a:rPr lang="en-US" altLang="zh-TW" sz="2200" dirty="0" err="1">
                <a:solidFill>
                  <a:schemeClr val="accent1"/>
                </a:solidFill>
              </a:rPr>
              <a:t>VeriPromiseESG</a:t>
            </a:r>
            <a:r>
              <a:rPr lang="en-US" altLang="zh-TW" sz="2200" dirty="0">
                <a:solidFill>
                  <a:schemeClr val="accent1"/>
                </a:solidFill>
              </a:rPr>
              <a:t>)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Ministry of Education (</a:t>
            </a:r>
            <a:r>
              <a:rPr lang="en-US" altLang="zh-TW" sz="1800" b="0" dirty="0" err="1"/>
              <a:t>MoE</a:t>
            </a:r>
            <a:r>
              <a:rPr lang="en-US" altLang="zh-TW" sz="1800" b="0" dirty="0"/>
              <a:t>), AI CUP 2026 </a:t>
            </a:r>
            <a:r>
              <a:rPr lang="en-US" altLang="zh-TW" sz="1800" b="0" dirty="0" err="1"/>
              <a:t>MoE</a:t>
            </a:r>
            <a:r>
              <a:rPr lang="en-US" altLang="zh-TW" sz="1800" b="0" dirty="0"/>
              <a:t> National Collegiate Artificial Intelligence Professional Domain Thematic Competition Project, 2025/10/01~2026/09/30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Co-PI, Physical AI and Physical AI Robotics Curriculum Development Project, Forward-Looking AI Talent Cultivation Program (NAPAI)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Ministry of Education (</a:t>
            </a:r>
            <a:r>
              <a:rPr lang="en-US" altLang="zh-TW" sz="1800" b="0" dirty="0" err="1"/>
              <a:t>MoE</a:t>
            </a:r>
            <a:r>
              <a:rPr lang="en-US" altLang="zh-TW" sz="1800" b="0" dirty="0"/>
              <a:t>), 2025/11/01~2027/03/31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Co-PI, Industry-Academia Alliance Program for Smart Healthcare: Smart Precision Next-Generation Preventive Medicine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114-2622-8-371-001-IE, 2025/11/01~2026/10/31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Co-PI, Digital Support, Unimpeded Communication: The Development, Support and Promotion of AI-assisted Communication Assistive Devices for Speech Impairment(3/3),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r>
              <a:rPr lang="en-US" altLang="zh-TW" sz="22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(HZZ22), NSTC 114-2425-H-305-003-, 3 Years (2023/05/01-2026/04/30) Year 3: 2025/05/01~2026/04/30</a:t>
            </a:r>
          </a:p>
          <a:p>
            <a:pPr lvl="1">
              <a:spcAft>
                <a:spcPts val="0"/>
              </a:spcAft>
            </a:pPr>
            <a:endParaRPr lang="en-US" altLang="zh-TW" sz="1800" b="0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altLang="zh-TW" sz="1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984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7314-27AD-B1BA-2551-49E0A8A8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171A-988D-3A22-8F9B-8F4C772C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9400-08AB-C6B2-9636-7DDD3EEE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2026/04/07 Make-up holiday for NTPU Sports Day (No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2026/04/14 Midterm Project Report</a:t>
            </a:r>
          </a:p>
          <a:p>
            <a:pPr marL="0" indent="0">
              <a:buNone/>
            </a:pPr>
            <a:r>
              <a:rPr lang="en-US" sz="2800" dirty="0"/>
              <a:t>9 2026/04/21 Financial Econometrics</a:t>
            </a:r>
          </a:p>
          <a:p>
            <a:pPr marL="0" indent="0">
              <a:buNone/>
            </a:pPr>
            <a:r>
              <a:rPr lang="en-US" sz="2800" dirty="0"/>
              <a:t>10 2026/04/28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2026/05/05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2026/05/12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DD459-FBDF-6062-3358-96A978F9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B057E-1FDA-D9F5-FF30-EC0ECB89A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C2C45-6B97-C688-3B88-72C21A888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74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B92E7-CBAC-7D5A-7D7E-7F42760F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2FCD-73F4-24C5-3508-28444165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CC2E3-105C-B610-0151-8856929A8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DeFi, NFT, </a:t>
            </a:r>
            <a:br>
              <a:rPr lang="en-US" dirty="0"/>
            </a:br>
            <a:r>
              <a:rPr lang="en-US" dirty="0"/>
              <a:t>Generative AI and Agentic AI for Financial Innovation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 and 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Finance; Reinforcement Learning in Finance; </a:t>
            </a:r>
            <a:br>
              <a:rPr lang="en-US" dirty="0"/>
            </a:br>
            <a:r>
              <a:rPr lang="en-US" dirty="0"/>
              <a:t>Generative AI and Agentic AI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Trading; Risk Management;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Industry Practices of AI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8335E-86C4-4C07-A146-113E4CBC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CC17C-6BA7-4BC8-7E7F-547F5064C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7F8EF-CFA2-AF07-A4CE-C646AE526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1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50248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6000" dirty="0">
                <a:solidFill>
                  <a:srgbClr val="C00000"/>
                </a:solidFill>
                <a:ea typeface="Heiti TC Medium" pitchFamily="2" charset="-128"/>
              </a:rPr>
              <a:t>AI in Finance and Quantitative Analysis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 and Director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7" y="1760877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8203C-3138-9B43-9648-A3DDA07DEB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FE6A41-3C74-8D67-F4D5-756CF44B1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E6A708-A5EE-2222-1DFB-8706CDE88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C7C022-02EA-B9A0-D099-DDFE4470D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63" y="2271819"/>
            <a:ext cx="1575410" cy="710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3E5A-8DD4-40A9-1790-BB0F337C3F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52" y="1483073"/>
            <a:ext cx="1628195" cy="3557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81F425-CC02-ED43-EDF6-B7D9F34E123F}"/>
              </a:ext>
            </a:extLst>
          </p:cNvPr>
          <p:cNvSpPr txBox="1"/>
          <p:nvPr/>
        </p:nvSpPr>
        <p:spPr>
          <a:xfrm>
            <a:off x="144768" y="1830484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DDD8A-EA97-0174-72EB-5E12A8CDD237}"/>
              </a:ext>
            </a:extLst>
          </p:cNvPr>
          <p:cNvSpPr txBox="1"/>
          <p:nvPr/>
        </p:nvSpPr>
        <p:spPr>
          <a:xfrm>
            <a:off x="81293" y="2012309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5C1020-B630-A8CA-A276-671AE39408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02" y="1448288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4B7A-3E12-C4E9-002D-AE3A5ED1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A39C-F415-6984-93E6-4F079A4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2EE9-69F1-9934-955D-08ED6DBF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2026/05/19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and Agentic AI in Finance</a:t>
            </a:r>
          </a:p>
          <a:p>
            <a:pPr marL="0" indent="0">
              <a:buNone/>
            </a:pPr>
            <a:r>
              <a:rPr lang="en-US" sz="2800" dirty="0"/>
              <a:t>14 2026/05/26 Algorithmic Trading; </a:t>
            </a:r>
            <a:br>
              <a:rPr lang="en-US" sz="2800" dirty="0"/>
            </a:br>
            <a:r>
              <a:rPr lang="en-US" sz="2800" dirty="0"/>
              <a:t>                           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2026/06/02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2026/06/09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E62D7-AB68-90BB-9A2C-7845B2DB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657A3-3465-83BA-E928-3E009750F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948B-F423-ABD4-4731-8CF010E6A0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3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49837"/>
            <a:ext cx="11222181" cy="595206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Aurélien</a:t>
            </a:r>
            <a:r>
              <a:rPr lang="en-US" sz="1800" dirty="0"/>
              <a:t> </a:t>
            </a:r>
            <a:r>
              <a:rPr lang="en-US" sz="1800" dirty="0" err="1"/>
              <a:t>Géron</a:t>
            </a:r>
            <a:r>
              <a:rPr lang="en-US" sz="1800" dirty="0"/>
              <a:t> (2022), Hands-On Machine Learning with Scikit-Learn, </a:t>
            </a:r>
            <a:r>
              <a:rPr lang="en-US" sz="1800" dirty="0" err="1"/>
              <a:t>Keras</a:t>
            </a:r>
            <a:r>
              <a:rPr lang="en-US" sz="1800" dirty="0"/>
              <a:t>, and TensorFlow: Concepts, Tools, and Techniques to Build Intelligent Systems, 3rd Edition, O’Reilly Media.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Hariom</a:t>
            </a:r>
            <a:r>
              <a:rPr lang="en-US" sz="1800" dirty="0"/>
              <a:t> </a:t>
            </a:r>
            <a:r>
              <a:rPr lang="en-US" sz="1800" dirty="0" err="1"/>
              <a:t>Tatsat</a:t>
            </a:r>
            <a:r>
              <a:rPr lang="en-US" sz="1800" dirty="0"/>
              <a:t>, Sahil Puri, Brad </a:t>
            </a:r>
            <a:r>
              <a:rPr lang="en-US" sz="1800" dirty="0" err="1"/>
              <a:t>Lookabaugh</a:t>
            </a:r>
            <a:r>
              <a:rPr lang="en-US" sz="1800" dirty="0"/>
              <a:t> (2020), Machine Learning and Data Science Blueprints for Finance: From Building Trading Strategies to Robo-Advisors Using Python, O'Reilly Media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Chris </a:t>
            </a:r>
            <a:r>
              <a:rPr lang="en-US" sz="1800" dirty="0" err="1"/>
              <a:t>Kelliher</a:t>
            </a:r>
            <a:r>
              <a:rPr lang="en-US" sz="1800" dirty="0"/>
              <a:t> (2022), Quantitative Finance With Python: A Practical Guide to Investment Management, Trading, and Financial Engineering, Chapman and Hall/CRC.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Simon Thompson (2023), Green and Sustainable Finance: Principles and Practice in Banking, Investment and Insurance, 2nd Edition, Kogan Page. </a:t>
            </a:r>
          </a:p>
          <a:p>
            <a:pPr>
              <a:spcAft>
                <a:spcPts val="600"/>
              </a:spcAft>
            </a:pPr>
            <a:r>
              <a:rPr lang="en-US" sz="1800" dirty="0" err="1"/>
              <a:t>Cino</a:t>
            </a:r>
            <a:r>
              <a:rPr lang="en-US" sz="1800" dirty="0"/>
              <a:t> Robin Castelli, Cyril </a:t>
            </a:r>
            <a:r>
              <a:rPr lang="en-US" sz="1800" dirty="0" err="1"/>
              <a:t>Shmatov</a:t>
            </a:r>
            <a:r>
              <a:rPr lang="en-US" sz="1800" dirty="0"/>
              <a:t> (2022), Quantitative Methods for ESG Finance, Wiley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Abdullah </a:t>
            </a:r>
            <a:r>
              <a:rPr lang="en-US" sz="1800" dirty="0" err="1"/>
              <a:t>Karasan</a:t>
            </a:r>
            <a:r>
              <a:rPr lang="en-US" sz="1800" dirty="0"/>
              <a:t> (2021), Machine Learning for Financial Risk Management with Python: Algorithms for Modeling Risk, O’Reilly Media.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Yves </a:t>
            </a:r>
            <a:r>
              <a:rPr lang="en-US" sz="1800" dirty="0" err="1"/>
              <a:t>Hilpisch</a:t>
            </a:r>
            <a:r>
              <a:rPr lang="en-US" sz="1800" dirty="0"/>
              <a:t> (2018), Python for Finance: Mastering Data-Driven Finance, 2nd Edition, O'Reilly Media.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Denis Rothman (2024), Transformers for Natural Language Processing and Computer Vision - Third Edition: Explore Generative AI and Large Language Models with Hugging Face, ChatGPT, GPT-4V, and DALL-E 3, 3rd ed. Edition, </a:t>
            </a:r>
            <a:r>
              <a:rPr lang="en-US" sz="1800" dirty="0" err="1"/>
              <a:t>Packt</a:t>
            </a:r>
            <a:r>
              <a:rPr lang="en-US" sz="1800" dirty="0"/>
              <a:t> Publishing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Thomas R. Caldwell (2025), The Agentic AI Bible: The Complete and Up-to-Date Guide to Design, Build, and Scale Goal-Driven, LLM-Powered Agents that Think, Execute and Evolve, 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FinTech Innovation: From Robo-Advisors to Goal Based Investing and Gamification, Wiley.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Financial Theory with Python: A Gentle Introduction,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Python for Algorithmic Trading: From Idea to Cloud Deployment, O’Reilly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Prof. Min-Yuh Day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C00000"/>
                </a:solidFill>
              </a:rPr>
              <a:t>Director, Information Management, NTPU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5500" dirty="0" err="1">
                <a:solidFill>
                  <a:schemeClr val="accent1"/>
                </a:solidFill>
              </a:rPr>
              <a:t>Sinica</a:t>
            </a:r>
            <a:endParaRPr lang="en-US" altLang="zh-TW" sz="55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984807"/>
                </a:solidFill>
              </a:rPr>
              <a:t>Ph.D., Information Management, NTU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Agentic AI, ESG and Green Financial Technology, </a:t>
            </a:r>
            <a:b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E2861-C042-A606-EA04-883AB138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8A949-48C2-AAF1-41B7-D55BD3734B56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ACDC-8074-17B3-052F-EC86BB49F7E6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B2390-1B4E-6343-1A53-6768E685AC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AFA0A-12FF-C303-5E79-8A09295C6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010CB7-ADD5-B6F4-7ACC-CFBB941E7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0C3FD-E51F-8E04-8670-523C3913D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066" y="2192398"/>
            <a:ext cx="1575410" cy="71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50A02-4505-3AA7-9990-E2153EA4A6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Simon Thompson (2023), </a:t>
            </a:r>
            <a:br>
              <a:rPr lang="en-US" sz="2400" dirty="0"/>
            </a:br>
            <a:r>
              <a:rPr lang="en-US" sz="4400" dirty="0">
                <a:solidFill>
                  <a:srgbClr val="FF0000"/>
                </a:solidFill>
              </a:rPr>
              <a:t>Green and Sustainable Finance: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Principles and Practice in Banking, Investment and Insurance</a:t>
            </a:r>
            <a:r>
              <a:rPr lang="en-US" sz="2400" dirty="0"/>
              <a:t>, 2nd Edition,  </a:t>
            </a:r>
            <a:br>
              <a:rPr lang="en-US" sz="2400" dirty="0"/>
            </a:br>
            <a:r>
              <a:rPr lang="en-US" sz="2400" dirty="0"/>
              <a:t>Kogan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https://www.amazon.com/Green-Sustainable-Finance-Principles-Investment/dp/1398609242/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13334-BA59-9F4A-AF9D-CB24FA90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20" y="1921605"/>
            <a:ext cx="3093759" cy="46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 err="1"/>
              <a:t>Cino</a:t>
            </a:r>
            <a:r>
              <a:rPr lang="en-US" sz="2400" dirty="0"/>
              <a:t> Robin Castelli, Cyril </a:t>
            </a:r>
            <a:r>
              <a:rPr lang="en-US" sz="2400" dirty="0" err="1"/>
              <a:t>Shmatov</a:t>
            </a:r>
            <a:r>
              <a:rPr lang="en-US" sz="2400" dirty="0"/>
              <a:t> (2022), </a:t>
            </a:r>
            <a:br>
              <a:rPr lang="en-US" sz="3200" dirty="0"/>
            </a:br>
            <a:r>
              <a:rPr lang="en-US" sz="4400" dirty="0">
                <a:solidFill>
                  <a:srgbClr val="FF0000"/>
                </a:solidFill>
              </a:rPr>
              <a:t>Quantitative Methods for ESG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https://www.amazon.com/Quantitative-Methods-Finance-Robin-Castelli/dp/1119903807/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B8B16-4B8D-4C4C-F528-03A0BAF8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61" y="1771650"/>
            <a:ext cx="3377277" cy="47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5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114,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2026)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1"/>
            <a:ext cx="11222181" cy="47237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in Finance and 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                        Quantitative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(M5147)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5, 6, 7, (13:10-16:00) 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FDF3D-FFF1-2D72-9E7B-558D6867F313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2"/>
              </a:rPr>
              <a:t>https://meet.google.com/miy-fbif-max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F7350D-11DD-6217-E555-E8605EAC4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91587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Thomas R. Caldwell (2025), 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Agentic AI Bible: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The Complete and Up-to-Date Guide to Design, Build, and Scale Goal-Driven,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LLM-Powered Agents that Think, Execute and Evolve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59161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https://www.amazon.com/Agentic-Bible-Up-Date-Goal-Driven/dp/B0FL21R86Q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82CF-DC39-C9F1-1F03-8656AEA0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60" y="2041070"/>
            <a:ext cx="3553279" cy="4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69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116526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74F8-0372-534F-6A2A-283543D8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FF2CB992-FECF-7940-9E6C-4FDE766BD97F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F0379-D7FF-1AAC-283C-486101A3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D7C83-6686-7625-8955-20F4BEAC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904276-3D44-0214-F997-EB80DAAE0716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26E1B-00AA-89EF-827C-EED647610FDD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0F6DB-F166-198B-F231-ABEB4018ADD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76758-74E4-D9B3-35F9-11D2CC2E6F11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232B9-7A7F-8195-96F1-721FEA6244FE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56751-3009-ADA3-CFD2-E571773811FD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6B763-BCA4-DC3D-3019-7353571CF0D2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F9B4C-A0B3-D568-B475-2680DE560BA0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D1F26-086D-57DC-DE40-F6B75989899E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BB8C85-5B74-EEB5-FEC2-F55DB318DF2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7B61FC-315B-E8EB-6BBB-0AE6A8DFCFDA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65232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F1398-E558-9363-59A2-734830DF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9F5E-C436-2B1F-CE80-2C219A07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AI, Agentic AI, Physical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3CD6-866D-CC49-567B-7D3C1712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E059B3-CA44-8E7E-F548-ADAD0F178A50}"/>
              </a:ext>
            </a:extLst>
          </p:cNvPr>
          <p:cNvSpPr/>
          <p:nvPr/>
        </p:nvSpPr>
        <p:spPr>
          <a:xfrm>
            <a:off x="4245029" y="863400"/>
            <a:ext cx="3834234" cy="3756871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6FB7F1-B513-3E52-4847-D5FDB96390FF}"/>
              </a:ext>
            </a:extLst>
          </p:cNvPr>
          <p:cNvSpPr/>
          <p:nvPr/>
        </p:nvSpPr>
        <p:spPr>
          <a:xfrm>
            <a:off x="5346342" y="2659069"/>
            <a:ext cx="3834234" cy="3756871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1F86B2-8C96-13B6-2ADF-522951A7C17C}"/>
              </a:ext>
            </a:extLst>
          </p:cNvPr>
          <p:cNvSpPr/>
          <p:nvPr/>
        </p:nvSpPr>
        <p:spPr>
          <a:xfrm>
            <a:off x="3155022" y="2659068"/>
            <a:ext cx="3834234" cy="3756871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8B5CE-C48F-D010-25E0-D40CDC571B9D}"/>
              </a:ext>
            </a:extLst>
          </p:cNvPr>
          <p:cNvSpPr txBox="1"/>
          <p:nvPr/>
        </p:nvSpPr>
        <p:spPr>
          <a:xfrm>
            <a:off x="4846465" y="1118088"/>
            <a:ext cx="26313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(Actuation)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Real-world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Interaction &amp;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B7D4A-DF96-AC92-998D-0902F8F8D231}"/>
              </a:ext>
            </a:extLst>
          </p:cNvPr>
          <p:cNvSpPr txBox="1"/>
          <p:nvPr/>
        </p:nvSpPr>
        <p:spPr>
          <a:xfrm>
            <a:off x="6837692" y="4310405"/>
            <a:ext cx="2220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Agentic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(Orchestration)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Workflow &amp;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Decision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2876F-350C-205B-DEA9-25C038E89CF6}"/>
              </a:ext>
            </a:extLst>
          </p:cNvPr>
          <p:cNvSpPr txBox="1"/>
          <p:nvPr/>
        </p:nvSpPr>
        <p:spPr>
          <a:xfrm>
            <a:off x="3163476" y="4398871"/>
            <a:ext cx="22203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(Creation)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&amp; Idea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35872-6529-57D8-813E-E4F356743D6A}"/>
              </a:ext>
            </a:extLst>
          </p:cNvPr>
          <p:cNvSpPr txBox="1"/>
          <p:nvPr/>
        </p:nvSpPr>
        <p:spPr>
          <a:xfrm>
            <a:off x="5514814" y="3752540"/>
            <a:ext cx="1474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Autonomous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589FD-7A83-F8A7-5400-C4A4D84647D7}"/>
              </a:ext>
            </a:extLst>
          </p:cNvPr>
          <p:cNvSpPr txBox="1"/>
          <p:nvPr/>
        </p:nvSpPr>
        <p:spPr>
          <a:xfrm>
            <a:off x="8962114" y="863400"/>
            <a:ext cx="3158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Economic </a:t>
            </a:r>
            <a:b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 Shift: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Creation </a:t>
            </a:r>
            <a:b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Execution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88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D67EF-8EFE-84A3-1C94-C5688820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6F1DD-3AF6-C732-5856-06EB5318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8A2856-6B2B-3E2B-17DF-3C6C2063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9" y="12850"/>
            <a:ext cx="10344788" cy="233824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The Future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300" dirty="0">
                <a:solidFill>
                  <a:schemeClr val="accent1"/>
                </a:solidFill>
              </a:rPr>
              <a:t>From Tools to Agents: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5300" dirty="0">
                <a:solidFill>
                  <a:schemeClr val="accent1"/>
                </a:solidFill>
              </a:rPr>
              <a:t>The Rise and Autonomy of Agentic AI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004C8-4706-368B-E4C2-35A4ECE1763D}"/>
              </a:ext>
            </a:extLst>
          </p:cNvPr>
          <p:cNvSpPr/>
          <p:nvPr/>
        </p:nvSpPr>
        <p:spPr>
          <a:xfrm>
            <a:off x="822285" y="2539294"/>
            <a:ext cx="2700000" cy="2700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4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64989-D5D0-C29C-833E-03D05238E2E8}"/>
              </a:ext>
            </a:extLst>
          </p:cNvPr>
          <p:cNvSpPr txBox="1"/>
          <p:nvPr/>
        </p:nvSpPr>
        <p:spPr>
          <a:xfrm>
            <a:off x="822285" y="3284335"/>
            <a:ext cx="270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Narrow AI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(Tool)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2B4A05-B4C8-B020-52CF-8483A0812D62}"/>
              </a:ext>
            </a:extLst>
          </p:cNvPr>
          <p:cNvSpPr/>
          <p:nvPr/>
        </p:nvSpPr>
        <p:spPr>
          <a:xfrm>
            <a:off x="4777829" y="2539294"/>
            <a:ext cx="2700000" cy="27000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C386B-B0B8-5C1E-25C4-2435D3F22B3E}"/>
              </a:ext>
            </a:extLst>
          </p:cNvPr>
          <p:cNvSpPr txBox="1"/>
          <p:nvPr/>
        </p:nvSpPr>
        <p:spPr>
          <a:xfrm>
            <a:off x="4777829" y="3284335"/>
            <a:ext cx="270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Agentic AI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(Autonomous System)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D97CB4-E12B-2F67-F140-6AD4B18E3374}"/>
              </a:ext>
            </a:extLst>
          </p:cNvPr>
          <p:cNvSpPr/>
          <p:nvPr/>
        </p:nvSpPr>
        <p:spPr>
          <a:xfrm>
            <a:off x="8733373" y="2539294"/>
            <a:ext cx="2700000" cy="270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87B64C-2DAA-C21A-35E7-24B6063D3634}"/>
              </a:ext>
            </a:extLst>
          </p:cNvPr>
          <p:cNvSpPr txBox="1"/>
          <p:nvPr/>
        </p:nvSpPr>
        <p:spPr>
          <a:xfrm>
            <a:off x="8733373" y="3284335"/>
            <a:ext cx="270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AGI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(Artificial General Intelligence)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2E14F42-E3E8-A40A-83EB-DF50400EB85D}"/>
              </a:ext>
            </a:extLst>
          </p:cNvPr>
          <p:cNvSpPr/>
          <p:nvPr/>
        </p:nvSpPr>
        <p:spPr>
          <a:xfrm>
            <a:off x="3522285" y="3725988"/>
            <a:ext cx="1255544" cy="317382"/>
          </a:xfrm>
          <a:prstGeom prst="rightArrow">
            <a:avLst>
              <a:gd name="adj1" fmla="val 50000"/>
              <a:gd name="adj2" fmla="val 859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36BB36A-107F-EE1F-A229-131265DA7D4B}"/>
              </a:ext>
            </a:extLst>
          </p:cNvPr>
          <p:cNvSpPr/>
          <p:nvPr/>
        </p:nvSpPr>
        <p:spPr>
          <a:xfrm>
            <a:off x="7477829" y="3756090"/>
            <a:ext cx="1255544" cy="317382"/>
          </a:xfrm>
          <a:prstGeom prst="rightArrow">
            <a:avLst>
              <a:gd name="adj1" fmla="val 50000"/>
              <a:gd name="adj2" fmla="val 859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FACFDE-A9CF-33F4-A0A9-ED111BD292CF}"/>
              </a:ext>
            </a:extLst>
          </p:cNvPr>
          <p:cNvSpPr txBox="1"/>
          <p:nvPr/>
        </p:nvSpPr>
        <p:spPr>
          <a:xfrm>
            <a:off x="815009" y="5456158"/>
            <a:ext cx="27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Executes Specific Tasks, Content Generation</a:t>
            </a:r>
            <a:endParaRPr lang="en-TW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ED4C8-1298-0E1A-AEBC-71B879514933}"/>
              </a:ext>
            </a:extLst>
          </p:cNvPr>
          <p:cNvSpPr txBox="1"/>
          <p:nvPr/>
        </p:nvSpPr>
        <p:spPr>
          <a:xfrm>
            <a:off x="8356221" y="5456158"/>
            <a:ext cx="3283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Connecting Multimodal </a:t>
            </a:r>
            <a:r>
              <a:rPr lang="en-US" dirty="0" err="1"/>
              <a:t>GenAl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Future AGI</a:t>
            </a:r>
            <a:endParaRPr lang="en-TW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E34A2-58A0-BA35-4486-7E99EC00F3CE}"/>
              </a:ext>
            </a:extLst>
          </p:cNvPr>
          <p:cNvSpPr txBox="1"/>
          <p:nvPr/>
        </p:nvSpPr>
        <p:spPr>
          <a:xfrm>
            <a:off x="4019417" y="5270463"/>
            <a:ext cx="4086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Goal-Oriented Behavior, </a:t>
            </a:r>
            <a:br>
              <a:rPr lang="en-US" dirty="0"/>
            </a:br>
            <a:r>
              <a:rPr lang="en-US" dirty="0"/>
              <a:t>Autonomous Decision-Making, </a:t>
            </a:r>
            <a:br>
              <a:rPr lang="en-US" dirty="0"/>
            </a:br>
            <a:r>
              <a:rPr lang="en-US" dirty="0"/>
              <a:t>Multi-Step Workflows, </a:t>
            </a:r>
            <a:br>
              <a:rPr lang="en-US" dirty="0"/>
            </a:br>
            <a:r>
              <a:rPr lang="en-US" dirty="0"/>
              <a:t>Self-Improvement within Parameters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64345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25;p149">
            <a:extLst>
              <a:ext uri="{FF2B5EF4-FFF2-40B4-BE49-F238E27FC236}">
                <a16:creationId xmlns:a16="http://schemas.microsoft.com/office/drawing/2014/main" id="{3F435D23-2D9D-C3B9-E648-B9541F849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b" anchorCtr="0"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Modular Modalities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5" name="Google Shape;1526;p149">
            <a:extLst>
              <a:ext uri="{FF2B5EF4-FFF2-40B4-BE49-F238E27FC236}">
                <a16:creationId xmlns:a16="http://schemas.microsoft.com/office/drawing/2014/main" id="{04D86150-A2E0-CED2-037E-62459E981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Where Can The Transformer Fit?</a:t>
            </a:r>
            <a:endParaRPr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7C5F2-0D63-2398-ECAD-6C6F408F15C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Google Shape;1524;p149">
            <a:extLst>
              <a:ext uri="{FF2B5EF4-FFF2-40B4-BE49-F238E27FC236}">
                <a16:creationId xmlns:a16="http://schemas.microsoft.com/office/drawing/2014/main" id="{43D29417-0B8A-A6B9-3B39-2B39020613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821" y="1223495"/>
            <a:ext cx="8878625" cy="5310972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0A29-B4B9-9BBB-B80E-27C3413C5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"/>
          <a:stretch/>
        </p:blipFill>
        <p:spPr>
          <a:xfrm>
            <a:off x="5179739" y="2412784"/>
            <a:ext cx="1832523" cy="2744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23153-0539-CD94-AB28-02B002EAA783}"/>
              </a:ext>
            </a:extLst>
          </p:cNvPr>
          <p:cNvSpPr txBox="1"/>
          <p:nvPr/>
        </p:nvSpPr>
        <p:spPr>
          <a:xfrm>
            <a:off x="911525" y="6585372"/>
            <a:ext cx="103689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NVIDIA DLI (2025), Rapid Application Development with Large Language Models (LLMs),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https://learn.nvidia.com/courses/course-detail?course_id=course-v1:DLI+S-FX-26+V1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091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3646456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3751377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7861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DeFi, NFT, </a:t>
            </a:r>
            <a:br>
              <a:rPr lang="en-US" dirty="0"/>
            </a:br>
            <a:r>
              <a:rPr lang="en-US" dirty="0"/>
              <a:t>Generative AI and Agentic AI for Financial Innovation Applications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 and 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Finance; Reinforcement Learning in Finance; </a:t>
            </a:r>
            <a:br>
              <a:rPr lang="en-US" dirty="0"/>
            </a:br>
            <a:r>
              <a:rPr lang="en-US" dirty="0"/>
              <a:t>Generative AI and Agentic AI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Trading; Risk Management;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Industry Practices of AI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7F5B8-914B-A848-7301-5C54BBC9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60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8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4131181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7227843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40330080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1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3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6254332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09215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4902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256963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2044748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615095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5748385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63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74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75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461401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23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8522832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5527422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25095</TotalTime>
  <Words>5539</Words>
  <Application>Microsoft Macintosh PowerPoint</Application>
  <PresentationFormat>Widescreen</PresentationFormat>
  <Paragraphs>607</Paragraphs>
  <Slides>111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9" baseType="lpstr">
      <vt:lpstr>Heiti TC Medium</vt:lpstr>
      <vt:lpstr>NVIDIA Sans</vt:lpstr>
      <vt:lpstr>NVIDIA Sans Medium</vt:lpstr>
      <vt:lpstr>Arial</vt:lpstr>
      <vt:lpstr>Barlow</vt:lpstr>
      <vt:lpstr>Calibri</vt:lpstr>
      <vt:lpstr>Source Sans Pro</vt:lpstr>
      <vt:lpstr>Office Theme</vt:lpstr>
      <vt:lpstr>Introduction to Artificial Intelligence in Finance and Quantitative Analysis</vt:lpstr>
      <vt:lpstr>Prof. Min-Yuh Day</vt:lpstr>
      <vt:lpstr>Course Syllabus National Taipei University Academic Year 114, 2nd Semester (Spring 2026)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Simon Thompson (2023),  Green and Sustainable Finance:  Principles and Practice in Banking, Investment and Insurance, 2nd Edition,   Kogan Page</vt:lpstr>
      <vt:lpstr> Cino Robin Castelli, Cyril Shmatov (2022),  Quantitative Methods for ESG Finance,  Wiley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Thomas R. Caldwell (2025),  The Agentic AI Bible:  The Complete and Up-to-Date Guide to Design, Build, and Scale Goal-Driven,  LLM-Powered Agents that Think, Execute and Evolve,  Independently published</vt:lpstr>
      <vt:lpstr>Artificial Intelligence  (AI) </vt:lpstr>
      <vt:lpstr>AI, ML, DL, Generative AI</vt:lpstr>
      <vt:lpstr>Generative AI, Agentic AI, Physical AI</vt:lpstr>
      <vt:lpstr>Generative AI</vt:lpstr>
      <vt:lpstr>Generative AI, Agentic AI, Physical AI</vt:lpstr>
      <vt:lpstr>The Future of AI From Tools to Agents:  The Rise and Autonomy of Agentic AI</vt:lpstr>
      <vt:lpstr>Modular Modalities</vt:lpstr>
      <vt:lpstr>From Generative AI to Agentic AI</vt:lpstr>
      <vt:lpstr>Generative AI (Gen AI) AI Generated Content (AIGC)</vt:lpstr>
      <vt:lpstr>The Development of LM-based Dialogue Systems 1) Early Stage (1966 - 2015)  2) The Independent Development of TOD and ODD (2015 - 2019) 3) Fusions of Dialogue Systems (2019 - 2022) 4) LLM-based DS (2022 - Now)</vt:lpstr>
      <vt:lpstr>Intelligent Agents Roadmap</vt:lpstr>
      <vt:lpstr>AI Agents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</vt:lpstr>
      <vt:lpstr>FinTech</vt:lpstr>
      <vt:lpstr>Financial Technology FinTech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Stock Market Movement Forecast: Phases of the stock market modeling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The Quant Finance PyData Stack</vt:lpstr>
      <vt:lpstr>Teaching</vt:lpstr>
      <vt:lpstr>Research Projects</vt:lpstr>
      <vt:lpstr>Course Outline</vt:lpstr>
      <vt:lpstr>AI in Finance and Quantitative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MYDAY</cp:lastModifiedBy>
  <cp:revision>1303</cp:revision>
  <cp:lastPrinted>2020-12-23T14:44:17Z</cp:lastPrinted>
  <dcterms:created xsi:type="dcterms:W3CDTF">2019-09-12T03:09:52Z</dcterms:created>
  <dcterms:modified xsi:type="dcterms:W3CDTF">2026-02-24T02:16:45Z</dcterms:modified>
  <cp:category/>
</cp:coreProperties>
</file>