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5"/>
  </p:notesMasterIdLst>
  <p:sldIdLst>
    <p:sldId id="3462" r:id="rId2"/>
    <p:sldId id="3786" r:id="rId3"/>
    <p:sldId id="5224" r:id="rId4"/>
    <p:sldId id="5621" r:id="rId5"/>
    <p:sldId id="3939" r:id="rId6"/>
    <p:sldId id="4560" r:id="rId7"/>
    <p:sldId id="5622" r:id="rId8"/>
    <p:sldId id="5624" r:id="rId9"/>
    <p:sldId id="5625" r:id="rId10"/>
    <p:sldId id="4550" r:id="rId11"/>
    <p:sldId id="3940" r:id="rId12"/>
    <p:sldId id="3602" r:id="rId13"/>
    <p:sldId id="3628" r:id="rId14"/>
    <p:sldId id="4551" r:id="rId15"/>
    <p:sldId id="3632" r:id="rId16"/>
    <p:sldId id="3634" r:id="rId17"/>
    <p:sldId id="3630" r:id="rId18"/>
    <p:sldId id="3631" r:id="rId19"/>
    <p:sldId id="3603" r:id="rId20"/>
    <p:sldId id="4552" r:id="rId21"/>
    <p:sldId id="4553" r:id="rId22"/>
    <p:sldId id="4554" r:id="rId23"/>
    <p:sldId id="3601" r:id="rId24"/>
    <p:sldId id="3931" r:id="rId25"/>
    <p:sldId id="4555" r:id="rId26"/>
    <p:sldId id="4556" r:id="rId27"/>
    <p:sldId id="4561" r:id="rId28"/>
    <p:sldId id="4466" r:id="rId29"/>
    <p:sldId id="4467" r:id="rId30"/>
    <p:sldId id="4397" r:id="rId31"/>
    <p:sldId id="2841" r:id="rId32"/>
    <p:sldId id="4549" r:id="rId33"/>
    <p:sldId id="3616" r:id="rId34"/>
    <p:sldId id="3617" r:id="rId35"/>
    <p:sldId id="4458" r:id="rId36"/>
    <p:sldId id="4459" r:id="rId37"/>
    <p:sldId id="4463" r:id="rId38"/>
    <p:sldId id="4464" r:id="rId39"/>
    <p:sldId id="4465" r:id="rId40"/>
    <p:sldId id="2812" r:id="rId41"/>
    <p:sldId id="2977" r:id="rId42"/>
    <p:sldId id="4481" r:id="rId43"/>
    <p:sldId id="3805" r:id="rId44"/>
    <p:sldId id="3803" r:id="rId45"/>
    <p:sldId id="3618" r:id="rId46"/>
    <p:sldId id="942" r:id="rId47"/>
    <p:sldId id="3740" r:id="rId48"/>
    <p:sldId id="2782" r:id="rId49"/>
    <p:sldId id="2783" r:id="rId50"/>
    <p:sldId id="2784" r:id="rId51"/>
    <p:sldId id="2785" r:id="rId52"/>
    <p:sldId id="2786" r:id="rId53"/>
    <p:sldId id="3741" r:id="rId54"/>
    <p:sldId id="2787" r:id="rId55"/>
    <p:sldId id="3742" r:id="rId56"/>
    <p:sldId id="3743" r:id="rId57"/>
    <p:sldId id="3744" r:id="rId58"/>
    <p:sldId id="3745" r:id="rId59"/>
    <p:sldId id="3746" r:id="rId60"/>
    <p:sldId id="3747" r:id="rId61"/>
    <p:sldId id="3748" r:id="rId62"/>
    <p:sldId id="3749" r:id="rId63"/>
    <p:sldId id="3750" r:id="rId64"/>
    <p:sldId id="3751" r:id="rId65"/>
    <p:sldId id="3604" r:id="rId66"/>
    <p:sldId id="3605" r:id="rId67"/>
    <p:sldId id="3606" r:id="rId68"/>
    <p:sldId id="3607" r:id="rId69"/>
    <p:sldId id="3608" r:id="rId70"/>
    <p:sldId id="3609" r:id="rId71"/>
    <p:sldId id="3610" r:id="rId72"/>
    <p:sldId id="3611" r:id="rId73"/>
    <p:sldId id="3612" r:id="rId74"/>
    <p:sldId id="3613" r:id="rId75"/>
    <p:sldId id="3614" r:id="rId76"/>
    <p:sldId id="3615" r:id="rId77"/>
    <p:sldId id="1499" r:id="rId78"/>
    <p:sldId id="3486" r:id="rId79"/>
    <p:sldId id="3547" r:id="rId80"/>
    <p:sldId id="3546" r:id="rId81"/>
    <p:sldId id="3501" r:id="rId82"/>
    <p:sldId id="4557" r:id="rId83"/>
    <p:sldId id="4558" r:id="rId84"/>
    <p:sldId id="3620" r:id="rId85"/>
    <p:sldId id="3621" r:id="rId86"/>
    <p:sldId id="3622" r:id="rId87"/>
    <p:sldId id="3624" r:id="rId88"/>
    <p:sldId id="3623" r:id="rId89"/>
    <p:sldId id="3626" r:id="rId90"/>
    <p:sldId id="3625" r:id="rId91"/>
    <p:sldId id="3627" r:id="rId92"/>
    <p:sldId id="4562" r:id="rId93"/>
    <p:sldId id="5604" r:id="rId9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A9D18E"/>
    <a:srgbClr val="D883FF"/>
    <a:srgbClr val="FF8AD8"/>
    <a:srgbClr val="FF2600"/>
    <a:srgbClr val="FF7E79"/>
    <a:srgbClr val="C00000"/>
    <a:srgbClr val="F8CBAD"/>
    <a:srgbClr val="000000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1"/>
    <p:restoredTop sz="89110"/>
  </p:normalViewPr>
  <p:slideViewPr>
    <p:cSldViewPr snapToGrid="0" snapToObjects="1">
      <p:cViewPr varScale="1">
        <p:scale>
          <a:sx n="80" d="100"/>
          <a:sy n="80" d="100"/>
        </p:scale>
        <p:origin x="19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4/21/26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48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39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327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58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165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115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074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4/21/26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4/21/26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4/21/26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4/21/26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4/21/26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hyperlink" Target="https://web.ntpu.edu.tw/~myday/" TargetMode="Externa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hyperlink" Target="https://meet.google.com/miy-fbif-max" TargetMode="External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8.png"/><Relationship Id="rId10" Type="http://schemas.openxmlformats.org/officeDocument/2006/relationships/image" Target="../media/image4.tiff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27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4.bin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32.wmf"/><Relationship Id="rId18" Type="http://schemas.openxmlformats.org/officeDocument/2006/relationships/image" Target="../media/image35.wmf"/><Relationship Id="rId3" Type="http://schemas.openxmlformats.org/officeDocument/2006/relationships/image" Target="../media/image31.wmf"/><Relationship Id="rId21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25.wmf"/><Relationship Id="rId12" Type="http://schemas.openxmlformats.org/officeDocument/2006/relationships/oleObject" Target="../embeddings/oleObject7.bin"/><Relationship Id="rId17" Type="http://schemas.openxmlformats.org/officeDocument/2006/relationships/oleObject" Target="../embeddings/oleObject9.bin"/><Relationship Id="rId2" Type="http://schemas.openxmlformats.org/officeDocument/2006/relationships/oleObject" Target="../embeddings/oleObject6.bin"/><Relationship Id="rId16" Type="http://schemas.openxmlformats.org/officeDocument/2006/relationships/image" Target="../media/image34.wmf"/><Relationship Id="rId20" Type="http://schemas.openxmlformats.org/officeDocument/2006/relationships/image" Target="../media/image36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7.wmf"/><Relationship Id="rId5" Type="http://schemas.openxmlformats.org/officeDocument/2006/relationships/image" Target="../media/image24.wmf"/><Relationship Id="rId15" Type="http://schemas.openxmlformats.org/officeDocument/2006/relationships/oleObject" Target="../embeddings/oleObject8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10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26.wmf"/><Relationship Id="rId14" Type="http://schemas.openxmlformats.org/officeDocument/2006/relationships/image" Target="../media/image33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31.wmf"/><Relationship Id="rId7" Type="http://schemas.openxmlformats.org/officeDocument/2006/relationships/image" Target="../media/image37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Relationship Id="rId9" Type="http://schemas.openxmlformats.org/officeDocument/2006/relationships/hyperlink" Target="http://en.wikipedia.org/wiki/Receiver_operating_characteristic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8.wmf"/><Relationship Id="rId7" Type="http://schemas.openxmlformats.org/officeDocument/2006/relationships/oleObject" Target="../embeddings/oleObject10.bin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3.emf"/><Relationship Id="rId9" Type="http://schemas.openxmlformats.org/officeDocument/2006/relationships/hyperlink" Target="http://en.wikipedia.org/wiki/Receiver_operating_characteristic" TargetMode="Externa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Receiver_operating_characteristic" TargetMode="External"/><Relationship Id="rId3" Type="http://schemas.openxmlformats.org/officeDocument/2006/relationships/image" Target="../media/image26.wmf"/><Relationship Id="rId7" Type="http://schemas.openxmlformats.org/officeDocument/2006/relationships/image" Target="../media/image4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5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10.bin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16.bin"/><Relationship Id="rId12" Type="http://schemas.openxmlformats.org/officeDocument/2006/relationships/image" Target="../media/image39.wmf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25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3.bin"/><Relationship Id="rId14" Type="http://schemas.openxmlformats.org/officeDocument/2006/relationships/image" Target="../media/image3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hyperlink" Target="http://en.wikipedia.org/wiki/Receiver_operating_characteristic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7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hyperlink" Target="https://tinyurl.com/imtkupython101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hyperlink" Target="https://tinyurl.com/imtkupython101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hyperlink" Target="https://tinyurl.com/imtkupython101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hyperlink" Target="https://tinyurl.com/imtkupython101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hyperlink" Target="https://tinyurl.com/imtkupython101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tinyurl.com/imtkupython101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hyperlink" Target="https://tinyurl.com/imtkupython101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hyperlink" Target="https://tinyurl.com/imtkupython101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hyperlink" Target="https://tinyurl.com/imtkupython101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83241-FC1A-9D47-B630-2B20ADB2C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491248"/>
            <a:ext cx="11672156" cy="1937752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Financial Econometrics</a:t>
            </a:r>
            <a:b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sz="7200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and Machine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 and Director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1142AIFQA06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(M5147) (Spring 2026)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5, 6, 7 (13:10-16:00)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2026-04-21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731D96-3AD7-AED6-057D-2F0B3207E239}"/>
              </a:ext>
            </a:extLst>
          </p:cNvPr>
          <p:cNvSpPr txBox="1"/>
          <p:nvPr/>
        </p:nvSpPr>
        <p:spPr>
          <a:xfrm>
            <a:off x="10322343" y="5106599"/>
            <a:ext cx="1858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accent1"/>
                </a:solidFill>
                <a:hlinkClick r:id="rId11"/>
              </a:rPr>
              <a:t>https://meet.google.com/miy-fbif-max</a:t>
            </a: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9760C08-DAB1-8B33-586F-3124358362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5629" y="3705087"/>
            <a:ext cx="1436835" cy="14368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73DC9-447F-80D7-CFF7-69C6307E624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C0D130-53AC-0863-C453-81BE49B8F5C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0589F4E-5D88-1C9B-71AE-0E2AD1E2E73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E99FFC-E24A-C488-1BBA-A5B7E37E7F5B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3EEEE7E-0C2D-5DBE-C157-161CB0EB6DD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5165" y="4277777"/>
            <a:ext cx="1011475" cy="22099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B173E4-AC79-7F26-6FCA-AB6021977AE9}"/>
              </a:ext>
            </a:extLst>
          </p:cNvPr>
          <p:cNvSpPr txBox="1"/>
          <p:nvPr/>
        </p:nvSpPr>
        <p:spPr>
          <a:xfrm>
            <a:off x="257065" y="4511299"/>
            <a:ext cx="935665" cy="115416"/>
          </a:xfrm>
          <a:prstGeom prst="rect">
            <a:avLst/>
          </a:prstGeom>
          <a:solidFill>
            <a:srgbClr val="76B900"/>
          </a:solidFill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750" dirty="0">
                <a:solidFill>
                  <a:schemeClr val="bg1"/>
                </a:solidFill>
              </a:rPr>
              <a:t>University Ambassador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77F52D6-E1E0-558A-1288-41FF9B4CD53C}"/>
              </a:ext>
            </a:extLst>
          </p:cNvPr>
          <p:cNvSpPr txBox="1"/>
          <p:nvPr/>
        </p:nvSpPr>
        <p:spPr>
          <a:xfrm>
            <a:off x="225165" y="4614903"/>
            <a:ext cx="1011475" cy="138499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altLang="zh-TW" sz="900" b="1" dirty="0"/>
              <a:t>Certified Instructor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0AF7DA-6856-5FBC-E3FA-1DE8BF775D2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43515" y="1086789"/>
            <a:ext cx="964282" cy="32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53320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Financial Theories</a:t>
            </a:r>
          </a:p>
          <a:p>
            <a:pPr indent="-411480"/>
            <a:r>
              <a:rPr lang="en-US" sz="4400" dirty="0"/>
              <a:t>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71063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34790"/>
          </a:xfrm>
        </p:spPr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9895"/>
            <a:ext cx="11222181" cy="5183405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discipline at the intersection of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mathematics</a:t>
            </a:r>
            <a:r>
              <a:rPr lang="en-US" sz="3600" dirty="0"/>
              <a:t>, </a:t>
            </a:r>
            <a:r>
              <a:rPr lang="en-US" sz="3600" dirty="0">
                <a:solidFill>
                  <a:srgbClr val="C00000"/>
                </a:solidFill>
              </a:rPr>
              <a:t>statistics</a:t>
            </a:r>
            <a:r>
              <a:rPr lang="en-US" sz="3600" dirty="0"/>
              <a:t>, and </a:t>
            </a:r>
            <a:r>
              <a:rPr lang="en-US" sz="3600" dirty="0">
                <a:solidFill>
                  <a:srgbClr val="C00000"/>
                </a:solidFill>
              </a:rPr>
              <a:t>finance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that applies such methods to </a:t>
            </a:r>
            <a:r>
              <a:rPr lang="en-US" sz="3600" dirty="0">
                <a:solidFill>
                  <a:schemeClr val="accent1"/>
                </a:solidFill>
              </a:rPr>
              <a:t>financial market data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is typically called </a:t>
            </a:r>
            <a:r>
              <a:rPr lang="en-US" sz="3600" dirty="0">
                <a:solidFill>
                  <a:srgbClr val="FF0000"/>
                </a:solidFill>
              </a:rPr>
              <a:t>financial econometrics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049EA5-1272-9649-9EE9-E87950B79AF0}"/>
              </a:ext>
            </a:extLst>
          </p:cNvPr>
          <p:cNvSpPr/>
          <p:nvPr/>
        </p:nvSpPr>
        <p:spPr>
          <a:xfrm>
            <a:off x="3260676" y="4425295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Mathematics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372378-3D1B-B742-929D-F9A18A2FA494}"/>
              </a:ext>
            </a:extLst>
          </p:cNvPr>
          <p:cNvSpPr/>
          <p:nvPr/>
        </p:nvSpPr>
        <p:spPr>
          <a:xfrm>
            <a:off x="5755484" y="444322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Statistics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91BC4F5-31F3-3247-AED0-7FE234568FD9}"/>
              </a:ext>
            </a:extLst>
          </p:cNvPr>
          <p:cNvSpPr/>
          <p:nvPr/>
        </p:nvSpPr>
        <p:spPr>
          <a:xfrm>
            <a:off x="4508080" y="3441984"/>
            <a:ext cx="2645230" cy="2185060"/>
          </a:xfrm>
          <a:prstGeom prst="ellipse">
            <a:avLst/>
          </a:prstGeom>
          <a:solidFill>
            <a:srgbClr val="A9D18E">
              <a:alpha val="50196"/>
            </a:srgb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Finance</a:t>
            </a:r>
          </a:p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157D3F-1889-C842-8952-AC59221DDFB1}"/>
              </a:ext>
            </a:extLst>
          </p:cNvPr>
          <p:cNvSpPr txBox="1"/>
          <p:nvPr/>
        </p:nvSpPr>
        <p:spPr>
          <a:xfrm>
            <a:off x="4486132" y="4633041"/>
            <a:ext cx="26452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Financial Econometrics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39898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02611"/>
          </a:xfrm>
        </p:spPr>
        <p:txBody>
          <a:bodyPr>
            <a:normAutofit/>
          </a:bodyPr>
          <a:lstStyle/>
          <a:p>
            <a:r>
              <a:rPr lang="en-US" dirty="0"/>
              <a:t>Financial Econometrics</a:t>
            </a:r>
            <a:br>
              <a:rPr lang="en-US" dirty="0"/>
            </a:br>
            <a:r>
              <a:rPr lang="en-US" sz="24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40875"/>
            <a:ext cx="11222181" cy="5167745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Financial econometrics</a:t>
            </a:r>
          </a:p>
          <a:p>
            <a:pPr lvl="1"/>
            <a:r>
              <a:rPr lang="en-US" sz="3000" dirty="0"/>
              <a:t>the application of </a:t>
            </a:r>
            <a:r>
              <a:rPr lang="en-US" sz="3000" dirty="0">
                <a:solidFill>
                  <a:srgbClr val="C00000"/>
                </a:solidFill>
              </a:rPr>
              <a:t>statistical techniques </a:t>
            </a:r>
            <a:r>
              <a:rPr lang="en-US" sz="3000" dirty="0"/>
              <a:t>to problems in </a:t>
            </a:r>
            <a:r>
              <a:rPr lang="en-US" sz="3000" dirty="0">
                <a:solidFill>
                  <a:srgbClr val="C00000"/>
                </a:solidFill>
              </a:rPr>
              <a:t>finance</a:t>
            </a:r>
          </a:p>
          <a:p>
            <a:r>
              <a:rPr lang="en-US" sz="3000" dirty="0"/>
              <a:t>Financial econometrics can be useful for </a:t>
            </a:r>
            <a:br>
              <a:rPr lang="en-US" sz="3000" dirty="0"/>
            </a:br>
            <a:r>
              <a:rPr lang="en-US" sz="3000" dirty="0"/>
              <a:t>testing theories in finance, </a:t>
            </a:r>
            <a:br>
              <a:rPr lang="en-US" sz="3000" dirty="0"/>
            </a:br>
            <a:r>
              <a:rPr lang="en-US" sz="3000" dirty="0"/>
              <a:t>determining asset prices or returns, </a:t>
            </a:r>
            <a:br>
              <a:rPr lang="en-US" sz="3000" dirty="0"/>
            </a:br>
            <a:r>
              <a:rPr lang="en-US" sz="3000" dirty="0"/>
              <a:t>testing hypotheses concerning the relationships between variables, </a:t>
            </a:r>
            <a:br>
              <a:rPr lang="en-US" sz="3000" dirty="0"/>
            </a:br>
            <a:r>
              <a:rPr lang="en-US" sz="3000" dirty="0"/>
              <a:t>examining the effect on financial markets of changes in economic conditions, </a:t>
            </a:r>
            <a:br>
              <a:rPr lang="en-US" sz="3000" dirty="0"/>
            </a:br>
            <a:r>
              <a:rPr lang="en-US" sz="3000" dirty="0"/>
              <a:t>forecasting future values of financial variables and for financial decision-making.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457465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66350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648690"/>
            <a:ext cx="11493334" cy="4752109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Econometric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Return Predictability and the Efficient Markets Hypothesis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Robust Tests and Tests of Nonlinear Predictability of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Empirical Market Microstructure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Event Study Analysis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Portfolio Choice and Testing the Capital Asset Pricing Model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Multifactor Pricing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039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704108"/>
            <a:ext cx="11493334" cy="4696691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Present Value Relations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Intertemporal Equilibrium Pricing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Volatility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Continuous Time Processes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Yield Curve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8"/>
            </a:pPr>
            <a:r>
              <a:rPr lang="en-US" dirty="0"/>
              <a:t>Risk Management and Tail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Oliver Linton (2019), Financial Econometrics: Models and Methods, Cambridge University Press</a:t>
            </a: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  <a:p>
            <a:pPr algn="ctr"/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F0875B0-2CEA-D84C-A89A-C9AC6EEB3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52141"/>
          </a:xfrm>
        </p:spPr>
        <p:txBody>
          <a:bodyPr>
            <a:normAutofit/>
          </a:bodyPr>
          <a:lstStyle/>
          <a:p>
            <a:r>
              <a:rPr lang="en-US" dirty="0"/>
              <a:t>Topics of Financial Econometrics</a:t>
            </a:r>
            <a:br>
              <a:rPr lang="en-US" dirty="0"/>
            </a:br>
            <a:r>
              <a:rPr lang="en-US" sz="2400" dirty="0"/>
              <a:t>(Oliver Linton, 2019)</a:t>
            </a:r>
          </a:p>
        </p:txBody>
      </p:sp>
    </p:spTree>
    <p:extLst>
      <p:ext uri="{BB962C8B-B14F-4D97-AF65-F5344CB8AC3E}">
        <p14:creationId xmlns:p14="http://schemas.microsoft.com/office/powerpoint/2010/main" val="25224115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D5913-07E2-FB4A-A9EF-4A567F3FD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7" y="1310069"/>
            <a:ext cx="11493334" cy="5292436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financial markets are weak-form informationally efficient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Testing whether the capital asset pricing model (CAPM) or arbitrage pricing theory (APT) represent superior models for the determination of returns on risky assets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Measuring and forecasting the volatility of bond returns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Explaining the determinants of bond credit ratings used by the ratings agencies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/>
              <a:t>Modelling long-term relationships between prices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</p:spTree>
    <p:extLst>
      <p:ext uri="{BB962C8B-B14F-4D97-AF65-F5344CB8AC3E}">
        <p14:creationId xmlns:p14="http://schemas.microsoft.com/office/powerpoint/2010/main" val="2382077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F7F65-3B5B-1643-992F-FA328E58F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236" y="1559858"/>
            <a:ext cx="11493334" cy="5005925"/>
          </a:xfrm>
        </p:spPr>
        <p:txBody>
          <a:bodyPr>
            <a:noAutofit/>
          </a:bodyPr>
          <a:lstStyle/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Determining the optimal hedge ratio for a spot position in oil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technical trading rules to determine which makes the most money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the hypothesis that earnings or dividend announcements have no effect on stock prices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Testing whether spot or futures markets react more rapidly to news</a:t>
            </a:r>
          </a:p>
          <a:p>
            <a:pPr marL="514350" indent="-514350">
              <a:spcAft>
                <a:spcPts val="600"/>
              </a:spcAft>
              <a:buFont typeface="+mj-lt"/>
              <a:buAutoNum type="arabicPeriod" startAt="6"/>
            </a:pPr>
            <a:r>
              <a:rPr lang="en-US" dirty="0"/>
              <a:t>Forecasting the correlation between the stock indices of two countries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F1818-4D6D-E746-B8A0-D12ADA3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92B96-9478-9E4E-B1CB-E217E62AAF7F}"/>
              </a:ext>
            </a:extLst>
          </p:cNvPr>
          <p:cNvSpPr txBox="1"/>
          <p:nvPr/>
        </p:nvSpPr>
        <p:spPr>
          <a:xfrm>
            <a:off x="1122218" y="6611779"/>
            <a:ext cx="994756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Chris Brooks (2019), Introductory Econometrics for Finance, 4th Edition, Cambridge University Press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2BFB3C2-FE26-B844-A14E-5600D9C53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67235"/>
            <a:ext cx="11222181" cy="1277471"/>
          </a:xfrm>
        </p:spPr>
        <p:txBody>
          <a:bodyPr>
            <a:normAutofit/>
          </a:bodyPr>
          <a:lstStyle/>
          <a:p>
            <a:r>
              <a:rPr lang="en-US" dirty="0"/>
              <a:t>Applications of Financial Econometrics</a:t>
            </a:r>
            <a:br>
              <a:rPr lang="en-US" dirty="0"/>
            </a:br>
            <a:r>
              <a:rPr lang="en-US" sz="2700" dirty="0"/>
              <a:t>(Chris Brooks, 2019)</a:t>
            </a:r>
          </a:p>
        </p:txBody>
      </p:sp>
    </p:spTree>
    <p:extLst>
      <p:ext uri="{BB962C8B-B14F-4D97-AF65-F5344CB8AC3E}">
        <p14:creationId xmlns:p14="http://schemas.microsoft.com/office/powerpoint/2010/main" val="16410841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and Financial Econometrics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ML and DL methods </a:t>
            </a:r>
            <a:r>
              <a:rPr lang="en-US" sz="3600" dirty="0"/>
              <a:t>are able to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discover statistical inefficiencies </a:t>
            </a:r>
            <a:r>
              <a:rPr lang="en-US" sz="3600" dirty="0"/>
              <a:t>and even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economic inefficiencies </a:t>
            </a:r>
            <a:br>
              <a:rPr lang="en-US" sz="3600" dirty="0">
                <a:solidFill>
                  <a:srgbClr val="C00000"/>
                </a:solidFill>
              </a:rPr>
            </a:br>
            <a:r>
              <a:rPr lang="en-US" sz="3600" dirty="0"/>
              <a:t>that are not discoverable by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traditional econometric methods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such as multivariate OLS regression.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969544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2026/02/24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2026/03/03 AI in FinTech: Metaverse, Web3, DeFi, NFT, Generative AI</a:t>
            </a:r>
            <a:br>
              <a:rPr lang="en-US" sz="2800" dirty="0"/>
            </a:br>
            <a:r>
              <a:rPr lang="en-US" sz="2800" dirty="0"/>
              <a:t>                          and Agentic AI for Financial Innovation Applications</a:t>
            </a:r>
          </a:p>
          <a:p>
            <a:pPr marL="0" indent="0">
              <a:buNone/>
            </a:pPr>
            <a:r>
              <a:rPr lang="en-US" sz="2800" dirty="0"/>
              <a:t>3 2026/03/10 Investing Psychology and Behavioral Finance</a:t>
            </a:r>
          </a:p>
          <a:p>
            <a:pPr marL="0" indent="0">
              <a:buNone/>
            </a:pPr>
            <a:r>
              <a:rPr lang="en-US" sz="2800" dirty="0"/>
              <a:t>4 2026/03/17 Event Studies in Finance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5 2026/03/24 Case Study on AI in Finance and Quantitative Analysis I</a:t>
            </a:r>
          </a:p>
          <a:p>
            <a:pPr marL="0" indent="0">
              <a:buNone/>
            </a:pPr>
            <a:r>
              <a:rPr lang="en-US" sz="2800" dirty="0"/>
              <a:t>6 2026/03/31 Finance Theory and 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48948"/>
          </a:xfrm>
        </p:spPr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78587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42399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</p:spPr>
            <p:txBody>
              <a:bodyPr>
                <a:normAutofit/>
              </a:bodyPr>
              <a:lstStyle/>
              <a:p>
                <a:pPr marL="320040" indent="-320040"/>
                <a:r>
                  <a:rPr lang="en-US" sz="3600" dirty="0"/>
                  <a:t>One of the major tools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financial econometrics </a:t>
                </a:r>
                <a:r>
                  <a:rPr lang="en-US" sz="3600" dirty="0"/>
                  <a:t>is </a:t>
                </a:r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, in both its univariate and multivariate forms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i="1" dirty="0">
                    <a:latin typeface="Cambria Math" panose="02040503050406030204" pitchFamily="18" charset="0"/>
                  </a:rPr>
                  <a:t> </a:t>
                </a: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en-US" sz="3200" i="1" baseline="-25000" dirty="0">
                  <a:latin typeface="Cambria Math" panose="02040503050406030204" pitchFamily="18" charset="0"/>
                </a:endParaRPr>
              </a:p>
              <a:p>
                <a:pPr marL="777240" lvl="1" indent="-320040"/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𝜶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i="1" baseline="-2500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𝜷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baseline="-25000" smtClean="0"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endParaRPr lang="en-US" sz="3600" dirty="0"/>
              </a:p>
              <a:p>
                <a:pPr marL="320040" indent="-320040"/>
                <a:r>
                  <a:rPr lang="en-US" sz="3600" dirty="0">
                    <a:solidFill>
                      <a:srgbClr val="C00000"/>
                    </a:solidFill>
                  </a:rPr>
                  <a:t>Regression</a:t>
                </a:r>
                <a:r>
                  <a:rPr lang="en-US" sz="3600" dirty="0"/>
                  <a:t> is also a central tool in </a:t>
                </a:r>
                <a:r>
                  <a:rPr lang="en-US" sz="3600" dirty="0">
                    <a:solidFill>
                      <a:srgbClr val="C00000"/>
                    </a:solidFill>
                  </a:rPr>
                  <a:t>statistical learning </a:t>
                </a:r>
                <a:r>
                  <a:rPr lang="en-US" sz="3600" dirty="0"/>
                  <a:t>in general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23F5668-B277-A941-B55E-38021F1F51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4389" y="1460666"/>
                <a:ext cx="11222181" cy="4892633"/>
              </a:xfrm>
              <a:blipFill>
                <a:blip r:embed="rId2"/>
                <a:stretch>
                  <a:fillRect l="-1584" t="-2073" r="-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26169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43AAD-D162-E940-961F-946001F9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CAPM and APT</a:t>
            </a:r>
            <a:br>
              <a:rPr lang="en-US" dirty="0"/>
            </a:br>
            <a:r>
              <a:rPr lang="en-US" dirty="0"/>
              <a:t>OLS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EEA9F-26BB-C84F-82D0-8D3408DCA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841174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Both 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and the </a:t>
            </a:r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relate the </a:t>
            </a:r>
            <a:r>
              <a:rPr lang="en-US" sz="3600" dirty="0">
                <a:solidFill>
                  <a:schemeClr val="accent1"/>
                </a:solidFill>
              </a:rPr>
              <a:t>output variables 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/>
              <a:t>with the relevant </a:t>
            </a:r>
            <a:r>
              <a:rPr lang="en-US" sz="3600" dirty="0">
                <a:solidFill>
                  <a:schemeClr val="accent1"/>
                </a:solidFill>
              </a:rPr>
              <a:t>input factors </a:t>
            </a:r>
            <a:r>
              <a:rPr lang="en-US" sz="3600" dirty="0"/>
              <a:t>in </a:t>
            </a:r>
            <a:r>
              <a:rPr lang="en-US" sz="3600" dirty="0">
                <a:solidFill>
                  <a:schemeClr val="accent1"/>
                </a:solidFill>
              </a:rPr>
              <a:t>linear</a:t>
            </a:r>
            <a:r>
              <a:rPr lang="en-US" sz="3600" dirty="0"/>
              <a:t> fashion. </a:t>
            </a:r>
          </a:p>
          <a:p>
            <a:r>
              <a:rPr lang="en-US" sz="3600" dirty="0"/>
              <a:t>From an econometric point of view, </a:t>
            </a:r>
            <a:br>
              <a:rPr lang="en-US" sz="3600" dirty="0"/>
            </a:br>
            <a:r>
              <a:rPr lang="en-US" sz="3600" dirty="0"/>
              <a:t>both models are implemented based on </a:t>
            </a:r>
            <a:br>
              <a:rPr lang="en-US" sz="3600" dirty="0"/>
            </a:br>
            <a:r>
              <a:rPr lang="en-US" sz="3600" dirty="0"/>
              <a:t>linear </a:t>
            </a:r>
            <a:r>
              <a:rPr lang="en-US" sz="3600" dirty="0">
                <a:solidFill>
                  <a:srgbClr val="C00000"/>
                </a:solidFill>
              </a:rPr>
              <a:t>ordinary least-squares (OLS) regression</a:t>
            </a:r>
            <a:r>
              <a:rPr lang="en-US" sz="3600" dirty="0"/>
              <a:t>. </a:t>
            </a:r>
          </a:p>
          <a:p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: univariate linear OLS regression</a:t>
            </a:r>
          </a:p>
          <a:p>
            <a:r>
              <a:rPr lang="en-US" sz="3600" dirty="0">
                <a:solidFill>
                  <a:srgbClr val="C00000"/>
                </a:solidFill>
              </a:rPr>
              <a:t>APT</a:t>
            </a:r>
            <a:r>
              <a:rPr lang="en-US" sz="3600" dirty="0"/>
              <a:t>: multivariate OLS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6D9A7C-8E44-2743-BBE2-E24EBB068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9B30CC-A3BB-EF40-8F1E-8D12DE0EBF2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96019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42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336978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Machine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3184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92805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84664"/>
            <a:ext cx="11222181" cy="5134896"/>
          </a:xfrm>
        </p:spPr>
        <p:txBody>
          <a:bodyPr>
            <a:normAutofit/>
          </a:bodyPr>
          <a:lstStyle/>
          <a:p>
            <a:pPr indent="-411480"/>
            <a:r>
              <a:rPr lang="en-US" sz="4400" dirty="0"/>
              <a:t>Learning</a:t>
            </a:r>
          </a:p>
          <a:p>
            <a:pPr indent="-411480"/>
            <a:r>
              <a:rPr lang="en-US" sz="4400" dirty="0"/>
              <a:t>Evaluation</a:t>
            </a:r>
          </a:p>
          <a:p>
            <a:pPr indent="-411480"/>
            <a:r>
              <a:rPr lang="en-US" sz="4400" dirty="0"/>
              <a:t>Bias and variance</a:t>
            </a:r>
          </a:p>
          <a:p>
            <a:pPr indent="-411480"/>
            <a:r>
              <a:rPr lang="en-US" sz="4400" dirty="0"/>
              <a:t>Cross-validation</a:t>
            </a:r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204159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528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35560" y="6649964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079635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8631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2756756" y="6611780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4151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0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4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4235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4462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2976650" y="2674441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6239548" y="2661814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3011110" y="5445225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6286256" y="546889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288409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2D7314-27AD-B1BA-2551-49E0A8A85F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D171A-988D-3A22-8F9B-8F4C772C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9400-08AB-C6B2-9636-7DDD3EEE6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7 2026/04/07 Make-up holiday for NTPU Sports Day (No Classes)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2026/04/14 Midterm Project Report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9 2026/04/21 Financial Econometrics and Machine Learning</a:t>
            </a:r>
          </a:p>
          <a:p>
            <a:pPr marL="0" indent="0">
              <a:buNone/>
            </a:pPr>
            <a:r>
              <a:rPr lang="en-US" sz="2800" dirty="0"/>
              <a:t>10 2026/04/28 AI-First Finance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2026/05/05 Industry Practices of AI in Finance and 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Quantitative Analysis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2026/05/12 Case Study on AI in Finance and Quantitative Analysis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DD459-FBDF-6062-3358-96A978F9D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2B057E-1FDA-D9F5-FF30-EC0ECB89AA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C2C45-6B97-C688-3B88-72C21A888D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17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462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51584" y="6648568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42675598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19794-C508-414E-872F-6FF55806D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737519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rgbClr val="4F81BD"/>
                </a:solidFill>
              </a:rPr>
              <a:t>Machine Learning (ML)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1CD9B-AEE0-A14F-B928-BC64E44AF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F3E290-80C7-D54C-ACEF-80F6533F8A50}"/>
              </a:ext>
            </a:extLst>
          </p:cNvPr>
          <p:cNvSpPr/>
          <p:nvPr/>
        </p:nvSpPr>
        <p:spPr>
          <a:xfrm>
            <a:off x="3224808" y="6638768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www.mactores.com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/services/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aws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-big-data-machine-learning-cognitive-services/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F145-03DB-7942-92AC-0EE4A207CB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2063552" y="737519"/>
            <a:ext cx="8113234" cy="593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28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D74012-12E0-A44A-8BBC-D1260C7F5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1E034C-1FED-664A-91FB-8B40952E1D86}"/>
              </a:ext>
            </a:extLst>
          </p:cNvPr>
          <p:cNvSpPr/>
          <p:nvPr/>
        </p:nvSpPr>
        <p:spPr>
          <a:xfrm>
            <a:off x="1352019" y="6571720"/>
            <a:ext cx="95599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O. Bustos and A. Pomares-Quimbaya (2020), "Stock Market Movement Forecast: A Systematic Review."  Expert Systems with Applications (2020): 113464.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DE52D72-564B-7F40-8462-041D46D5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2018" y="56362"/>
            <a:ext cx="9559971" cy="1135493"/>
          </a:xfrm>
        </p:spPr>
        <p:txBody>
          <a:bodyPr>
            <a:normAutofit fontScale="90000"/>
          </a:bodyPr>
          <a:lstStyle/>
          <a:p>
            <a:r>
              <a:rPr lang="en-US" sz="3800" dirty="0">
                <a:solidFill>
                  <a:schemeClr val="accent1"/>
                </a:solidFill>
              </a:rPr>
              <a:t>Stock Market Movement Forecast:</a:t>
            </a:r>
            <a:br>
              <a:rPr lang="en-US" sz="3800" dirty="0">
                <a:solidFill>
                  <a:schemeClr val="accent1"/>
                </a:solidFill>
              </a:rPr>
            </a:br>
            <a:r>
              <a:rPr lang="en-US" sz="3800" dirty="0">
                <a:solidFill>
                  <a:srgbClr val="C00000"/>
                </a:solidFill>
              </a:rPr>
              <a:t>ML Phases of the stock market modeling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ED4C7-5915-984A-B020-80CD34ECD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12" y="1220356"/>
            <a:ext cx="9559972" cy="533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160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Learning</a:t>
            </a:r>
          </a:p>
          <a:p>
            <a:pPr marL="320040" indent="-320040"/>
            <a:r>
              <a:rPr lang="en-US" sz="3600" dirty="0"/>
              <a:t>Data: Features, Labels</a:t>
            </a:r>
          </a:p>
          <a:p>
            <a:pPr marL="320040" indent="-320040"/>
            <a:r>
              <a:rPr lang="en-US" sz="3600" dirty="0"/>
              <a:t>Success (Loss Function): MSE</a:t>
            </a:r>
          </a:p>
          <a:p>
            <a:pPr marL="320040" indent="-320040"/>
            <a:r>
              <a:rPr lang="en-US" sz="3600" dirty="0"/>
              <a:t>Capacity (Model Fit)</a:t>
            </a:r>
          </a:p>
          <a:p>
            <a:pPr marL="320040" indent="-320040"/>
            <a:r>
              <a:rPr lang="en-US" sz="3600" dirty="0"/>
              <a:t>Evaluation</a:t>
            </a:r>
          </a:p>
          <a:p>
            <a:pPr marL="320040" indent="-320040"/>
            <a:r>
              <a:rPr lang="en-US" sz="3600" dirty="0"/>
              <a:t>Bias and variance</a:t>
            </a:r>
          </a:p>
          <a:p>
            <a:pPr marL="320040" indent="-320040"/>
            <a:r>
              <a:rPr lang="en-US" sz="3600" dirty="0"/>
              <a:t>Cross-validation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49205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Learning</a:t>
            </a:r>
            <a:br>
              <a:rPr lang="en-US" dirty="0"/>
            </a:br>
            <a:r>
              <a:rPr lang="en-US" dirty="0"/>
              <a:t>(Mitchell, 1997)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A computer program is said </a:t>
            </a:r>
            <a:br>
              <a:rPr lang="en-US" sz="3600" dirty="0"/>
            </a:br>
            <a:r>
              <a:rPr lang="en-US" sz="3600" dirty="0"/>
              <a:t>to </a:t>
            </a:r>
            <a:r>
              <a:rPr lang="en-US" sz="3600" dirty="0">
                <a:solidFill>
                  <a:srgbClr val="C00000"/>
                </a:solidFill>
              </a:rPr>
              <a:t>learn</a:t>
            </a:r>
            <a:r>
              <a:rPr lang="en-US" sz="3600" dirty="0"/>
              <a:t> from </a:t>
            </a:r>
            <a:r>
              <a:rPr lang="en-US" sz="3600" dirty="0">
                <a:solidFill>
                  <a:srgbClr val="C00000"/>
                </a:solidFill>
              </a:rPr>
              <a:t>experience E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with respect to some class of tasks T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performance measure P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if its performance at tasks in T, </a:t>
            </a:r>
            <a:br>
              <a:rPr lang="en-US" sz="3600" dirty="0"/>
            </a:br>
            <a:r>
              <a:rPr lang="en-US" sz="3600" dirty="0"/>
              <a:t>as measured by P, </a:t>
            </a:r>
            <a:br>
              <a:rPr lang="en-US" sz="3600" dirty="0"/>
            </a:br>
            <a:r>
              <a:rPr lang="en-US" sz="3600" dirty="0"/>
              <a:t>improves with experience 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10495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64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4084585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4084586"/>
            <a:ext cx="3389796" cy="1288632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4037036" y="3669992"/>
            <a:ext cx="8258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7431497" y="3669992"/>
            <a:ext cx="75373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3938142" y="1994064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DBEA34-4532-9464-63E1-7DC8839D9834}"/>
              </a:ext>
            </a:extLst>
          </p:cNvPr>
          <p:cNvSpPr txBox="1"/>
          <p:nvPr/>
        </p:nvSpPr>
        <p:spPr>
          <a:xfrm>
            <a:off x="3631025" y="5391077"/>
            <a:ext cx="12971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5F07AB-4207-7A20-CC16-6DB7C7446D0C}"/>
              </a:ext>
            </a:extLst>
          </p:cNvPr>
          <p:cNvSpPr txBox="1"/>
          <p:nvPr/>
        </p:nvSpPr>
        <p:spPr>
          <a:xfrm>
            <a:off x="6762737" y="5391077"/>
            <a:ext cx="1667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A8031C-B965-664A-5395-FB2CFD82DFD4}"/>
              </a:ext>
            </a:extLst>
          </p:cNvPr>
          <p:cNvSpPr txBox="1"/>
          <p:nvPr/>
        </p:nvSpPr>
        <p:spPr>
          <a:xfrm>
            <a:off x="6974641" y="6056781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label</a:t>
            </a:r>
          </a:p>
        </p:txBody>
      </p:sp>
    </p:spTree>
    <p:extLst>
      <p:ext uri="{BB962C8B-B14F-4D97-AF65-F5344CB8AC3E}">
        <p14:creationId xmlns:p14="http://schemas.microsoft.com/office/powerpoint/2010/main" val="3058119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D75BA4-0099-D97F-BB49-AD1872F9D692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15608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E61801F0-B477-6EA9-EC9F-925E90A9B8AC}"/>
              </a:ext>
            </a:extLst>
          </p:cNvPr>
          <p:cNvSpPr/>
          <p:nvPr/>
        </p:nvSpPr>
        <p:spPr>
          <a:xfrm>
            <a:off x="368491" y="2483018"/>
            <a:ext cx="9062112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63041-F70A-3434-1C48-B8C7A1116014}"/>
              </a:ext>
            </a:extLst>
          </p:cNvPr>
          <p:cNvSpPr txBox="1"/>
          <p:nvPr/>
        </p:nvSpPr>
        <p:spPr>
          <a:xfrm>
            <a:off x="415737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E4B35A-DFB6-7673-A916-EF1D7E83E53A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680131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970D0-CF64-B345-B652-CB02C2945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0063" y="1"/>
            <a:ext cx="8651875" cy="19380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Machine Learning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Supervised Learning (Classification)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Learning from Examples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B1635-C3D4-9946-BD60-0C88CE4A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7754FB-9DF8-8640-AA53-EEB8B7B96695}"/>
              </a:ext>
            </a:extLst>
          </p:cNvPr>
          <p:cNvSpPr/>
          <p:nvPr/>
        </p:nvSpPr>
        <p:spPr>
          <a:xfrm>
            <a:off x="2573066" y="2483018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pitchFamily="2" charset="0"/>
              </a:rPr>
              <a:t>5.1,3.5,1.4,0.2,Iris-setosa 4.9,3.0,1.4,0.2,Iris-setosa 4.7,3.2,1.3,0.2,Iris-setosa 7.0,3.2,4.7,1.4,Iris-versicolor 6.4,3.2,4.5,1.5,Iris-versicolor 6.9,3.1,4.9,1.5,Iris-versicolor 6.3,3.3,6.0,2.5,Iris-virginica 5.8,2.7,5.1,1.9,Iris-virginica 7.1,3.0,5.9,2.1,Iris-virginica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C4CE39-B7F3-D44C-A6D7-1917671DC302}"/>
              </a:ext>
            </a:extLst>
          </p:cNvPr>
          <p:cNvSpPr/>
          <p:nvPr/>
        </p:nvSpPr>
        <p:spPr>
          <a:xfrm>
            <a:off x="2537062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AEE3E05-F136-2644-947B-45BD07AB1662}"/>
              </a:ext>
            </a:extLst>
          </p:cNvPr>
          <p:cNvSpPr/>
          <p:nvPr/>
        </p:nvSpPr>
        <p:spPr>
          <a:xfrm>
            <a:off x="6024030" y="2378774"/>
            <a:ext cx="3389796" cy="4054534"/>
          </a:xfrm>
          <a:prstGeom prst="roundRect">
            <a:avLst>
              <a:gd name="adj" fmla="val 2491"/>
            </a:avLst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7F294-F20A-694C-A107-3033C31DD8F3}"/>
              </a:ext>
            </a:extLst>
          </p:cNvPr>
          <p:cNvSpPr txBox="1"/>
          <p:nvPr/>
        </p:nvSpPr>
        <p:spPr>
          <a:xfrm>
            <a:off x="1697400" y="3932395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D87A0F6-F483-A348-9950-98FA05A466F5}"/>
              </a:ext>
            </a:extLst>
          </p:cNvPr>
          <p:cNvSpPr txBox="1"/>
          <p:nvPr/>
        </p:nvSpPr>
        <p:spPr>
          <a:xfrm>
            <a:off x="9656294" y="3701562"/>
            <a:ext cx="4924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D5FA2-723B-9548-88ED-5C5C46BB0C35}"/>
              </a:ext>
            </a:extLst>
          </p:cNvPr>
          <p:cNvSpPr txBox="1"/>
          <p:nvPr/>
        </p:nvSpPr>
        <p:spPr>
          <a:xfrm>
            <a:off x="5222628" y="1749906"/>
            <a:ext cx="14494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F65258-6DF7-C584-0E22-CBC3E681857E}"/>
              </a:ext>
            </a:extLst>
          </p:cNvPr>
          <p:cNvSpPr txBox="1"/>
          <p:nvPr/>
        </p:nvSpPr>
        <p:spPr>
          <a:xfrm>
            <a:off x="292905" y="2321033"/>
            <a:ext cx="2064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B44EB96-A29B-9F94-46D2-1520873F3EA6}"/>
              </a:ext>
            </a:extLst>
          </p:cNvPr>
          <p:cNvSpPr/>
          <p:nvPr/>
        </p:nvSpPr>
        <p:spPr>
          <a:xfrm>
            <a:off x="265609" y="2471642"/>
            <a:ext cx="9883128" cy="492194"/>
          </a:xfrm>
          <a:prstGeom prst="roundRect">
            <a:avLst>
              <a:gd name="adj" fmla="val 2491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28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1B4B7A-3E12-C4E9-002D-AE3A5ED1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AA39C-F415-6984-93E6-4F079A4F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B2EE9-69F1-9934-955D-08ED6DBF97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2026/05/19 Deep Learning in Finance; </a:t>
            </a:r>
            <a:br>
              <a:rPr lang="en-US" sz="2800" dirty="0"/>
            </a:br>
            <a:r>
              <a:rPr lang="en-US" sz="2800" dirty="0"/>
              <a:t>                            Reinforcement Learning in Finance; </a:t>
            </a:r>
            <a:br>
              <a:rPr lang="en-US" sz="2800" dirty="0"/>
            </a:br>
            <a:r>
              <a:rPr lang="en-US" sz="2800" dirty="0"/>
              <a:t>                            Generative AI and Agentic AI in Finance</a:t>
            </a:r>
          </a:p>
          <a:p>
            <a:pPr marL="0" indent="0">
              <a:buNone/>
            </a:pPr>
            <a:r>
              <a:rPr lang="en-US" sz="2800" dirty="0"/>
              <a:t>14 2026/05/26 Algorithmic Trading; </a:t>
            </a:r>
            <a:br>
              <a:rPr lang="en-US" sz="2800" dirty="0"/>
            </a:br>
            <a:r>
              <a:rPr lang="en-US" sz="2800" dirty="0"/>
              <a:t>                            Risk Management; </a:t>
            </a:r>
            <a:br>
              <a:rPr lang="en-US" sz="2800" dirty="0"/>
            </a:br>
            <a:r>
              <a:rPr lang="en-US" sz="2800" dirty="0"/>
              <a:t>                            Trading Bot and Event-Based </a:t>
            </a:r>
            <a:r>
              <a:rPr lang="en-US" sz="2800" dirty="0" err="1"/>
              <a:t>Backtesting</a:t>
            </a:r>
            <a:endParaRPr lang="en-US" sz="2800" dirty="0"/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2026/06/02 Final Project Report I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2026/06/09 Final Project Report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E62D7-AB68-90BB-9A2C-7845B2DB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657A3-3465-83BA-E928-3E009750FF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3F948B-F423-ABD4-4731-8CF010E6A0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372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6827473" y="2565493"/>
            <a:ext cx="761134" cy="37856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3509527" y="2543505"/>
            <a:ext cx="3209925" cy="37856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130628"/>
            <a:ext cx="8229600" cy="99172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848086" y="1122348"/>
            <a:ext cx="849463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>
                <a:latin typeface="Courier" pitchFamily="2" charset="0"/>
              </a:rPr>
              <a:t>[</a:t>
            </a:r>
            <a:r>
              <a:rPr lang="en-US" sz="3000" dirty="0">
                <a:solidFill>
                  <a:schemeClr val="accent1"/>
                </a:solidFill>
                <a:latin typeface="Courier" pitchFamily="2" charset="0"/>
              </a:rPr>
              <a:t>10, 20, 30</a:t>
            </a:r>
            <a:r>
              <a:rPr lang="en-US" sz="3000" dirty="0">
                <a:latin typeface="Courier" pitchFamily="2" charset="0"/>
              </a:rPr>
              <a:t>, </a:t>
            </a:r>
            <a:r>
              <a:rPr lang="en-US" sz="3000" dirty="0">
                <a:solidFill>
                  <a:srgbClr val="C00000"/>
                </a:solidFill>
                <a:latin typeface="Courier" pitchFamily="2" charset="0"/>
              </a:rPr>
              <a:t>40</a:t>
            </a:r>
            <a:r>
              <a:rPr lang="en-US" sz="3000" dirty="0">
                <a:latin typeface="Courier" pitchFamily="2" charset="0"/>
              </a:rPr>
              <a:t>, 50, 60, 70, 80, 90]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3509527" y="2543505"/>
            <a:ext cx="4572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 20 30] 40</a:t>
            </a:r>
          </a:p>
          <a:p>
            <a:r>
              <a:rPr lang="en-US" sz="4000" dirty="0">
                <a:latin typeface="Courier" pitchFamily="2" charset="0"/>
              </a:rPr>
              <a:t>[20 30 40] 50</a:t>
            </a:r>
          </a:p>
          <a:p>
            <a:r>
              <a:rPr lang="en-US" sz="4000" dirty="0">
                <a:latin typeface="Courier" pitchFamily="2" charset="0"/>
              </a:rPr>
              <a:t>[30 40 50] 60</a:t>
            </a:r>
          </a:p>
          <a:p>
            <a:r>
              <a:rPr lang="en-US" sz="4000" dirty="0">
                <a:latin typeface="Courier" pitchFamily="2" charset="0"/>
              </a:rPr>
              <a:t>[40 50 60] 70</a:t>
            </a:r>
          </a:p>
          <a:p>
            <a:r>
              <a:rPr lang="en-US" sz="4000" dirty="0">
                <a:latin typeface="Courier" pitchFamily="2" charset="0"/>
              </a:rPr>
              <a:t>[50 60 70] 80</a:t>
            </a:r>
          </a:p>
          <a:p>
            <a:r>
              <a:rPr lang="en-US" sz="4000" dirty="0">
                <a:latin typeface="Courier" pitchFamily="2" charset="0"/>
              </a:rPr>
              <a:t>[60 70 80] 90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29492" y="1845122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6969032" y="1841385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2285695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9F9978B-5BA0-4541-BD30-31D8FBD0085B}"/>
              </a:ext>
            </a:extLst>
          </p:cNvPr>
          <p:cNvSpPr/>
          <p:nvPr/>
        </p:nvSpPr>
        <p:spPr>
          <a:xfrm>
            <a:off x="8565346" y="3632877"/>
            <a:ext cx="1275070" cy="9630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2D6FC5-1341-474C-B1DA-EE817C408342}"/>
              </a:ext>
            </a:extLst>
          </p:cNvPr>
          <p:cNvSpPr/>
          <p:nvPr/>
        </p:nvSpPr>
        <p:spPr>
          <a:xfrm>
            <a:off x="2029922" y="3632878"/>
            <a:ext cx="6469553" cy="9630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997170-10AB-E944-BEC5-881FB34CE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921" y="0"/>
            <a:ext cx="8229600" cy="1143000"/>
          </a:xfrm>
        </p:spPr>
        <p:txBody>
          <a:bodyPr/>
          <a:lstStyle/>
          <a:p>
            <a:r>
              <a:rPr lang="en-US" sz="6600" dirty="0">
                <a:solidFill>
                  <a:schemeClr val="accent1"/>
                </a:solidFill>
              </a:rPr>
              <a:t>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1EC5C-2E2A-DB43-B294-13FDD88AA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B707F3-520F-EB42-B80E-3E8B0F896D23}"/>
              </a:ext>
            </a:extLst>
          </p:cNvPr>
          <p:cNvSpPr/>
          <p:nvPr/>
        </p:nvSpPr>
        <p:spPr>
          <a:xfrm>
            <a:off x="1918770" y="1270502"/>
            <a:ext cx="85042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Courier" pitchFamily="2" charset="0"/>
              </a:rPr>
              <a:t>[</a:t>
            </a:r>
            <a:r>
              <a:rPr lang="en-US" sz="3600" dirty="0">
                <a:solidFill>
                  <a:schemeClr val="accent1"/>
                </a:solidFill>
                <a:latin typeface="Courier" pitchFamily="2" charset="0"/>
              </a:rPr>
              <a:t>100, 110, 120, 130, 140</a:t>
            </a:r>
            <a:r>
              <a:rPr lang="en-US" sz="3600" dirty="0">
                <a:latin typeface="Courier" pitchFamily="2" charset="0"/>
              </a:rPr>
              <a:t>, </a:t>
            </a:r>
            <a:r>
              <a:rPr lang="en-US" sz="3600" dirty="0">
                <a:solidFill>
                  <a:srgbClr val="C00000"/>
                </a:solidFill>
                <a:latin typeface="Courier" pitchFamily="2" charset="0"/>
              </a:rPr>
              <a:t>150</a:t>
            </a:r>
            <a:r>
              <a:rPr lang="en-US" sz="3600" dirty="0">
                <a:latin typeface="Courier" pitchFamily="2" charset="0"/>
              </a:rPr>
              <a:t>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0FD57D-E589-364C-9649-A81FB69BF24E}"/>
              </a:ext>
            </a:extLst>
          </p:cNvPr>
          <p:cNvSpPr/>
          <p:nvPr/>
        </p:nvSpPr>
        <p:spPr>
          <a:xfrm>
            <a:off x="1977616" y="3794659"/>
            <a:ext cx="7934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Courier" pitchFamily="2" charset="0"/>
              </a:rPr>
              <a:t>[100 110 120 130 140] 150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DDC7C3-E458-BB41-BC47-53DC92C82678}"/>
              </a:ext>
            </a:extLst>
          </p:cNvPr>
          <p:cNvSpPr txBox="1"/>
          <p:nvPr/>
        </p:nvSpPr>
        <p:spPr>
          <a:xfrm>
            <a:off x="4943872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434443-BCBA-0140-8795-663047127E37}"/>
              </a:ext>
            </a:extLst>
          </p:cNvPr>
          <p:cNvSpPr txBox="1"/>
          <p:nvPr/>
        </p:nvSpPr>
        <p:spPr>
          <a:xfrm>
            <a:off x="8963873" y="2900476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9C1E38-E2DB-C047-8B5E-C791789BB3A5}"/>
              </a:ext>
            </a:extLst>
          </p:cNvPr>
          <p:cNvSpPr/>
          <p:nvPr/>
        </p:nvSpPr>
        <p:spPr>
          <a:xfrm>
            <a:off x="4947868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575072-4D45-D545-B47C-E867AC28719F}"/>
              </a:ext>
            </a:extLst>
          </p:cNvPr>
          <p:cNvSpPr/>
          <p:nvPr/>
        </p:nvSpPr>
        <p:spPr>
          <a:xfrm>
            <a:off x="6206010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8BD0090-A3CA-E64B-A6AA-E379AEB4F022}"/>
              </a:ext>
            </a:extLst>
          </p:cNvPr>
          <p:cNvSpPr/>
          <p:nvPr/>
        </p:nvSpPr>
        <p:spPr>
          <a:xfrm>
            <a:off x="3689726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584EC0-B59B-6A45-A484-26A45D4A139D}"/>
              </a:ext>
            </a:extLst>
          </p:cNvPr>
          <p:cNvSpPr/>
          <p:nvPr/>
        </p:nvSpPr>
        <p:spPr>
          <a:xfrm>
            <a:off x="2431584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055966-2A68-1244-A6B5-5F6A25EFF115}"/>
              </a:ext>
            </a:extLst>
          </p:cNvPr>
          <p:cNvSpPr/>
          <p:nvPr/>
        </p:nvSpPr>
        <p:spPr>
          <a:xfrm>
            <a:off x="7464152" y="4799483"/>
            <a:ext cx="640080" cy="6400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X</a:t>
            </a:r>
            <a:r>
              <a:rPr lang="en-US" sz="2400" baseline="-25000" dirty="0">
                <a:solidFill>
                  <a:schemeClr val="tx1"/>
                </a:solidFill>
              </a:rPr>
              <a:t>t5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7E85061-8C5E-244E-A102-FAC0C0F3F28A}"/>
              </a:ext>
            </a:extLst>
          </p:cNvPr>
          <p:cNvSpPr/>
          <p:nvPr/>
        </p:nvSpPr>
        <p:spPr>
          <a:xfrm>
            <a:off x="8926195" y="2284864"/>
            <a:ext cx="640080" cy="64008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Y</a:t>
            </a:r>
            <a:endParaRPr lang="en-US" sz="2400" baseline="-25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49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1BD64-1226-BFE6-2A9C-339A38671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47248"/>
          </a:xfrm>
        </p:spPr>
        <p:txBody>
          <a:bodyPr/>
          <a:lstStyle/>
          <a:p>
            <a:r>
              <a:rPr lang="en-US" dirty="0"/>
              <a:t>The Theory of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AC162-BE80-D93B-0AA8-CA6FD5BE8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8962"/>
            <a:ext cx="11222181" cy="529328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How can we be sure that our </a:t>
            </a:r>
            <a:r>
              <a:rPr lang="en-US" dirty="0">
                <a:solidFill>
                  <a:srgbClr val="C00000"/>
                </a:solidFill>
              </a:rPr>
              <a:t>learned hypothesis </a:t>
            </a:r>
            <a:r>
              <a:rPr lang="en-US" dirty="0"/>
              <a:t>will </a:t>
            </a:r>
            <a:r>
              <a:rPr lang="en-US" dirty="0">
                <a:solidFill>
                  <a:srgbClr val="C00000"/>
                </a:solidFill>
              </a:rPr>
              <a:t>predict</a:t>
            </a:r>
            <a:r>
              <a:rPr lang="en-US" dirty="0"/>
              <a:t> well for previously unseen inputs? </a:t>
            </a:r>
          </a:p>
          <a:p>
            <a:pPr lvl="1"/>
            <a:r>
              <a:rPr lang="en-US" dirty="0"/>
              <a:t>How do we know that the </a:t>
            </a:r>
            <a:r>
              <a:rPr lang="en-US" dirty="0">
                <a:solidFill>
                  <a:srgbClr val="C00000"/>
                </a:solidFill>
              </a:rPr>
              <a:t>hypothesis</a:t>
            </a:r>
            <a:r>
              <a:rPr lang="en-US" dirty="0"/>
              <a:t>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is close to the </a:t>
            </a:r>
            <a:r>
              <a:rPr lang="en-US" dirty="0">
                <a:solidFill>
                  <a:srgbClr val="C00000"/>
                </a:solidFill>
              </a:rPr>
              <a:t>target function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  </a:t>
            </a:r>
            <a:b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/>
              <a:t>if we don’t know what is? </a:t>
            </a:r>
          </a:p>
          <a:p>
            <a:r>
              <a:rPr lang="en-US" dirty="0"/>
              <a:t>How many </a:t>
            </a:r>
            <a:r>
              <a:rPr lang="en-US" dirty="0">
                <a:solidFill>
                  <a:srgbClr val="C00000"/>
                </a:solidFill>
              </a:rPr>
              <a:t>examples</a:t>
            </a:r>
            <a:r>
              <a:rPr lang="en-US" dirty="0"/>
              <a:t> do we need to get a good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?</a:t>
            </a:r>
          </a:p>
          <a:p>
            <a:r>
              <a:rPr lang="en-US" dirty="0"/>
              <a:t>What </a:t>
            </a:r>
            <a:r>
              <a:rPr lang="en-US" dirty="0">
                <a:solidFill>
                  <a:srgbClr val="C00000"/>
                </a:solidFill>
              </a:rPr>
              <a:t>hypothesis space</a:t>
            </a:r>
            <a:r>
              <a:rPr lang="en-US" dirty="0"/>
              <a:t> should we use? </a:t>
            </a:r>
          </a:p>
          <a:p>
            <a:r>
              <a:rPr lang="en-US" dirty="0"/>
              <a:t>If the hypothesis space is very complex, </a:t>
            </a:r>
            <a:br>
              <a:rPr lang="en-US" dirty="0"/>
            </a:br>
            <a:r>
              <a:rPr lang="en-US" dirty="0"/>
              <a:t>can we even find the best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dirty="0"/>
              <a:t> or do we have to settle for a </a:t>
            </a:r>
            <a:r>
              <a:rPr lang="en-US" dirty="0">
                <a:solidFill>
                  <a:srgbClr val="C00000"/>
                </a:solidFill>
              </a:rPr>
              <a:t>local maximum</a:t>
            </a:r>
            <a:r>
              <a:rPr lang="en-US" dirty="0"/>
              <a:t>? </a:t>
            </a:r>
          </a:p>
          <a:p>
            <a:r>
              <a:rPr lang="en-US" dirty="0"/>
              <a:t>How </a:t>
            </a:r>
            <a:r>
              <a:rPr lang="en-US" dirty="0">
                <a:solidFill>
                  <a:srgbClr val="C00000"/>
                </a:solidFill>
              </a:rPr>
              <a:t>complex</a:t>
            </a:r>
            <a:r>
              <a:rPr lang="en-US" dirty="0"/>
              <a:t> should </a:t>
            </a:r>
            <a:r>
              <a:rPr lang="en-US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</a:t>
            </a:r>
            <a:r>
              <a:rPr lang="en-US" dirty="0"/>
              <a:t>be? </a:t>
            </a:r>
          </a:p>
          <a:p>
            <a:r>
              <a:rPr lang="en-US" dirty="0"/>
              <a:t>How do we avoid </a:t>
            </a:r>
            <a:r>
              <a:rPr lang="en-US" dirty="0">
                <a:solidFill>
                  <a:srgbClr val="C00000"/>
                </a:solidFill>
              </a:rPr>
              <a:t>overfitting</a:t>
            </a:r>
            <a:r>
              <a:rPr lang="en-US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20BFDA-38E8-2AC6-F712-63E244577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57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6291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function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C68FB8-1B0F-374E-8FEE-C2D0B325CC38}"/>
              </a:ext>
            </a:extLst>
          </p:cNvPr>
          <p:cNvSpPr txBox="1"/>
          <p:nvPr/>
        </p:nvSpPr>
        <p:spPr>
          <a:xfrm>
            <a:off x="3503712" y="910921"/>
            <a:ext cx="48221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2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2453CC-A6F8-7947-B00A-04A450A2D21F}"/>
              </a:ext>
            </a:extLst>
          </p:cNvPr>
          <p:cNvSpPr txBox="1"/>
          <p:nvPr/>
        </p:nvSpPr>
        <p:spPr>
          <a:xfrm>
            <a:off x="2233085" y="2808438"/>
            <a:ext cx="605165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218137-F748-BC49-BDA4-EF6E033D96BF}"/>
              </a:ext>
            </a:extLst>
          </p:cNvPr>
          <p:cNvSpPr txBox="1"/>
          <p:nvPr/>
        </p:nvSpPr>
        <p:spPr>
          <a:xfrm>
            <a:off x="2233084" y="4687976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93791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2581501" y="6579315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7527" y="125761"/>
            <a:ext cx="8496944" cy="107099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Linear Regression Weight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FDA7BB-22E0-194D-AF10-63B0C2D7DF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41" y="2734296"/>
            <a:ext cx="8703630" cy="32149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65EF7E-8B1A-1A48-96A9-762574F83312}"/>
              </a:ext>
            </a:extLst>
          </p:cNvPr>
          <p:cNvSpPr txBox="1"/>
          <p:nvPr/>
        </p:nvSpPr>
        <p:spPr>
          <a:xfrm>
            <a:off x="2054197" y="943560"/>
            <a:ext cx="803938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9000" b="1" i="1" baseline="-2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90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9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9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9000" b="1" i="1" baseline="-25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307DD-91E1-2D43-85AA-AFB818609DDD}"/>
              </a:ext>
            </a:extLst>
          </p:cNvPr>
          <p:cNvSpPr txBox="1"/>
          <p:nvPr/>
        </p:nvSpPr>
        <p:spPr>
          <a:xfrm>
            <a:off x="5992657" y="5984774"/>
            <a:ext cx="4500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Loss function for Weights (w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</a:t>
            </a:r>
            <a:r>
              <a:rPr lang="en-US" sz="24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420028-7E1A-0B42-98D9-3F1BC5A03D3D}"/>
              </a:ext>
            </a:extLst>
          </p:cNvPr>
          <p:cNvSpPr txBox="1"/>
          <p:nvPr/>
        </p:nvSpPr>
        <p:spPr>
          <a:xfrm>
            <a:off x="2652734" y="5991672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0.232 </a:t>
            </a: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+ 246</a:t>
            </a:r>
            <a:endParaRPr lang="en-US" sz="24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339CF-4A62-9245-AA36-3CF5D2F15CDB}"/>
              </a:ext>
            </a:extLst>
          </p:cNvPr>
          <p:cNvSpPr txBox="1"/>
          <p:nvPr/>
        </p:nvSpPr>
        <p:spPr>
          <a:xfrm>
            <a:off x="6254891" y="2456382"/>
            <a:ext cx="40895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w*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argmin</a:t>
            </a:r>
            <a:r>
              <a:rPr lang="en-US" sz="3200" b="1" i="1" baseline="-25000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baseline="-250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Loss(</a:t>
            </a:r>
            <a:r>
              <a:rPr lang="en-US" sz="3200" b="1" i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i="1" baseline="-250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sz="32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i="1" baseline="-250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9555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Performance Measure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The measure of success for estimation problems</a:t>
            </a:r>
          </a:p>
          <a:p>
            <a:pPr marL="777240" lvl="1" indent="-320040"/>
            <a:r>
              <a:rPr lang="en-US" sz="3600" dirty="0"/>
              <a:t>mean-squared error (MSE)</a:t>
            </a:r>
          </a:p>
          <a:p>
            <a:pPr marL="320040" indent="-320040"/>
            <a:r>
              <a:rPr lang="en-US" sz="3600" dirty="0"/>
              <a:t>Classification problems</a:t>
            </a:r>
          </a:p>
          <a:p>
            <a:pPr marL="777240" lvl="1" indent="-320040"/>
            <a:r>
              <a:rPr lang="en-US" sz="3600" dirty="0"/>
              <a:t>accuracy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9527765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1610436" y="274639"/>
            <a:ext cx="9116704" cy="6034087"/>
          </a:xfrm>
        </p:spPr>
        <p:txBody>
          <a:bodyPr/>
          <a:lstStyle/>
          <a:p>
            <a:r>
              <a:rPr lang="en-US" altLang="zh-TW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Evaluation</a:t>
            </a: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(Accuracy of Classification Model)</a:t>
            </a:r>
            <a:br>
              <a:rPr lang="zh-TW" altLang="en-US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endParaRPr lang="en-US" altLang="zh-TW" dirty="0">
              <a:solidFill>
                <a:schemeClr val="accent1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91C03D0-3D11-0741-A368-0A870C15449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18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831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003" y="1268761"/>
            <a:ext cx="9812740" cy="5250707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71795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6383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70946785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F9C2B94-1610-D9DD-566D-DFBFD6DD6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13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Econometrics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Machine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11722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057E3B52-ECAF-CB28-152C-5D325E565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50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6863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dirty="0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 dirty="0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4A632147-9411-F630-ADCB-F8F10A592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1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2133600" y="1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3756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4789489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848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732339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6307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7913689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7974014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7858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3773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4629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5048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4348164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6318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8026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7932739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7394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8145464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7924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7688264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7688264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8145464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7604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7281864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7956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8075614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8058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8007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7840664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7807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7888289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5200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4551364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4568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4840289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5002214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4916489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5272089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4884739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4953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4783139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4941889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4822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4738689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4924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658938" y="1962151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658939" y="4959351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8551864" y="19621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8551864" y="4959351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4605339" y="742951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7180264" y="742951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4570414" y="3635376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7145339" y="3635376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657351" y="788989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636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6167438" y="833439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6134101" y="3713164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704976" y="2768601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697039" y="574198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8532814" y="5800726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8575676" y="2878139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BF571F66-CFBE-B72D-FD34-E48710415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xfrm>
            <a:off x="11159797" y="6562244"/>
            <a:ext cx="960699" cy="23965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zh-TW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542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319" y="85568"/>
            <a:ext cx="11095630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for Tabulation of Two-Class Classification Results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799" y="1750667"/>
            <a:ext cx="4502276" cy="4478071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0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574800" imgH="355600" progId="Equation.3">
                  <p:embed/>
                </p:oleObj>
              </mc:Choice>
              <mc:Fallback>
                <p:oleObj name="Equation" r:id="rId3" imgW="1574800" imgH="355600" progId="Equation.3">
                  <p:embed/>
                  <p:pic>
                    <p:nvPicPr>
                      <p:cNvPr id="8" name="Object 2">
                        <a:extLst>
                          <a:ext uri="{FF2B5EF4-FFF2-40B4-BE49-F238E27FC236}">
                            <a16:creationId xmlns:a16="http://schemas.microsoft.com/office/drawing/2014/main" id="{8EAF8248-1688-084E-8F22-A7FE5BDB33C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0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9F439B2-79F7-854C-A5F0-B957A12DA9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10" name="Object 4">
                        <a:extLst>
                          <a:ext uri="{FF2B5EF4-FFF2-40B4-BE49-F238E27FC236}">
                            <a16:creationId xmlns:a16="http://schemas.microsoft.com/office/drawing/2014/main" id="{40CBB13B-0002-BE4C-ADBA-6F936A4D059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2226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11" name="Object 5">
                        <a:extLst>
                          <a:ext uri="{FF2B5EF4-FFF2-40B4-BE49-F238E27FC236}">
                            <a16:creationId xmlns:a16="http://schemas.microsoft.com/office/drawing/2014/main" id="{4ADB1A2D-3205-854F-B6B3-09F597F2042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6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612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12" name="Object 6">
                        <a:extLst>
                          <a:ext uri="{FF2B5EF4-FFF2-40B4-BE49-F238E27FC236}">
                            <a16:creationId xmlns:a16="http://schemas.microsoft.com/office/drawing/2014/main" id="{56543343-D000-9342-ACB5-A0507788BD9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12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2866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1847851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5519739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32365502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96" y="73352"/>
            <a:ext cx="11213432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8173" y="1346830"/>
            <a:ext cx="10081623" cy="5250821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067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5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77" y="2188623"/>
            <a:ext cx="11073245" cy="388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9520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512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9249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13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6475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25600" imgH="355600" progId="Equation.3">
                  <p:embed/>
                </p:oleObj>
              </mc:Choice>
              <mc:Fallback>
                <p:oleObj name="Equation" r:id="rId4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5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6394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6" imgW="1688367" imgH="355446" progId="Equation.3">
                  <p:embed/>
                </p:oleObj>
              </mc:Choice>
              <mc:Fallback>
                <p:oleObj name="方程式" r:id="rId6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6465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17600" imgH="330200" progId="Equation.3">
                  <p:embed/>
                </p:oleObj>
              </mc:Choice>
              <mc:Fallback>
                <p:oleObj name="Equation" r:id="rId8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77900" imgH="355600" progId="Equation.3">
                  <p:embed/>
                </p:oleObj>
              </mc:Choice>
              <mc:Fallback>
                <p:oleObj name="Equation" r:id="rId10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2" imgW="2641600" imgH="393700" progId="Equation.3">
                  <p:embed/>
                </p:oleObj>
              </mc:Choice>
              <mc:Fallback>
                <p:oleObj name="方程式" r:id="rId12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1830389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5" imgW="1955800" imgH="393700" progId="Equation.3">
                  <p:embed/>
                </p:oleObj>
              </mc:Choice>
              <mc:Fallback>
                <p:oleObj name="方程式" r:id="rId15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0389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1811339" y="5076826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7" imgW="2705100" imgH="393700" progId="Equation.3">
                  <p:embed/>
                </p:oleObj>
              </mc:Choice>
              <mc:Fallback>
                <p:oleObj name="方程式" r:id="rId17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076826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1820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2857500" imgH="393700" progId="Equation.3">
                  <p:embed/>
                </p:oleObj>
              </mc:Choice>
              <mc:Fallback>
                <p:oleObj name="Equation" r:id="rId19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0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1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5530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6467476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866090" imgH="393529" progId="Equation.3">
                  <p:embed/>
                </p:oleObj>
              </mc:Choice>
              <mc:Fallback>
                <p:oleObj name="方程式" r:id="rId2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7476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8597901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7901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1892301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641600" imgH="393700" progId="Equation.3">
                  <p:embed/>
                </p:oleObj>
              </mc:Choice>
              <mc:Fallback>
                <p:oleObj name="Equation" r:id="rId6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2301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1843088" y="5018089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31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81645"/>
            <a:ext cx="11222181" cy="1045029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2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26675"/>
            <a:ext cx="11222181" cy="5392886"/>
          </a:xfrm>
        </p:spPr>
        <p:txBody>
          <a:bodyPr>
            <a:normAutofit fontScale="400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>
                <a:solidFill>
                  <a:srgbClr val="C00000"/>
                </a:solidFill>
              </a:rPr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13600" dirty="0"/>
              <a:t>Cross-validation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824276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6186488" y="1874839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2" imgW="1930400" imgH="393700" progId="Equation.3">
                  <p:embed/>
                </p:oleObj>
              </mc:Choice>
              <mc:Fallback>
                <p:oleObj name="方程式" r:id="rId2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6488" y="1874839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4" y="3544889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1811339" y="5815014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5" imgW="2705100" imgH="393700" progId="Equation.3">
                  <p:embed/>
                </p:oleObj>
              </mc:Choice>
              <mc:Fallback>
                <p:oleObj name="方程式" r:id="rId5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1339" y="5815014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1793876" y="6315076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857500" imgH="393700" progId="Equation.3">
                  <p:embed/>
                </p:oleObj>
              </mc:Choice>
              <mc:Fallback>
                <p:oleObj name="Equation" r:id="rId7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76" y="6315076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1733551" y="4379914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3776664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3830639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3602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1524000" y="331789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6988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17600" imgH="330200" progId="Equation.3">
                  <p:embed/>
                </p:oleObj>
              </mc:Choice>
              <mc:Fallback>
                <p:oleObj name="Equation" r:id="rId2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8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6713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3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5883276" y="4011614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5962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5970588" y="1773239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6118226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612900" imgH="419100" progId="Equation.3">
                  <p:embed/>
                </p:oleObj>
              </mc:Choice>
              <mc:Fallback>
                <p:oleObj name="Equation" r:id="rId6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8226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1524001" y="1296989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2424113" y="273051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8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5897564" y="1835151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5878514" y="273051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2479676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257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5829301" y="6635751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1890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1811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1811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1811338" y="3709989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1811339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1811339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3914776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4776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3614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4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7610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6054725" y="3971926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4470401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5026026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7" imgW="1612900" imgH="419100" progId="Equation.3">
                  <p:embed/>
                </p:oleObj>
              </mc:Choice>
              <mc:Fallback>
                <p:oleObj name="方程式" r:id="rId7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6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4387850" y="5991226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9" imgW="1688367" imgH="355446" progId="Equation.3">
                  <p:embed/>
                </p:oleObj>
              </mc:Choice>
              <mc:Fallback>
                <p:oleObj name="方程式" r:id="rId9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7850" y="5991226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7024688" y="2798764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方程式" r:id="rId11" imgW="2705100" imgH="393700" progId="Equation.3">
                  <p:embed/>
                </p:oleObj>
              </mc:Choice>
              <mc:Fallback>
                <p:oleObj name="方程式" r:id="rId11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4688" y="2798764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3549651" y="3289301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2857500" imgH="393700" progId="Equation.3">
                  <p:embed/>
                </p:oleObj>
              </mc:Choice>
              <mc:Fallback>
                <p:oleObj name="Equation" r:id="rId13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9651" y="3289301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7737475" y="731839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1858963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1789113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722439" y="3748089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1743076" y="2870201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212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2178051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2097089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2097089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2097088" y="3709989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2097089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2097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2147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2078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6467476" y="614364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6399214" y="568326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2149476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6424614" y="3535364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3741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6507164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6478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2278064" y="166689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2249489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3917951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"/>
              </a:rPr>
              <a:t>http://en.wikipedia.org/wiki/Receiver_operating_characteristic</a:t>
            </a:r>
            <a:endParaRPr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2239963" y="611189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2170113" y="565151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6465888" y="600076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6396038" y="554039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8972551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77900" imgH="355600" progId="Equation.3">
                  <p:embed/>
                </p:oleObj>
              </mc:Choice>
              <mc:Fallback>
                <p:oleObj name="Equation" r:id="rId3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72551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6216651" y="4591051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6183314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9029701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17600" imgH="330200" progId="Equation.3">
                  <p:embed/>
                </p:oleObj>
              </mc:Choice>
              <mc:Fallback>
                <p:oleObj name="Equation" r:id="rId5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9701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6178551" y="4654551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6181726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2147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2138363" y="3498851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6438901" y="2889251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6445251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28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EUR/USD exchange rate as time series </a:t>
            </a:r>
            <a:br>
              <a:rPr lang="en-US" dirty="0"/>
            </a:br>
            <a:r>
              <a:rPr lang="en-US" dirty="0"/>
              <a:t>(monthly)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3D1463A-6E77-8A4C-8B65-5C9BB28014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984" y="1614488"/>
            <a:ext cx="7464045" cy="4738687"/>
          </a:xfrm>
        </p:spPr>
      </p:pic>
    </p:spTree>
    <p:extLst>
      <p:ext uri="{BB962C8B-B14F-4D97-AF65-F5344CB8AC3E}">
        <p14:creationId xmlns:p14="http://schemas.microsoft.com/office/powerpoint/2010/main" val="21142967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6C1A1B-6894-974E-985D-3DF293C84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8740" y="1614488"/>
            <a:ext cx="7574533" cy="4738687"/>
          </a:xfrm>
        </p:spPr>
      </p:pic>
    </p:spTree>
    <p:extLst>
      <p:ext uri="{BB962C8B-B14F-4D97-AF65-F5344CB8AC3E}">
        <p14:creationId xmlns:p14="http://schemas.microsoft.com/office/powerpoint/2010/main" val="575225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/>
          </a:bodyPr>
          <a:lstStyle/>
          <a:p>
            <a:r>
              <a:rPr lang="en-US" dirty="0"/>
              <a:t>Sample data and cubic regression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D04935-375E-894A-91B4-3CC38FC89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8636458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neural network approximation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2AB4F-9882-B547-8AF8-AA1AE174A6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421757631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against number of training epochs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AB85BF-963C-E549-A9A7-337F144F0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15281"/>
            <a:ext cx="7975600" cy="4737100"/>
          </a:xfrm>
        </p:spPr>
      </p:pic>
    </p:spTree>
    <p:extLst>
      <p:ext uri="{BB962C8B-B14F-4D97-AF65-F5344CB8AC3E}">
        <p14:creationId xmlns:p14="http://schemas.microsoft.com/office/powerpoint/2010/main" val="2924892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EAE0C9-ACB3-2200-EAE9-878720989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83CBD-DCC2-84AE-CECF-00BDB6923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2" y="0"/>
            <a:ext cx="11730484" cy="1137928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2"/>
                </a:solidFill>
              </a:rPr>
              <a:t>From Algorithms to Agents: </a:t>
            </a:r>
            <a:br>
              <a:rPr lang="en-US" sz="4400" dirty="0">
                <a:solidFill>
                  <a:schemeClr val="tx2"/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Reframing FinTech Through Agentic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B711-F5DB-549C-DDE2-CC9A01BE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C0C36C-CF30-0B2F-98D9-9697F20BBD83}"/>
              </a:ext>
            </a:extLst>
          </p:cNvPr>
          <p:cNvSpPr txBox="1"/>
          <p:nvPr/>
        </p:nvSpPr>
        <p:spPr>
          <a:xfrm>
            <a:off x="555598" y="6601428"/>
            <a:ext cx="110808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Azmat Islam and Muhammad Ajmal. (2025) "From Algorithms to Agents: Reframing FinTech Through Agentic Artificial Intelligence." Advance Journal of Econometrics and Finance 3, no. 1 (2025): 180-190.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00228D-A419-938C-BE95-339067B1C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85" y="1133857"/>
            <a:ext cx="10749630" cy="546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72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Regression lines for different highest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539D92-E402-9348-97F2-438E19C820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14419468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Sample data and DNN approximation </a:t>
            </a:r>
            <a:br>
              <a:rPr lang="en-US" dirty="0"/>
            </a:br>
            <a:r>
              <a:rPr lang="en-US" dirty="0"/>
              <a:t>(higher capacity)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F2D4E1-6BC9-1C46-BA4C-7E0BCEE05C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23231"/>
            <a:ext cx="7658100" cy="4521200"/>
          </a:xfrm>
        </p:spPr>
      </p:pic>
    </p:spTree>
    <p:extLst>
      <p:ext uri="{BB962C8B-B14F-4D97-AF65-F5344CB8AC3E}">
        <p14:creationId xmlns:p14="http://schemas.microsoft.com/office/powerpoint/2010/main" val="28275733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E3CB19-C161-A146-A777-AAED23C4EF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503" y="1614488"/>
            <a:ext cx="6145007" cy="4738687"/>
          </a:xfrm>
        </p:spPr>
      </p:pic>
    </p:spTree>
    <p:extLst>
      <p:ext uri="{BB962C8B-B14F-4D97-AF65-F5344CB8AC3E}">
        <p14:creationId xmlns:p14="http://schemas.microsoft.com/office/powerpoint/2010/main" val="12331197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and validation data </a:t>
            </a:r>
            <a:br>
              <a:rPr lang="en-US" dirty="0"/>
            </a:br>
            <a:r>
              <a:rPr lang="en-US" dirty="0"/>
              <a:t>including DNN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E711F9-BCC9-6D49-A533-D41FDDBA0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7835" y="1614488"/>
            <a:ext cx="6216342" cy="4738687"/>
          </a:xfrm>
        </p:spPr>
      </p:pic>
    </p:spTree>
    <p:extLst>
      <p:ext uri="{BB962C8B-B14F-4D97-AF65-F5344CB8AC3E}">
        <p14:creationId xmlns:p14="http://schemas.microsoft.com/office/powerpoint/2010/main" val="36613251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MSE values for DNN model </a:t>
            </a:r>
            <a:br>
              <a:rPr lang="en-US" dirty="0"/>
            </a:br>
            <a:r>
              <a:rPr lang="en-US" dirty="0"/>
              <a:t>on the training and validation data 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F6A919-72A0-AB44-B807-5DD62DF86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8206" y="1634331"/>
            <a:ext cx="7975600" cy="4699000"/>
          </a:xfrm>
        </p:spPr>
      </p:pic>
    </p:spTree>
    <p:extLst>
      <p:ext uri="{BB962C8B-B14F-4D97-AF65-F5344CB8AC3E}">
        <p14:creationId xmlns:p14="http://schemas.microsoft.com/office/powerpoint/2010/main" val="7827647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Test data and predictions </a:t>
            </a:r>
            <a:br>
              <a:rPr lang="en-US" dirty="0"/>
            </a:br>
            <a:r>
              <a:rPr lang="en-US" dirty="0"/>
              <a:t>from OLS regression and the DNN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5A64E7-1849-DD4A-87B6-AA5975304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056" y="1723231"/>
            <a:ext cx="7835900" cy="4521200"/>
          </a:xfrm>
        </p:spPr>
      </p:pic>
    </p:spTree>
    <p:extLst>
      <p:ext uri="{BB962C8B-B14F-4D97-AF65-F5344CB8AC3E}">
        <p14:creationId xmlns:p14="http://schemas.microsoft.com/office/powerpoint/2010/main" val="194596125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High bias and high variance OLS regression 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D979B4-5F6C-D944-92BC-8F055E312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956" y="1716881"/>
            <a:ext cx="7658100" cy="4533900"/>
          </a:xfrm>
        </p:spPr>
      </p:pic>
    </p:spTree>
    <p:extLst>
      <p:ext uri="{BB962C8B-B14F-4D97-AF65-F5344CB8AC3E}">
        <p14:creationId xmlns:p14="http://schemas.microsoft.com/office/powerpoint/2010/main" val="20513468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33990334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93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3415988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C94C2-2BD7-9655-9B47-5C31D202B1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C61D3-9CE8-306D-2C41-E5ED12C75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2" y="0"/>
            <a:ext cx="11730484" cy="928523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AI Paradigms for Economic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2F85E-C7BD-65E8-C210-B9DA7A98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0783AE-60DE-3557-74AB-6531505D6824}"/>
              </a:ext>
            </a:extLst>
          </p:cNvPr>
          <p:cNvSpPr txBox="1"/>
          <p:nvPr/>
        </p:nvSpPr>
        <p:spPr>
          <a:xfrm>
            <a:off x="390012" y="6482016"/>
            <a:ext cx="11256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Solomon Tetteh Mensah,  Adebayo Fatai Lamidi,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Olukunle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O. Akanbi, Ayo Samuel Avwerosuo, and Afolashade Joy Jubrilla. (2026)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"From Prediction to Causation: Integrating Causal, Generative, and Agent-Based AI in Economics and Finance." Journal of Accounts and Finance 1, no. 1 (2026): 1-9.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EB0757-70D3-48B6-5689-B93114D0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4382" y="928523"/>
            <a:ext cx="9563236" cy="55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023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73238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2175302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F8E636-89A9-EBA8-AE42-2C73D4F96F1B}"/>
              </a:ext>
            </a:extLst>
          </p:cNvPr>
          <p:cNvSpPr txBox="1"/>
          <p:nvPr/>
        </p:nvSpPr>
        <p:spPr>
          <a:xfrm>
            <a:off x="9227715" y="1750632"/>
            <a:ext cx="2412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AI in Finance </a:t>
            </a:r>
          </a:p>
        </p:txBody>
      </p:sp>
    </p:spTree>
    <p:extLst>
      <p:ext uri="{BB962C8B-B14F-4D97-AF65-F5344CB8AC3E}">
        <p14:creationId xmlns:p14="http://schemas.microsoft.com/office/powerpoint/2010/main" val="384607261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83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BDE487-1B4E-6E7C-61EC-DBF6151979BB}"/>
              </a:ext>
            </a:extLst>
          </p:cNvPr>
          <p:cNvSpPr txBox="1"/>
          <p:nvPr/>
        </p:nvSpPr>
        <p:spPr>
          <a:xfrm>
            <a:off x="7957537" y="1750632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Data Driven Finance</a:t>
            </a:r>
          </a:p>
        </p:txBody>
      </p:sp>
    </p:spTree>
    <p:extLst>
      <p:ext uri="{BB962C8B-B14F-4D97-AF65-F5344CB8AC3E}">
        <p14:creationId xmlns:p14="http://schemas.microsoft.com/office/powerpoint/2010/main" val="218009207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AFC8E1-7024-1341-A03C-C4F139F15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805" y="662845"/>
            <a:ext cx="10739779" cy="5825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5D5DE8-FB08-FFF9-490C-4769888E9EDF}"/>
              </a:ext>
            </a:extLst>
          </p:cNvPr>
          <p:cNvSpPr txBox="1"/>
          <p:nvPr/>
        </p:nvSpPr>
        <p:spPr>
          <a:xfrm>
            <a:off x="7957536" y="2060875"/>
            <a:ext cx="3682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11480"/>
            <a:r>
              <a:rPr lang="en-US" sz="3200" b="1" dirty="0">
                <a:solidFill>
                  <a:srgbClr val="C00000"/>
                </a:solidFill>
              </a:rPr>
              <a:t>Machine Learning</a:t>
            </a:r>
          </a:p>
        </p:txBody>
      </p:sp>
    </p:spTree>
    <p:extLst>
      <p:ext uri="{BB962C8B-B14F-4D97-AF65-F5344CB8AC3E}">
        <p14:creationId xmlns:p14="http://schemas.microsoft.com/office/powerpoint/2010/main" val="369417823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B167F0-3721-DF47-BB21-64BFA1FFFA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115" y="662844"/>
            <a:ext cx="10632757" cy="581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780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F4EBBC-766E-D548-ADA7-1AD71B4CB8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655" y="620264"/>
            <a:ext cx="10859678" cy="589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9580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F8967-8DCA-1E4B-A032-552FD0B03D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499" y="645199"/>
            <a:ext cx="10843647" cy="59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95392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7C50D5-2C79-1344-9758-9163A8682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475" y="613238"/>
            <a:ext cx="10698037" cy="587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6090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89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8087-2521-AF4C-9462-31B089E6E24B}"/>
              </a:ext>
            </a:extLst>
          </p:cNvPr>
          <p:cNvSpPr txBox="1"/>
          <p:nvPr/>
        </p:nvSpPr>
        <p:spPr>
          <a:xfrm>
            <a:off x="211611" y="909237"/>
            <a:ext cx="10217687" cy="535531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def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>
                <a:solidFill>
                  <a:srgbClr val="001080"/>
                </a:solidFill>
                <a:effectLst/>
                <a:latin typeface="Courier New" panose="02070309020205020404" pitchFamily="49" charset="0"/>
              </a:rPr>
              <a:t>hu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256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):</a:t>
            </a: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 Function to create 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Keras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 DNN model.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Parameters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==========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hl: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layers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hu: int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number of hidden units (per layer)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'''</a:t>
            </a:r>
            <a:endParaRPr lang="en-US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pPr lvl="1"/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Sequential()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for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_ </a:t>
            </a:r>
            <a:r>
              <a:rPr lang="en-US" b="0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in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b="0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range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(hl):</a:t>
            </a:r>
          </a:p>
          <a:p>
            <a:pPr lvl="2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(Dense(hu,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relu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input_dim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model.add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(Dense(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activation=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'linear'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pPr lvl="1"/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</a:t>
            </a:r>
            <a:r>
              <a:rPr lang="en-US" b="0" dirty="0" err="1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compile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(loss=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mse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optimizer=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rmsprop</a:t>
            </a:r>
            <a:r>
              <a:rPr lang="en-US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pPr lvl="1"/>
            <a:r>
              <a:rPr lang="en-US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return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model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 = </a:t>
            </a: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create_dnn_model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b="0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3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b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model.summary</a:t>
            </a:r>
            <a:r>
              <a:rPr lang="en-US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B6B94-5AAA-8F40-8F93-E0550858B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065" y="886963"/>
            <a:ext cx="5503431" cy="295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2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BE632-901C-56E6-2788-AD8AFF12B3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9978D-AF21-50A1-707D-8DC3BA7B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012" y="0"/>
            <a:ext cx="11730484" cy="1137928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From Prediction to Causation: </a:t>
            </a:r>
            <a:br>
              <a:rPr lang="en-US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Integrating Causal, Generative, and Agent-Based AI in Economics and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E6F08-AC09-7817-9D49-F145345C7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606B82-1030-60E2-05C4-018F765495F8}"/>
              </a:ext>
            </a:extLst>
          </p:cNvPr>
          <p:cNvSpPr txBox="1"/>
          <p:nvPr/>
        </p:nvSpPr>
        <p:spPr>
          <a:xfrm>
            <a:off x="390012" y="6482016"/>
            <a:ext cx="112565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Solomon Tetteh Mensah,  Adebayo Fatai Lamidi,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Olukunle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O. Akanbi, Ayo Samuel Avwerosuo, and Afolashade Joy Jubrilla. (2026)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"From Prediction to Causation: Integrating Causal, Generative, and Agent-Based AI in Economics and Finance." Journal of Accounts and Finance 1, no. 1 (2026): 1-9.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797B39-1FEB-018F-524C-93B572899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180" y="1065816"/>
            <a:ext cx="9248441" cy="543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122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F9078-B219-4446-8305-0FFCD161F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66" y="613996"/>
            <a:ext cx="10834255" cy="592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9475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C719C-0270-8F44-9AF7-69CD7E10C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348" y="661037"/>
            <a:ext cx="10640291" cy="58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75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02979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64897"/>
            <a:ext cx="11222181" cy="5354663"/>
          </a:xfrm>
        </p:spPr>
        <p:txBody>
          <a:bodyPr>
            <a:normAutofit fontScale="62500" lnSpcReduction="20000"/>
          </a:bodyPr>
          <a:lstStyle/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Econometrics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Financial Theories, OLS Regression</a:t>
            </a:r>
          </a:p>
          <a:p>
            <a:pPr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Machine Learning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Learning, Evaluation, Bias and variance</a:t>
            </a:r>
          </a:p>
          <a:p>
            <a:pPr lvl="1" indent="-411480">
              <a:lnSpc>
                <a:spcPct val="120000"/>
              </a:lnSpc>
              <a:spcAft>
                <a:spcPts val="600"/>
              </a:spcAft>
            </a:pPr>
            <a:r>
              <a:rPr lang="en-US" sz="8000" dirty="0"/>
              <a:t>Cross-validation</a:t>
            </a:r>
            <a:endParaRPr lang="en-US" sz="4000" dirty="0"/>
          </a:p>
          <a:p>
            <a:pPr indent="-411480"/>
            <a:endParaRPr lang="en-US" sz="4400" dirty="0"/>
          </a:p>
          <a:p>
            <a:pPr indent="-411480"/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285659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Chris Brooks (2019), Introductory Econometrics for Finance, 4th Edition,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Oliver Linton (2019), Financial Econometrics: Models and Methods, Cambridge University Press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Azmat Islam and Muhammad Ajmal. (2025) "From Algorithms to Agents: Reframing FinTech Through Agentic Artificial Intelligence." Advance Journal of Econometrics and Finance 3, no. 1 (2025): 180-190.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Solomon Tetteh Mensah,  Adebayo Fatai Lamidi, </a:t>
            </a:r>
            <a:r>
              <a:rPr lang="en-US" sz="2400" b="0" dirty="0" err="1"/>
              <a:t>Olukunle</a:t>
            </a:r>
            <a:r>
              <a:rPr lang="en-US" sz="2400" b="0" dirty="0"/>
              <a:t> O. Akanbi, Ayo Samuel Avwerosuo, and Afolashade Joy Jubrilla. (2026) "From Prediction to Causation: Integrating Causal, Generative, and Agent-Based AI in Economics and Finance." Journal of Accounts and Finance 1, no. 1 (2026): 1-9.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Tom Mitchell (1997), Machine Learning, McGraw-Hill.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Max </a:t>
            </a:r>
            <a:r>
              <a:rPr lang="en-US" sz="2400" b="0" dirty="0" err="1"/>
              <a:t>Tegmark</a:t>
            </a:r>
            <a:r>
              <a:rPr lang="en-US" sz="2400" b="0" dirty="0"/>
              <a:t> (2017), Life 3.0: Being human in the age of artificial intelligence. Vintage.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Ajay Agrawal, Joshua </a:t>
            </a:r>
            <a:r>
              <a:rPr lang="en-US" sz="2400" b="0" dirty="0" err="1"/>
              <a:t>Gans</a:t>
            </a:r>
            <a:r>
              <a:rPr lang="en-US" sz="2400" b="0" dirty="0"/>
              <a:t>, and </a:t>
            </a:r>
            <a:r>
              <a:rPr lang="en-US" sz="2400" b="0" dirty="0" err="1"/>
              <a:t>Avi</a:t>
            </a:r>
            <a:r>
              <a:rPr lang="en-US" sz="2400" b="0" dirty="0"/>
              <a:t> Goldfarb (2018). Prediction machines: the simple economics of artificial intelligence. Harvard Business Press.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Eugene F. </a:t>
            </a:r>
            <a:r>
              <a:rPr lang="en-US" sz="2400" b="0" dirty="0" err="1"/>
              <a:t>Fama</a:t>
            </a:r>
            <a:r>
              <a:rPr lang="en-US" sz="2400" b="0" dirty="0"/>
              <a:t> (1995), "Random walks in stock market prices." Financial Analysts Journal 51, no. 1, 75-80.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Ruey</a:t>
            </a:r>
            <a:r>
              <a:rPr lang="en-US" sz="2400" b="0" dirty="0"/>
              <a:t> S. </a:t>
            </a:r>
            <a:r>
              <a:rPr lang="en-US" sz="2400" b="0" dirty="0" err="1"/>
              <a:t>Tsay</a:t>
            </a:r>
            <a:r>
              <a:rPr lang="en-US" sz="2400" b="0" dirty="0"/>
              <a:t> (2005), Analysis of financial time series, Wiley.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(2026),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9203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25300</TotalTime>
  <Words>4830</Words>
  <Application>Microsoft Macintosh PowerPoint</Application>
  <PresentationFormat>Widescreen</PresentationFormat>
  <Paragraphs>723</Paragraphs>
  <Slides>93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93</vt:i4>
      </vt:variant>
    </vt:vector>
  </HeadingPairs>
  <TitlesOfParts>
    <vt:vector size="103" baseType="lpstr">
      <vt:lpstr>標楷體</vt:lpstr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Equation</vt:lpstr>
      <vt:lpstr>方程式</vt:lpstr>
      <vt:lpstr>Financial Econometrics and Machine Learning </vt:lpstr>
      <vt:lpstr>Syllabus</vt:lpstr>
      <vt:lpstr>Syllabus</vt:lpstr>
      <vt:lpstr>Syllabus</vt:lpstr>
      <vt:lpstr>Financial Econometrics and  Machine Learning </vt:lpstr>
      <vt:lpstr>Outline</vt:lpstr>
      <vt:lpstr>From Algorithms to Agents:  Reframing FinTech Through Agentic AI</vt:lpstr>
      <vt:lpstr>AI Paradigms for Economic Questions</vt:lpstr>
      <vt:lpstr>From Prediction to Causation:  Integrating Causal, Generative, and Agent-Based AI in Economics and Finance</vt:lpstr>
      <vt:lpstr>Financial Econometrics</vt:lpstr>
      <vt:lpstr>Financial Econometrics</vt:lpstr>
      <vt:lpstr>Financial Econometrics</vt:lpstr>
      <vt:lpstr>Financial Econometrics (Chris Brooks, 2019)</vt:lpstr>
      <vt:lpstr>Financial Econometrics</vt:lpstr>
      <vt:lpstr>Topics of Financial Econometrics (Oliver Linton, 2019)</vt:lpstr>
      <vt:lpstr>Topics of Financial Econometrics (Oliver Linton, 2019)</vt:lpstr>
      <vt:lpstr>Applications of Financial Econometrics (Chris Brooks, 2019)</vt:lpstr>
      <vt:lpstr>Applications of Financial Econometrics (Chris Brooks, 2019)</vt:lpstr>
      <vt:lpstr>Machine Learning and Financial Econometrics</vt:lpstr>
      <vt:lpstr>Normative Financial Theories</vt:lpstr>
      <vt:lpstr>Normative Financial Theories</vt:lpstr>
      <vt:lpstr>Financial Econometrics and Regression</vt:lpstr>
      <vt:lpstr>CAPM and APT OLS regression</vt:lpstr>
      <vt:lpstr>Expected CAPM return versus beta  (including linear regression)</vt:lpstr>
      <vt:lpstr>Expected CAPM return versus beta  (including linear regression)</vt:lpstr>
      <vt:lpstr>Machine Learning</vt:lpstr>
      <vt:lpstr>Machine Learning</vt:lpstr>
      <vt:lpstr>Artificial Intelligence Machine Learning &amp; Deep Learning</vt:lpstr>
      <vt:lpstr>AI, ML, DL</vt:lpstr>
      <vt:lpstr>3 Machine Learning Algorithms</vt:lpstr>
      <vt:lpstr>Machine Learning (ML)</vt:lpstr>
      <vt:lpstr>Stock Market Movement Forecast: ML Phases of the stock market modeling</vt:lpstr>
      <vt:lpstr>Machine Learning</vt:lpstr>
      <vt:lpstr>Learning (Mitchell, 1997)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Machine Learning Supervised Learning (Classification) Learning from Examples</vt:lpstr>
      <vt:lpstr>Time Series Data</vt:lpstr>
      <vt:lpstr>Time Series Data</vt:lpstr>
      <vt:lpstr>The Theory of Learning</vt:lpstr>
      <vt:lpstr>Linear function</vt:lpstr>
      <vt:lpstr>Linear Regression Weight Space</vt:lpstr>
      <vt:lpstr>Performance Measure</vt:lpstr>
      <vt:lpstr>Evaluation  (Accuracy of Classification Model) </vt:lpstr>
      <vt:lpstr>Assessing the Classification Model </vt:lpstr>
      <vt:lpstr>Accuracy  Precision</vt:lpstr>
      <vt:lpstr>PowerPoint Presentation</vt:lpstr>
      <vt:lpstr>Accuracy vs. Precision</vt:lpstr>
      <vt:lpstr>Accuracy vs. Precision</vt:lpstr>
      <vt:lpstr>Accuracy vs. Precision</vt:lpstr>
      <vt:lpstr>Confusion Matrix  for Tabulation of Two-Class Classification Results</vt:lpstr>
      <vt:lpstr>Sensitivity  Specificity</vt:lpstr>
      <vt:lpstr>Estimation Methodologies for Classification</vt:lpstr>
      <vt:lpstr>k-Fold Cross-Validation</vt:lpstr>
      <vt:lpstr>Estimation Methodologies for Classification Area under the ROC curve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EUR/USD exchange rate as time series  (monthly)</vt:lpstr>
      <vt:lpstr>Sample data set</vt:lpstr>
      <vt:lpstr>Sample data and cubic regression line</vt:lpstr>
      <vt:lpstr>Sample data and neural network approximation</vt:lpstr>
      <vt:lpstr>MSE values against number of training epochs</vt:lpstr>
      <vt:lpstr>Regression lines for different highest degrees</vt:lpstr>
      <vt:lpstr>Sample data and DNN approximation  (higher capacity)</vt:lpstr>
      <vt:lpstr>Training and validation data  including regression fits</vt:lpstr>
      <vt:lpstr>Training and validation data  including DNN predictions</vt:lpstr>
      <vt:lpstr>MSE values for DNN model  on the training and validation data sets</vt:lpstr>
      <vt:lpstr>Test data and predictions  from OLS regression and the DNN model</vt:lpstr>
      <vt:lpstr>High bias and high variance OLS regression fits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MYDAY</cp:lastModifiedBy>
  <cp:revision>1334</cp:revision>
  <cp:lastPrinted>2020-12-23T14:44:17Z</cp:lastPrinted>
  <dcterms:created xsi:type="dcterms:W3CDTF">2019-09-12T03:09:52Z</dcterms:created>
  <dcterms:modified xsi:type="dcterms:W3CDTF">2026-04-20T22:56:03Z</dcterms:modified>
  <cp:category/>
</cp:coreProperties>
</file>