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3462" r:id="rId2"/>
    <p:sldId id="3786" r:id="rId3"/>
    <p:sldId id="5224" r:id="rId4"/>
    <p:sldId id="5621" r:id="rId5"/>
    <p:sldId id="5626" r:id="rId6"/>
    <p:sldId id="5605" r:id="rId7"/>
    <p:sldId id="5622" r:id="rId8"/>
    <p:sldId id="5624" r:id="rId9"/>
    <p:sldId id="5625" r:id="rId10"/>
    <p:sldId id="5627" r:id="rId11"/>
    <p:sldId id="5628" r:id="rId12"/>
    <p:sldId id="5629" r:id="rId13"/>
    <p:sldId id="5630" r:id="rId14"/>
    <p:sldId id="5631" r:id="rId15"/>
    <p:sldId id="5632" r:id="rId16"/>
    <p:sldId id="4559" r:id="rId17"/>
    <p:sldId id="3695" r:id="rId18"/>
    <p:sldId id="3636" r:id="rId19"/>
    <p:sldId id="3637" r:id="rId20"/>
    <p:sldId id="3600" r:id="rId21"/>
    <p:sldId id="3638" r:id="rId22"/>
    <p:sldId id="3641" r:id="rId23"/>
    <p:sldId id="3639" r:id="rId24"/>
    <p:sldId id="3643" r:id="rId25"/>
    <p:sldId id="3598" r:id="rId26"/>
    <p:sldId id="3642" r:id="rId27"/>
    <p:sldId id="3640" r:id="rId28"/>
    <p:sldId id="3648" r:id="rId29"/>
    <p:sldId id="3653" r:id="rId30"/>
    <p:sldId id="3647" r:id="rId31"/>
    <p:sldId id="3654" r:id="rId32"/>
    <p:sldId id="3655" r:id="rId33"/>
    <p:sldId id="3656" r:id="rId34"/>
    <p:sldId id="3657" r:id="rId35"/>
    <p:sldId id="3673" r:id="rId36"/>
    <p:sldId id="3659" r:id="rId37"/>
    <p:sldId id="3658" r:id="rId38"/>
    <p:sldId id="3660" r:id="rId39"/>
    <p:sldId id="3661" r:id="rId40"/>
    <p:sldId id="3674" r:id="rId41"/>
    <p:sldId id="3662" r:id="rId42"/>
    <p:sldId id="3680" r:id="rId43"/>
    <p:sldId id="3682" r:id="rId44"/>
    <p:sldId id="3683" r:id="rId45"/>
    <p:sldId id="3684" r:id="rId46"/>
    <p:sldId id="3685" r:id="rId47"/>
    <p:sldId id="3649" r:id="rId48"/>
    <p:sldId id="3686" r:id="rId49"/>
    <p:sldId id="3687" r:id="rId50"/>
    <p:sldId id="3688" r:id="rId51"/>
    <p:sldId id="3689" r:id="rId52"/>
    <p:sldId id="3681" r:id="rId53"/>
    <p:sldId id="3690" r:id="rId54"/>
    <p:sldId id="3672" r:id="rId55"/>
    <p:sldId id="3691" r:id="rId56"/>
    <p:sldId id="3693" r:id="rId57"/>
    <p:sldId id="3667" r:id="rId58"/>
    <p:sldId id="3692" r:id="rId59"/>
    <p:sldId id="3668" r:id="rId60"/>
    <p:sldId id="3650" r:id="rId61"/>
    <p:sldId id="3679" r:id="rId62"/>
    <p:sldId id="3694" r:id="rId63"/>
    <p:sldId id="3666" r:id="rId64"/>
    <p:sldId id="3665" r:id="rId65"/>
    <p:sldId id="5606" r:id="rId66"/>
    <p:sldId id="5607" r:id="rId67"/>
    <p:sldId id="5608" r:id="rId68"/>
    <p:sldId id="5609" r:id="rId69"/>
    <p:sldId id="5610" r:id="rId70"/>
    <p:sldId id="5611" r:id="rId71"/>
    <p:sldId id="5612" r:id="rId72"/>
    <p:sldId id="5613" r:id="rId73"/>
    <p:sldId id="5614" r:id="rId74"/>
    <p:sldId id="5615" r:id="rId75"/>
    <p:sldId id="5616" r:id="rId76"/>
    <p:sldId id="5617" r:id="rId77"/>
    <p:sldId id="5618" r:id="rId78"/>
    <p:sldId id="5619" r:id="rId79"/>
    <p:sldId id="5620" r:id="rId80"/>
    <p:sldId id="4565" r:id="rId81"/>
    <p:sldId id="3644" r:id="rId82"/>
    <p:sldId id="3645" r:id="rId83"/>
    <p:sldId id="3646" r:id="rId84"/>
    <p:sldId id="5633" r:id="rId85"/>
    <p:sldId id="5604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7"/>
    <p:restoredTop sz="89058"/>
  </p:normalViewPr>
  <p:slideViewPr>
    <p:cSldViewPr snapToGrid="0" snapToObjects="1">
      <p:cViewPr varScale="1">
        <p:scale>
          <a:sx n="88" d="100"/>
          <a:sy n="88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3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11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1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4/28/26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hyperlink" Target="https://meet.google.com/miy-fbif-max" TargetMode="External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.tiff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Finance-Python-Based-Guide/dp/1492055433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hilpisch/aiif/tree/main/cod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hub.com/yhilpisch/aiif/tree/main/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hyperlink" Target="https://colab.research.google.com/drive/1FEG6DnGvwfUbeo4zJ1zTunjMqf2RkCr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tinyurl.com/imtkupython101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tinyurl.com/imtkupython101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inyurl.com/imtkupython101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tinyurl.com/imtkupython101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tinyurl.com/imtkupython101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tinyurl.com/imtkupython101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tinyurl.com/imtkupython101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tinyurl.com/imtkupython101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tinyurl.com/imtkupython10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tinyurl.com/imtkupython101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s://tinyurl.com/imtkupython101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tinyurl.com/imtkupython101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s://tinyurl.com/imtkupython101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yhilpisch/ai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491248"/>
            <a:ext cx="11672156" cy="193775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9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AI-First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 and Director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1142AIFQA07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(M5147) (Spring 2026)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5, 6, 7 (13:10-16:00)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2026-04-28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731D96-3AD7-AED6-057D-2F0B3207E239}"/>
              </a:ext>
            </a:extLst>
          </p:cNvPr>
          <p:cNvSpPr txBox="1"/>
          <p:nvPr/>
        </p:nvSpPr>
        <p:spPr>
          <a:xfrm>
            <a:off x="10322343" y="5106599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1"/>
              </a:rPr>
              <a:t>https://meet.google.com/miy-fbif-max</a:t>
            </a:r>
            <a:endParaRPr lang="en-US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760C08-DAB1-8B33-586F-3124358362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5629" y="3705087"/>
            <a:ext cx="1436835" cy="14368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473DC9-447F-80D7-CFF7-69C6307E624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C0D130-53AC-0863-C453-81BE49B8F5C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589F4E-5D88-1C9B-71AE-0E2AD1E2E73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E99FFC-E24A-C488-1BBA-A5B7E37E7F5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EEEE7E-0C2D-5DBE-C157-161CB0EB6D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5165" y="4277777"/>
            <a:ext cx="1011475" cy="2209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B173E4-AC79-7F26-6FCA-AB6021977AE9}"/>
              </a:ext>
            </a:extLst>
          </p:cNvPr>
          <p:cNvSpPr txBox="1"/>
          <p:nvPr/>
        </p:nvSpPr>
        <p:spPr>
          <a:xfrm>
            <a:off x="257065" y="4511299"/>
            <a:ext cx="935665" cy="115416"/>
          </a:xfrm>
          <a:prstGeom prst="rect">
            <a:avLst/>
          </a:prstGeom>
          <a:solidFill>
            <a:srgbClr val="76B900"/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75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F52D6-E1E0-558A-1288-41FF9B4CD53C}"/>
              </a:ext>
            </a:extLst>
          </p:cNvPr>
          <p:cNvSpPr txBox="1"/>
          <p:nvPr/>
        </p:nvSpPr>
        <p:spPr>
          <a:xfrm>
            <a:off x="225165" y="4614903"/>
            <a:ext cx="101147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900" b="1" dirty="0"/>
              <a:t>Certified Instructor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AF7DA-6856-5FBC-E3FA-1DE8BF775D2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3" y="1"/>
            <a:ext cx="8651875" cy="19380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C4CE39-B7F3-D44C-A6D7-1917671DC302}"/>
              </a:ext>
            </a:extLst>
          </p:cNvPr>
          <p:cNvSpPr/>
          <p:nvPr/>
        </p:nvSpPr>
        <p:spPr>
          <a:xfrm>
            <a:off x="2537062" y="4084585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EE3E05-F136-2644-947B-45BD07AB1662}"/>
              </a:ext>
            </a:extLst>
          </p:cNvPr>
          <p:cNvSpPr/>
          <p:nvPr/>
        </p:nvSpPr>
        <p:spPr>
          <a:xfrm>
            <a:off x="6024030" y="4084586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F294-F20A-694C-A107-3033C31DD8F3}"/>
              </a:ext>
            </a:extLst>
          </p:cNvPr>
          <p:cNvSpPr txBox="1"/>
          <p:nvPr/>
        </p:nvSpPr>
        <p:spPr>
          <a:xfrm>
            <a:off x="4037036" y="3669992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7A0F6-F483-A348-9950-98FA05A466F5}"/>
              </a:ext>
            </a:extLst>
          </p:cNvPr>
          <p:cNvSpPr txBox="1"/>
          <p:nvPr/>
        </p:nvSpPr>
        <p:spPr>
          <a:xfrm>
            <a:off x="7431497" y="3669992"/>
            <a:ext cx="753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5FA2-723B-9548-88ED-5C5C46BB0C35}"/>
              </a:ext>
            </a:extLst>
          </p:cNvPr>
          <p:cNvSpPr txBox="1"/>
          <p:nvPr/>
        </p:nvSpPr>
        <p:spPr>
          <a:xfrm>
            <a:off x="3938142" y="1994064"/>
            <a:ext cx="48221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320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3" y="1"/>
            <a:ext cx="8651875" cy="19380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C4CE39-B7F3-D44C-A6D7-1917671DC302}"/>
              </a:ext>
            </a:extLst>
          </p:cNvPr>
          <p:cNvSpPr/>
          <p:nvPr/>
        </p:nvSpPr>
        <p:spPr>
          <a:xfrm>
            <a:off x="2537062" y="4084585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EE3E05-F136-2644-947B-45BD07AB1662}"/>
              </a:ext>
            </a:extLst>
          </p:cNvPr>
          <p:cNvSpPr/>
          <p:nvPr/>
        </p:nvSpPr>
        <p:spPr>
          <a:xfrm>
            <a:off x="6024030" y="4084586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F294-F20A-694C-A107-3033C31DD8F3}"/>
              </a:ext>
            </a:extLst>
          </p:cNvPr>
          <p:cNvSpPr txBox="1"/>
          <p:nvPr/>
        </p:nvSpPr>
        <p:spPr>
          <a:xfrm>
            <a:off x="4037036" y="3669992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7A0F6-F483-A348-9950-98FA05A466F5}"/>
              </a:ext>
            </a:extLst>
          </p:cNvPr>
          <p:cNvSpPr txBox="1"/>
          <p:nvPr/>
        </p:nvSpPr>
        <p:spPr>
          <a:xfrm>
            <a:off x="7431497" y="3669992"/>
            <a:ext cx="753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5FA2-723B-9548-88ED-5C5C46BB0C35}"/>
              </a:ext>
            </a:extLst>
          </p:cNvPr>
          <p:cNvSpPr txBox="1"/>
          <p:nvPr/>
        </p:nvSpPr>
        <p:spPr>
          <a:xfrm>
            <a:off x="3938142" y="1994064"/>
            <a:ext cx="48221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BEA34-4532-9464-63E1-7DC8839D9834}"/>
              </a:ext>
            </a:extLst>
          </p:cNvPr>
          <p:cNvSpPr txBox="1"/>
          <p:nvPr/>
        </p:nvSpPr>
        <p:spPr>
          <a:xfrm>
            <a:off x="3631025" y="5391077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F07AB-4207-7A20-CC16-6DB7C7446D0C}"/>
              </a:ext>
            </a:extLst>
          </p:cNvPr>
          <p:cNvSpPr txBox="1"/>
          <p:nvPr/>
        </p:nvSpPr>
        <p:spPr>
          <a:xfrm>
            <a:off x="6762737" y="5391077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8031C-B965-664A-5395-FB2CFD82DFD4}"/>
              </a:ext>
            </a:extLst>
          </p:cNvPr>
          <p:cNvSpPr txBox="1"/>
          <p:nvPr/>
        </p:nvSpPr>
        <p:spPr>
          <a:xfrm>
            <a:off x="6974641" y="605678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25483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3" y="1"/>
            <a:ext cx="8651875" cy="19380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754FB-9DF8-8640-AA53-EEB8B7B96695}"/>
              </a:ext>
            </a:extLst>
          </p:cNvPr>
          <p:cNvSpPr/>
          <p:nvPr/>
        </p:nvSpPr>
        <p:spPr>
          <a:xfrm>
            <a:off x="2573066" y="248301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5.1,3.5,1.4,0.2,Iris-setosa 4.9,3.0,1.4,0.2,Iris-setosa 4.7,3.2,1.3,0.2,Iris-setosa 7.0,3.2,4.7,1.4,Iris-versicolor 6.4,3.2,4.5,1.5,Iris-versicolor 6.9,3.1,4.9,1.5,Iris-versicolor 6.3,3.3,6.0,2.5,Iris-virginica 5.8,2.7,5.1,1.9,Iris-virginica 7.1,3.0,5.9,2.1,Iris-virginica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61801F0-B477-6EA9-EC9F-925E90A9B8AC}"/>
              </a:ext>
            </a:extLst>
          </p:cNvPr>
          <p:cNvSpPr/>
          <p:nvPr/>
        </p:nvSpPr>
        <p:spPr>
          <a:xfrm>
            <a:off x="368491" y="2483018"/>
            <a:ext cx="9062112" cy="492194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63041-F70A-3434-1C48-B8C7A1116014}"/>
              </a:ext>
            </a:extLst>
          </p:cNvPr>
          <p:cNvSpPr txBox="1"/>
          <p:nvPr/>
        </p:nvSpPr>
        <p:spPr>
          <a:xfrm>
            <a:off x="415737" y="2321033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4B35A-DFB6-7673-A916-EF1D7E83E53A}"/>
              </a:ext>
            </a:extLst>
          </p:cNvPr>
          <p:cNvSpPr txBox="1"/>
          <p:nvPr/>
        </p:nvSpPr>
        <p:spPr>
          <a:xfrm>
            <a:off x="5222628" y="1749906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926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3" y="1"/>
            <a:ext cx="8651875" cy="19380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754FB-9DF8-8640-AA53-EEB8B7B96695}"/>
              </a:ext>
            </a:extLst>
          </p:cNvPr>
          <p:cNvSpPr/>
          <p:nvPr/>
        </p:nvSpPr>
        <p:spPr>
          <a:xfrm>
            <a:off x="2573066" y="248301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5.1,3.5,1.4,0.2,Iris-setosa 4.9,3.0,1.4,0.2,Iris-setosa 4.7,3.2,1.3,0.2,Iris-setosa 7.0,3.2,4.7,1.4,Iris-versicolor 6.4,3.2,4.5,1.5,Iris-versicolor 6.9,3.1,4.9,1.5,Iris-versicolor 6.3,3.3,6.0,2.5,Iris-virginica 5.8,2.7,5.1,1.9,Iris-virginica 7.1,3.0,5.9,2.1,Iris-virginica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C4CE39-B7F3-D44C-A6D7-1917671DC302}"/>
              </a:ext>
            </a:extLst>
          </p:cNvPr>
          <p:cNvSpPr/>
          <p:nvPr/>
        </p:nvSpPr>
        <p:spPr>
          <a:xfrm>
            <a:off x="2537062" y="2378774"/>
            <a:ext cx="3389796" cy="4054534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EE3E05-F136-2644-947B-45BD07AB1662}"/>
              </a:ext>
            </a:extLst>
          </p:cNvPr>
          <p:cNvSpPr/>
          <p:nvPr/>
        </p:nvSpPr>
        <p:spPr>
          <a:xfrm>
            <a:off x="6024030" y="2378774"/>
            <a:ext cx="3389796" cy="4054534"/>
          </a:xfrm>
          <a:prstGeom prst="roundRect">
            <a:avLst>
              <a:gd name="adj" fmla="val 2491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F294-F20A-694C-A107-3033C31DD8F3}"/>
              </a:ext>
            </a:extLst>
          </p:cNvPr>
          <p:cNvSpPr txBox="1"/>
          <p:nvPr/>
        </p:nvSpPr>
        <p:spPr>
          <a:xfrm>
            <a:off x="1697400" y="393239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7A0F6-F483-A348-9950-98FA05A466F5}"/>
              </a:ext>
            </a:extLst>
          </p:cNvPr>
          <p:cNvSpPr txBox="1"/>
          <p:nvPr/>
        </p:nvSpPr>
        <p:spPr>
          <a:xfrm>
            <a:off x="9656294" y="3701562"/>
            <a:ext cx="492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5FA2-723B-9548-88ED-5C5C46BB0C35}"/>
              </a:ext>
            </a:extLst>
          </p:cNvPr>
          <p:cNvSpPr txBox="1"/>
          <p:nvPr/>
        </p:nvSpPr>
        <p:spPr>
          <a:xfrm>
            <a:off x="5222628" y="1749906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65258-6DF7-C584-0E22-CBC3E681857E}"/>
              </a:ext>
            </a:extLst>
          </p:cNvPr>
          <p:cNvSpPr txBox="1"/>
          <p:nvPr/>
        </p:nvSpPr>
        <p:spPr>
          <a:xfrm>
            <a:off x="292905" y="2321033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44EB96-A29B-9F94-46D2-1520873F3EA6}"/>
              </a:ext>
            </a:extLst>
          </p:cNvPr>
          <p:cNvSpPr/>
          <p:nvPr/>
        </p:nvSpPr>
        <p:spPr>
          <a:xfrm>
            <a:off x="265609" y="2471642"/>
            <a:ext cx="9883128" cy="492194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5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9978B-5BA0-4541-BD30-31D8FBD0085B}"/>
              </a:ext>
            </a:extLst>
          </p:cNvPr>
          <p:cNvSpPr/>
          <p:nvPr/>
        </p:nvSpPr>
        <p:spPr>
          <a:xfrm>
            <a:off x="6827473" y="2565493"/>
            <a:ext cx="76113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2D6FC5-1341-474C-B1DA-EE817C408342}"/>
              </a:ext>
            </a:extLst>
          </p:cNvPr>
          <p:cNvSpPr/>
          <p:nvPr/>
        </p:nvSpPr>
        <p:spPr>
          <a:xfrm>
            <a:off x="3509527" y="2543505"/>
            <a:ext cx="3209925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97170-10AB-E944-BEC5-881FB34C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921" y="130628"/>
            <a:ext cx="8229600" cy="99172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Time Series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1EC5C-2E2A-DB43-B294-13FDD88A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707F3-520F-EB42-B80E-3E8B0F896D23}"/>
              </a:ext>
            </a:extLst>
          </p:cNvPr>
          <p:cNvSpPr/>
          <p:nvPr/>
        </p:nvSpPr>
        <p:spPr>
          <a:xfrm>
            <a:off x="1848086" y="1122348"/>
            <a:ext cx="8494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Courier" pitchFamily="2" charset="0"/>
              </a:rPr>
              <a:t>[</a:t>
            </a:r>
            <a:r>
              <a:rPr lang="en-US" sz="3000" dirty="0">
                <a:solidFill>
                  <a:schemeClr val="accent1"/>
                </a:solidFill>
                <a:latin typeface="Courier" pitchFamily="2" charset="0"/>
              </a:rPr>
              <a:t>10, 20, 30</a:t>
            </a:r>
            <a:r>
              <a:rPr lang="en-US" sz="3000" dirty="0">
                <a:latin typeface="Courier" pitchFamily="2" charset="0"/>
              </a:rPr>
              <a:t>, </a:t>
            </a:r>
            <a:r>
              <a:rPr lang="en-US" sz="3000" dirty="0">
                <a:solidFill>
                  <a:srgbClr val="C00000"/>
                </a:solidFill>
                <a:latin typeface="Courier" pitchFamily="2" charset="0"/>
              </a:rPr>
              <a:t>40</a:t>
            </a:r>
            <a:r>
              <a:rPr lang="en-US" sz="3000" dirty="0">
                <a:latin typeface="Courier" pitchFamily="2" charset="0"/>
              </a:rPr>
              <a:t>, 50, 60, 70, 80, 90]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FD57D-E589-364C-9649-A81FB69BF24E}"/>
              </a:ext>
            </a:extLst>
          </p:cNvPr>
          <p:cNvSpPr/>
          <p:nvPr/>
        </p:nvSpPr>
        <p:spPr>
          <a:xfrm>
            <a:off x="3509527" y="254350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latin typeface="Courier" pitchFamily="2" charset="0"/>
              </a:rPr>
              <a:t>[10 20 30] 40</a:t>
            </a:r>
          </a:p>
          <a:p>
            <a:r>
              <a:rPr lang="en-US" sz="4000" dirty="0">
                <a:latin typeface="Courier" pitchFamily="2" charset="0"/>
              </a:rPr>
              <a:t>[20 30 40] 50</a:t>
            </a:r>
          </a:p>
          <a:p>
            <a:r>
              <a:rPr lang="en-US" sz="4000" dirty="0">
                <a:latin typeface="Courier" pitchFamily="2" charset="0"/>
              </a:rPr>
              <a:t>[30 40 50] 60</a:t>
            </a:r>
          </a:p>
          <a:p>
            <a:r>
              <a:rPr lang="en-US" sz="4000" dirty="0">
                <a:latin typeface="Courier" pitchFamily="2" charset="0"/>
              </a:rPr>
              <a:t>[40 50 60] 70</a:t>
            </a:r>
          </a:p>
          <a:p>
            <a:r>
              <a:rPr lang="en-US" sz="4000" dirty="0">
                <a:latin typeface="Courier" pitchFamily="2" charset="0"/>
              </a:rPr>
              <a:t>[50 60 70] 80</a:t>
            </a:r>
          </a:p>
          <a:p>
            <a:r>
              <a:rPr lang="en-US" sz="4000" dirty="0">
                <a:latin typeface="Courier" pitchFamily="2" charset="0"/>
              </a:rPr>
              <a:t>[60 70 80] 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DC7C3-E458-BB41-BC47-53DC92C82678}"/>
              </a:ext>
            </a:extLst>
          </p:cNvPr>
          <p:cNvSpPr txBox="1"/>
          <p:nvPr/>
        </p:nvSpPr>
        <p:spPr>
          <a:xfrm>
            <a:off x="4929492" y="1845122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34443-BCBA-0140-8795-663047127E37}"/>
              </a:ext>
            </a:extLst>
          </p:cNvPr>
          <p:cNvSpPr txBox="1"/>
          <p:nvPr/>
        </p:nvSpPr>
        <p:spPr>
          <a:xfrm>
            <a:off x="6969032" y="1841385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88458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9978B-5BA0-4541-BD30-31D8FBD0085B}"/>
              </a:ext>
            </a:extLst>
          </p:cNvPr>
          <p:cNvSpPr/>
          <p:nvPr/>
        </p:nvSpPr>
        <p:spPr>
          <a:xfrm>
            <a:off x="8565346" y="3632877"/>
            <a:ext cx="1275070" cy="963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2D6FC5-1341-474C-B1DA-EE817C408342}"/>
              </a:ext>
            </a:extLst>
          </p:cNvPr>
          <p:cNvSpPr/>
          <p:nvPr/>
        </p:nvSpPr>
        <p:spPr>
          <a:xfrm>
            <a:off x="2029922" y="3632878"/>
            <a:ext cx="6469553" cy="963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97170-10AB-E944-BEC5-881FB34C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921" y="0"/>
            <a:ext cx="8229600" cy="1143000"/>
          </a:xfrm>
        </p:spPr>
        <p:txBody>
          <a:bodyPr/>
          <a:lstStyle/>
          <a:p>
            <a:r>
              <a:rPr lang="en-US" sz="6600" dirty="0">
                <a:solidFill>
                  <a:schemeClr val="accent1"/>
                </a:solidFill>
              </a:rPr>
              <a:t>Time Series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1EC5C-2E2A-DB43-B294-13FDD88A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707F3-520F-EB42-B80E-3E8B0F896D23}"/>
              </a:ext>
            </a:extLst>
          </p:cNvPr>
          <p:cNvSpPr/>
          <p:nvPr/>
        </p:nvSpPr>
        <p:spPr>
          <a:xfrm>
            <a:off x="1918770" y="1270502"/>
            <a:ext cx="850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urier" pitchFamily="2" charset="0"/>
              </a:rPr>
              <a:t>[</a:t>
            </a:r>
            <a:r>
              <a:rPr lang="en-US" sz="3600" dirty="0">
                <a:solidFill>
                  <a:schemeClr val="accent1"/>
                </a:solidFill>
                <a:latin typeface="Courier" pitchFamily="2" charset="0"/>
              </a:rPr>
              <a:t>100, 110, 120, 130, 140</a:t>
            </a:r>
            <a:r>
              <a:rPr lang="en-US" sz="3600" dirty="0">
                <a:latin typeface="Courier" pitchFamily="2" charset="0"/>
              </a:rPr>
              <a:t>, </a:t>
            </a:r>
            <a:r>
              <a:rPr lang="en-US" sz="3600" dirty="0">
                <a:solidFill>
                  <a:srgbClr val="C00000"/>
                </a:solidFill>
                <a:latin typeface="Courier" pitchFamily="2" charset="0"/>
              </a:rPr>
              <a:t>150</a:t>
            </a:r>
            <a:r>
              <a:rPr lang="en-US" sz="3600" dirty="0">
                <a:latin typeface="Courier" pitchFamily="2" charset="0"/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FD57D-E589-364C-9649-A81FB69BF24E}"/>
              </a:ext>
            </a:extLst>
          </p:cNvPr>
          <p:cNvSpPr/>
          <p:nvPr/>
        </p:nvSpPr>
        <p:spPr>
          <a:xfrm>
            <a:off x="1977616" y="3794659"/>
            <a:ext cx="793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ourier" pitchFamily="2" charset="0"/>
              </a:rPr>
              <a:t>[100 110 120 130 140] 150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DC7C3-E458-BB41-BC47-53DC92C82678}"/>
              </a:ext>
            </a:extLst>
          </p:cNvPr>
          <p:cNvSpPr txBox="1"/>
          <p:nvPr/>
        </p:nvSpPr>
        <p:spPr>
          <a:xfrm>
            <a:off x="4943872" y="2900476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34443-BCBA-0140-8795-663047127E37}"/>
              </a:ext>
            </a:extLst>
          </p:cNvPr>
          <p:cNvSpPr txBox="1"/>
          <p:nvPr/>
        </p:nvSpPr>
        <p:spPr>
          <a:xfrm>
            <a:off x="8963873" y="2900476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9C1E38-E2DB-C047-8B5E-C791789BB3A5}"/>
              </a:ext>
            </a:extLst>
          </p:cNvPr>
          <p:cNvSpPr/>
          <p:nvPr/>
        </p:nvSpPr>
        <p:spPr>
          <a:xfrm>
            <a:off x="4947868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575072-4D45-D545-B47C-E867AC28719F}"/>
              </a:ext>
            </a:extLst>
          </p:cNvPr>
          <p:cNvSpPr/>
          <p:nvPr/>
        </p:nvSpPr>
        <p:spPr>
          <a:xfrm>
            <a:off x="6206010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BD0090-A3CA-E64B-A6AA-E379AEB4F022}"/>
              </a:ext>
            </a:extLst>
          </p:cNvPr>
          <p:cNvSpPr/>
          <p:nvPr/>
        </p:nvSpPr>
        <p:spPr>
          <a:xfrm>
            <a:off x="3689726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584EC0-B59B-6A45-A484-26A45D4A139D}"/>
              </a:ext>
            </a:extLst>
          </p:cNvPr>
          <p:cNvSpPr/>
          <p:nvPr/>
        </p:nvSpPr>
        <p:spPr>
          <a:xfrm>
            <a:off x="2431584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055966-2A68-1244-A6B5-5F6A25EFF115}"/>
              </a:ext>
            </a:extLst>
          </p:cNvPr>
          <p:cNvSpPr/>
          <p:nvPr/>
        </p:nvSpPr>
        <p:spPr>
          <a:xfrm>
            <a:off x="7464152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85061-8C5E-244E-A102-FAC0C0F3F28A}"/>
              </a:ext>
            </a:extLst>
          </p:cNvPr>
          <p:cNvSpPr/>
          <p:nvPr/>
        </p:nvSpPr>
        <p:spPr>
          <a:xfrm>
            <a:off x="8926195" y="2284864"/>
            <a:ext cx="640080" cy="6400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Y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799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AI-First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81304"/>
            <a:ext cx="11222181" cy="4738255"/>
          </a:xfrm>
        </p:spPr>
        <p:txBody>
          <a:bodyPr>
            <a:normAutofit/>
          </a:bodyPr>
          <a:lstStyle/>
          <a:p>
            <a:pPr indent="-411480"/>
            <a:r>
              <a:rPr lang="en-US" sz="4400" dirty="0"/>
              <a:t>Efficient Markets</a:t>
            </a:r>
          </a:p>
          <a:p>
            <a:pPr indent="-411480"/>
            <a:r>
              <a:rPr lang="en-US" sz="4400" dirty="0"/>
              <a:t>Market Prediction Based on Returns Data</a:t>
            </a:r>
          </a:p>
          <a:p>
            <a:pPr indent="-411480"/>
            <a:r>
              <a:rPr lang="en-US" sz="4400" dirty="0"/>
              <a:t>Market Prediction with More Features</a:t>
            </a:r>
          </a:p>
          <a:p>
            <a:pPr indent="-411480"/>
            <a:r>
              <a:rPr lang="en-US" sz="4400" dirty="0"/>
              <a:t>Market Prediction Intraday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19318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9428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Life 3.0: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Being human in the age of artificial intelligence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Max </a:t>
            </a:r>
            <a:r>
              <a:rPr lang="en-US" sz="2400" dirty="0" err="1">
                <a:solidFill>
                  <a:schemeClr val="accent1"/>
                </a:solidFill>
              </a:rPr>
              <a:t>Tegmark</a:t>
            </a:r>
            <a:r>
              <a:rPr lang="en-US" sz="2400" dirty="0">
                <a:solidFill>
                  <a:schemeClr val="accent1"/>
                </a:solidFill>
              </a:rPr>
              <a:t>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169042"/>
            <a:ext cx="11222181" cy="4393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computation takes </a:t>
            </a:r>
            <a:r>
              <a:rPr lang="en-US" sz="4000" dirty="0">
                <a:solidFill>
                  <a:srgbClr val="C00000"/>
                </a:solidFill>
              </a:rPr>
              <a:t>information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C00000"/>
                </a:solidFill>
              </a:rPr>
              <a:t>transforms</a:t>
            </a:r>
            <a:r>
              <a:rPr lang="en-US" sz="4000" dirty="0"/>
              <a:t> it, implementing what </a:t>
            </a:r>
            <a:r>
              <a:rPr lang="en-US" sz="4000" dirty="0">
                <a:solidFill>
                  <a:srgbClr val="C00000"/>
                </a:solidFill>
              </a:rPr>
              <a:t>mathematicians</a:t>
            </a:r>
            <a:r>
              <a:rPr lang="en-US" sz="4000" dirty="0"/>
              <a:t> call a </a:t>
            </a:r>
            <a:r>
              <a:rPr lang="en-US" sz="4000" dirty="0">
                <a:solidFill>
                  <a:srgbClr val="C00000"/>
                </a:solidFill>
              </a:rPr>
              <a:t>function</a:t>
            </a:r>
            <a:r>
              <a:rPr lang="en-US" sz="4000" dirty="0"/>
              <a:t>....</a:t>
            </a:r>
            <a:br>
              <a:rPr lang="en-US" sz="4000" dirty="0"/>
            </a:br>
            <a:r>
              <a:rPr lang="en-US" sz="4000" dirty="0"/>
              <a:t>If you’re in possession of a </a:t>
            </a:r>
            <a:r>
              <a:rPr lang="en-US" sz="4000" dirty="0">
                <a:solidFill>
                  <a:srgbClr val="C00000"/>
                </a:solidFill>
              </a:rPr>
              <a:t>function</a:t>
            </a:r>
            <a:r>
              <a:rPr lang="en-US" sz="4000" dirty="0"/>
              <a:t> that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inputs</a:t>
            </a:r>
            <a:r>
              <a:rPr lang="en-US" sz="4000" dirty="0"/>
              <a:t> all the world’s </a:t>
            </a:r>
            <a:r>
              <a:rPr lang="en-US" sz="4000" dirty="0">
                <a:solidFill>
                  <a:srgbClr val="C00000"/>
                </a:solidFill>
              </a:rPr>
              <a:t>financial data </a:t>
            </a:r>
            <a:r>
              <a:rPr lang="en-US" sz="4000" dirty="0"/>
              <a:t>and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outputs</a:t>
            </a:r>
            <a:r>
              <a:rPr lang="en-US" sz="4000" dirty="0"/>
              <a:t> the </a:t>
            </a:r>
            <a:r>
              <a:rPr lang="en-US" sz="4000" dirty="0">
                <a:solidFill>
                  <a:srgbClr val="C00000"/>
                </a:solidFill>
              </a:rPr>
              <a:t>best stocks to buy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you’ll soon be extremely rich.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73910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Efficient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Efficient Market Hypothesis (EMH)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Random Walk Hypothesis (RWH)</a:t>
            </a:r>
          </a:p>
          <a:p>
            <a:r>
              <a:rPr lang="en-US" dirty="0">
                <a:solidFill>
                  <a:srgbClr val="C00000"/>
                </a:solidFill>
              </a:rPr>
              <a:t>Weak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only encompasses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past price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return history</a:t>
            </a:r>
            <a:r>
              <a:rPr lang="en-US" dirty="0"/>
              <a:t> of the market.</a:t>
            </a:r>
          </a:p>
          <a:p>
            <a:r>
              <a:rPr lang="en-US" dirty="0">
                <a:solidFill>
                  <a:srgbClr val="C00000"/>
                </a:solidFill>
              </a:rPr>
              <a:t>Semi-strong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is taken to be all publicly available information, including not only the past price and return history </a:t>
            </a:r>
            <a:br>
              <a:rPr lang="en-US" dirty="0"/>
            </a:br>
            <a:r>
              <a:rPr lang="en-US" dirty="0"/>
              <a:t>but also </a:t>
            </a:r>
            <a:r>
              <a:rPr lang="en-US" dirty="0">
                <a:solidFill>
                  <a:srgbClr val="C00000"/>
                </a:solidFill>
              </a:rPr>
              <a:t>financial reports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news articles</a:t>
            </a:r>
            <a:r>
              <a:rPr lang="en-US" dirty="0"/>
              <a:t>, weather data, and so on.</a:t>
            </a:r>
          </a:p>
          <a:p>
            <a:r>
              <a:rPr lang="en-US" dirty="0">
                <a:solidFill>
                  <a:srgbClr val="C00000"/>
                </a:solidFill>
              </a:rPr>
              <a:t>Strong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includes </a:t>
            </a:r>
            <a:r>
              <a:rPr lang="en-US" dirty="0">
                <a:solidFill>
                  <a:srgbClr val="C00000"/>
                </a:solidFill>
              </a:rPr>
              <a:t>all information available to anyone </a:t>
            </a:r>
            <a:br>
              <a:rPr lang="en-US" dirty="0"/>
            </a:br>
            <a:r>
              <a:rPr lang="en-US" dirty="0"/>
              <a:t>(that is, even private information).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4258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69F09-E469-3C40-A464-A60EB2627B5F}"/>
              </a:ext>
            </a:extLst>
          </p:cNvPr>
          <p:cNvSpPr txBox="1"/>
          <p:nvPr/>
        </p:nvSpPr>
        <p:spPr>
          <a:xfrm>
            <a:off x="337831" y="745743"/>
            <a:ext cx="11581653" cy="5232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np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pylab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plt.style.use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'seaborn'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mpl.rcParams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savefig.dpi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300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mpl.rcParams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font.family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'serif'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pd.set_option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'precision'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np.set_printoptions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(suppress=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precision=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aiif_eikon_eod_data.csv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 /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]).plot(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cmap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coolwarm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740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2026/02/24 Introduction to Artificial Intelligence in Finance and</a:t>
            </a:r>
            <a:br>
              <a:rPr lang="en-US" sz="2800" dirty="0"/>
            </a:br>
            <a:r>
              <a:rPr lang="en-US" sz="2800" dirty="0"/>
              <a:t>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2026/03/03 AI in FinTech: Metaverse, Web3, DeFi, NFT, Generative AI</a:t>
            </a:r>
            <a:br>
              <a:rPr lang="en-US" sz="2800" dirty="0"/>
            </a:br>
            <a:r>
              <a:rPr lang="en-US" sz="2800" dirty="0"/>
              <a:t>                          and Agentic AI for Financial Innovation Applications</a:t>
            </a:r>
          </a:p>
          <a:p>
            <a:pPr marL="0" indent="0">
              <a:buNone/>
            </a:pPr>
            <a:r>
              <a:rPr lang="en-US" sz="2800" dirty="0"/>
              <a:t>3 2026/03/10 Investing Psychology and Behavioral Finance</a:t>
            </a:r>
          </a:p>
          <a:p>
            <a:pPr marL="0" indent="0">
              <a:buNone/>
            </a:pPr>
            <a:r>
              <a:rPr lang="en-US" sz="2800" dirty="0"/>
              <a:t>4 2026/03/17 Event Studies in Finance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2026/03/24 Case Study on AI in Finance and Quantitative Analysis I</a:t>
            </a:r>
          </a:p>
          <a:p>
            <a:pPr marL="0" indent="0">
              <a:buNone/>
            </a:pPr>
            <a:r>
              <a:rPr lang="en-US" sz="2800" dirty="0"/>
              <a:t>6 2026/03/31 Finance Theory and Data-Driven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7783"/>
            <a:ext cx="11222181" cy="1178567"/>
          </a:xfrm>
        </p:spPr>
        <p:txBody>
          <a:bodyPr>
            <a:normAutofit/>
          </a:bodyPr>
          <a:lstStyle/>
          <a:p>
            <a:r>
              <a:rPr lang="en-US" dirty="0"/>
              <a:t>Normalized time series data (end-of-day)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178855-50CC-104D-8ABC-19881E14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373" y="1238250"/>
            <a:ext cx="8966331" cy="5285894"/>
          </a:xfrm>
        </p:spPr>
      </p:pic>
    </p:spTree>
    <p:extLst>
      <p:ext uri="{BB962C8B-B14F-4D97-AF65-F5344CB8AC3E}">
        <p14:creationId xmlns:p14="http://schemas.microsoft.com/office/powerpoint/2010/main" val="316554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6DC61-69D9-6347-8E46-9716BF9F05B0}"/>
              </a:ext>
            </a:extLst>
          </p:cNvPr>
          <p:cNvSpPr txBox="1"/>
          <p:nvPr/>
        </p:nvSpPr>
        <p:spPr>
          <a:xfrm>
            <a:off x="551686" y="243512"/>
            <a:ext cx="10799658" cy="637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 = []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lag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 +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'lag_{}'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(lag)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df[col] =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].shift(lag)</a:t>
            </a:r>
          </a:p>
          <a:p>
            <a:pPr lvl="2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cols.append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df, cols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].head(7)</a:t>
            </a:r>
          </a:p>
        </p:txBody>
      </p:sp>
    </p:spTree>
    <p:extLst>
      <p:ext uri="{BB962C8B-B14F-4D97-AF65-F5344CB8AC3E}">
        <p14:creationId xmlns:p14="http://schemas.microsoft.com/office/powerpoint/2010/main" val="2107080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53B67-9162-834C-8CAE-C9FC2EFD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74" y="1366649"/>
            <a:ext cx="10075744" cy="51955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C5F72EB-CF07-DF4C-AD29-D602C736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91889"/>
          </a:xfrm>
        </p:spPr>
        <p:txBody>
          <a:bodyPr>
            <a:normAutofit/>
          </a:bodyPr>
          <a:lstStyle/>
          <a:p>
            <a:r>
              <a:rPr lang="en-US" dirty="0"/>
              <a:t>lagged prices</a:t>
            </a:r>
          </a:p>
        </p:txBody>
      </p:sp>
    </p:spTree>
    <p:extLst>
      <p:ext uri="{BB962C8B-B14F-4D97-AF65-F5344CB8AC3E}">
        <p14:creationId xmlns:p14="http://schemas.microsoft.com/office/powerpoint/2010/main" val="2623870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B04F9-9FCB-5A4F-9277-C99F58D88CFC}"/>
              </a:ext>
            </a:extLst>
          </p:cNvPr>
          <p:cNvSpPr txBox="1"/>
          <p:nvPr/>
        </p:nvSpPr>
        <p:spPr>
          <a:xfrm>
            <a:off x="596733" y="1381450"/>
            <a:ext cx="11097491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#Return the least-squares solution to a linear matrix equation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reg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np.stack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regs.values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columns=cols, index=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4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48930-2430-D247-817F-B284542B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23" y="1470896"/>
            <a:ext cx="6096000" cy="4967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452068-D3AD-344B-8383-48ECEE7633E1}"/>
              </a:ext>
            </a:extLst>
          </p:cNvPr>
          <p:cNvSpPr txBox="1"/>
          <p:nvPr/>
        </p:nvSpPr>
        <p:spPr>
          <a:xfrm>
            <a:off x="687012" y="950942"/>
            <a:ext cx="105905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ECAFE0-F882-2E46-8B64-205A9B41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881075"/>
          </a:xfrm>
        </p:spPr>
        <p:txBody>
          <a:bodyPr>
            <a:normAutofit/>
          </a:bodyPr>
          <a:lstStyle/>
          <a:p>
            <a:r>
              <a:rPr lang="en-US" dirty="0"/>
              <a:t>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444845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5830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optimal regression parameters for the lagged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467501-76EC-C84C-BF6A-E65BBD22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596" y="1822313"/>
            <a:ext cx="7538820" cy="473868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10B6EC-D09E-684A-B1A9-9DD0CBD81E56}"/>
              </a:ext>
            </a:extLst>
          </p:cNvPr>
          <p:cNvSpPr txBox="1"/>
          <p:nvPr/>
        </p:nvSpPr>
        <p:spPr>
          <a:xfrm>
            <a:off x="1929826" y="1377572"/>
            <a:ext cx="876296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regd.mean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().plot(kind=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'bar'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20532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87F45-1500-C849-BC4E-368DF775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50" y="1443459"/>
            <a:ext cx="9543147" cy="5174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E92D68-97C9-BB4C-9C5F-EF50B1D22489}"/>
              </a:ext>
            </a:extLst>
          </p:cNvPr>
          <p:cNvSpPr txBox="1"/>
          <p:nvPr/>
        </p:nvSpPr>
        <p:spPr>
          <a:xfrm>
            <a:off x="1616650" y="981794"/>
            <a:ext cx="90649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D57F78-0C7D-8B41-AD48-464DC133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 fontScale="90000"/>
          </a:bodyPr>
          <a:lstStyle/>
          <a:p>
            <a:r>
              <a:rPr lang="en-US" dirty="0"/>
              <a:t>Correlations between the lagged time series</a:t>
            </a:r>
          </a:p>
        </p:txBody>
      </p:sp>
    </p:spTree>
    <p:extLst>
      <p:ext uri="{BB962C8B-B14F-4D97-AF65-F5344CB8AC3E}">
        <p14:creationId xmlns:p14="http://schemas.microsoft.com/office/powerpoint/2010/main" val="3447048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7EE66-7BE5-EF47-93EA-279C29E6D58F}"/>
              </a:ext>
            </a:extLst>
          </p:cNvPr>
          <p:cNvSpPr txBox="1"/>
          <p:nvPr/>
        </p:nvSpPr>
        <p:spPr>
          <a:xfrm>
            <a:off x="750473" y="605227"/>
            <a:ext cx="10889673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statsmodels.tsa.stattools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#Tests for stationarity using the Augmented Dickey-Fuller (ADF) test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201AA-26BC-5747-8B3E-5FF949C09B39}"/>
              </a:ext>
            </a:extLst>
          </p:cNvPr>
          <p:cNvSpPr txBox="1"/>
          <p:nvPr/>
        </p:nvSpPr>
        <p:spPr>
          <a:xfrm>
            <a:off x="750473" y="2530963"/>
            <a:ext cx="105548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(-1.9488969577009954,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0.3094193074034718,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2515,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{'1%': -3.4329527780962255,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'10%': -2.567382133955709,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'5%': -2.8626898965523724},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8446.683102944744)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0313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Prediction Based on Returns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38944"/>
            <a:ext cx="11222181" cy="52233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Statistical inefficiencies </a:t>
            </a:r>
          </a:p>
          <a:p>
            <a:pPr lvl="1"/>
            <a:r>
              <a:rPr lang="en-US" sz="3600" dirty="0"/>
              <a:t>are given when a model is able to predict the direction of the future price movement with a certain edge (say, the prediction is correct in 55% or 60% of the cases)</a:t>
            </a:r>
          </a:p>
          <a:p>
            <a:r>
              <a:rPr lang="en-US" sz="3600" dirty="0">
                <a:solidFill>
                  <a:srgbClr val="C00000"/>
                </a:solidFill>
              </a:rPr>
              <a:t>Economic inefficiencies </a:t>
            </a:r>
          </a:p>
          <a:p>
            <a:pPr lvl="1"/>
            <a:r>
              <a:rPr lang="en-US" sz="3600" dirty="0"/>
              <a:t>would only be given if the statistical inefficiencies can be exploited profitably through a trading strategy that takes into account, for example, transaction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223370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Prediction Based on Returns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3600" dirty="0"/>
              <a:t>Create data sets with lagged </a:t>
            </a:r>
            <a:r>
              <a:rPr lang="en-US" sz="3600" dirty="0">
                <a:solidFill>
                  <a:srgbClr val="C00000"/>
                </a:solidFill>
              </a:rPr>
              <a:t>log returns </a:t>
            </a:r>
            <a:r>
              <a:rPr lang="en-US" sz="3600" dirty="0"/>
              <a:t>data</a:t>
            </a:r>
          </a:p>
          <a:p>
            <a:r>
              <a:rPr lang="en-US" sz="3600" dirty="0"/>
              <a:t>The normalized lagged log returns data is also tested for </a:t>
            </a:r>
            <a:r>
              <a:rPr lang="en-US" sz="3600" dirty="0">
                <a:solidFill>
                  <a:srgbClr val="C00000"/>
                </a:solidFill>
              </a:rPr>
              <a:t>stationarity</a:t>
            </a:r>
            <a:r>
              <a:rPr lang="en-US" sz="3600" dirty="0"/>
              <a:t> (given)</a:t>
            </a:r>
          </a:p>
          <a:p>
            <a:r>
              <a:rPr lang="en-US" sz="3600" dirty="0"/>
              <a:t>The features are tested for </a:t>
            </a:r>
            <a:r>
              <a:rPr lang="en-US" sz="3600" dirty="0">
                <a:solidFill>
                  <a:srgbClr val="C00000"/>
                </a:solidFill>
              </a:rPr>
              <a:t>correlation</a:t>
            </a:r>
            <a:r>
              <a:rPr lang="en-US" sz="3600" dirty="0"/>
              <a:t> (not correlated )</a:t>
            </a:r>
          </a:p>
          <a:p>
            <a:r>
              <a:rPr lang="en-US" sz="3600" dirty="0"/>
              <a:t>Time-series-related data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weak form market efficiency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00844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D7314-27AD-B1BA-2551-49E0A8A85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171A-988D-3A22-8F9B-8F4C772C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9400-08AB-C6B2-9636-7DDD3EEE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2026/04/07 Make-up holiday for NTPU Sports Day (No Classes)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2026/04/14 Midterm Project Report</a:t>
            </a:r>
          </a:p>
          <a:p>
            <a:pPr marL="0" indent="0">
              <a:buNone/>
            </a:pPr>
            <a:r>
              <a:rPr lang="en-US" sz="2800" dirty="0"/>
              <a:t>9 2026/04/21 Financial Econometrics and Machine Learning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10 2026/04/28 AI-First Finance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2026/05/05 Industry Practices of AI in Finance and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Quantitative Analysis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2026/05/12 Case Study on AI in Finance and Quantitative Analysis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DD459-FBDF-6062-3358-96A978F9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057E-1FDA-D9F5-FF30-EC0ECB89AA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EC2C45-6B97-C688-3B88-72C21A888D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7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1B070-B858-2E4C-8F43-A6E99A046593}"/>
              </a:ext>
            </a:extLst>
          </p:cNvPr>
          <p:cNvSpPr txBox="1"/>
          <p:nvPr/>
        </p:nvSpPr>
        <p:spPr>
          <a:xfrm>
            <a:off x="1022659" y="172268"/>
            <a:ext cx="1061748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np.log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 /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data.shift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FC9292-F816-F64D-B18D-CBCE90D7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47" y="1402332"/>
            <a:ext cx="9677400" cy="5199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5BC874-FEFE-DF4B-B1B9-16F126AE4448}"/>
              </a:ext>
            </a:extLst>
          </p:cNvPr>
          <p:cNvSpPr txBox="1"/>
          <p:nvPr/>
        </p:nvSpPr>
        <p:spPr>
          <a:xfrm>
            <a:off x="8506954" y="256015"/>
            <a:ext cx="2826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log returns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82759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36376-6062-974D-A705-A1E819A61B5A}"/>
              </a:ext>
            </a:extLst>
          </p:cNvPr>
          <p:cNvSpPr txBox="1"/>
          <p:nvPr/>
        </p:nvSpPr>
        <p:spPr>
          <a:xfrm>
            <a:off x="724157" y="152318"/>
            <a:ext cx="10743685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(rets,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mu, std = df[cols].mean(), df[cols].std()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].head()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792490-6712-0B4A-963D-9E34133F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64" y="2980225"/>
            <a:ext cx="9335672" cy="3498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9343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32176-BAA9-7D45-ADAF-015D9B1A6ECD}"/>
              </a:ext>
            </a:extLst>
          </p:cNvPr>
          <p:cNvSpPr txBox="1"/>
          <p:nvPr/>
        </p:nvSpPr>
        <p:spPr>
          <a:xfrm>
            <a:off x="1275145" y="1783876"/>
            <a:ext cx="92299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][</a:t>
            </a:r>
            <a:r>
              <a:rPr lang="en-US" sz="4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'lag_1'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44C39-4132-0A4C-B271-17FF8A599790}"/>
              </a:ext>
            </a:extLst>
          </p:cNvPr>
          <p:cNvSpPr txBox="1"/>
          <p:nvPr/>
        </p:nvSpPr>
        <p:spPr>
          <a:xfrm>
            <a:off x="2121119" y="3192581"/>
            <a:ext cx="753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(-51.568251505825536,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0.0,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2507,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{'1%': -3.4329610922579095,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'10%': -2.567384088736619,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'5%': -2.8626935681060375},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7017.165474260225)</a:t>
            </a:r>
            <a:endParaRPr lang="en-US" sz="24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E55B4D-0A1F-3B4F-B337-8F1FB774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65" y="56101"/>
            <a:ext cx="11222181" cy="13847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nionPro"/>
              </a:rPr>
              <a:t>Augmented Dickey-Fuller (ADF) </a:t>
            </a:r>
            <a:br>
              <a:rPr lang="en-US" dirty="0">
                <a:latin typeface="MinionPro"/>
              </a:rPr>
            </a:br>
            <a:r>
              <a:rPr lang="en-US" dirty="0">
                <a:latin typeface="MinionPro"/>
              </a:rPr>
              <a:t>Tests for stationarity of the time series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56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23AB2-A5B9-8940-A903-BA33AC73008E}"/>
              </a:ext>
            </a:extLst>
          </p:cNvPr>
          <p:cNvSpPr txBox="1"/>
          <p:nvPr/>
        </p:nvSpPr>
        <p:spPr>
          <a:xfrm>
            <a:off x="1383218" y="1194640"/>
            <a:ext cx="86957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185DF-45F2-0E48-8BCD-294CD960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18" y="2315348"/>
            <a:ext cx="8578644" cy="39648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122EA2-735D-9240-81BB-426E4EA4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Shows the correlation data for the features </a:t>
            </a:r>
          </a:p>
        </p:txBody>
      </p:sp>
    </p:spTree>
    <p:extLst>
      <p:ext uri="{BB962C8B-B14F-4D97-AF65-F5344CB8AC3E}">
        <p14:creationId xmlns:p14="http://schemas.microsoft.com/office/powerpoint/2010/main" val="2596660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54C7C-1952-D743-ADEC-2101C927882E}"/>
              </a:ext>
            </a:extLst>
          </p:cNvPr>
          <p:cNvSpPr txBox="1"/>
          <p:nvPr/>
        </p:nvSpPr>
        <p:spPr>
          <a:xfrm>
            <a:off x="644195" y="1236940"/>
            <a:ext cx="107477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F702E-E5C1-5548-B261-59A1B659318A}"/>
              </a:ext>
            </a:extLst>
          </p:cNvPr>
          <p:cNvSpPr txBox="1"/>
          <p:nvPr/>
        </p:nvSpPr>
        <p:spPr>
          <a:xfrm>
            <a:off x="644196" y="1846045"/>
            <a:ext cx="10747703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np.dot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reg)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'OLS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F90772-191F-FC4A-91A6-459FF4AE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OLS Regression</a:t>
            </a:r>
          </a:p>
        </p:txBody>
      </p:sp>
    </p:spTree>
    <p:extLst>
      <p:ext uri="{BB962C8B-B14F-4D97-AF65-F5344CB8AC3E}">
        <p14:creationId xmlns:p14="http://schemas.microsoft.com/office/powerpoint/2010/main" val="527691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47B59-1E8A-7940-9F98-A13ADE366CE3}"/>
              </a:ext>
            </a:extLst>
          </p:cNvPr>
          <p:cNvSpPr txBox="1"/>
          <p:nvPr/>
        </p:nvSpPr>
        <p:spPr>
          <a:xfrm>
            <a:off x="2662651" y="1140529"/>
            <a:ext cx="6866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AAPL.O     | acc=0.5056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MSFT.O     | acc=0.5088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INTC.O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AMZN.O     | acc=0.5048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GS.N       | acc=0.5080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SPY        | acc=0.5080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.SPX       | acc=0.5167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.VIX       | acc=0.5291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EUR=       | acc=0.4984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XAU=       | acc=0.5207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GDX        | acc=0.5307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GLD        | acc=0.5072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2F8140-C7B3-3540-A0A8-69AE6239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OLS Regression Accuracy</a:t>
            </a:r>
          </a:p>
        </p:txBody>
      </p:sp>
    </p:spTree>
    <p:extLst>
      <p:ext uri="{BB962C8B-B14F-4D97-AF65-F5344CB8AC3E}">
        <p14:creationId xmlns:p14="http://schemas.microsoft.com/office/powerpoint/2010/main" val="3401212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B5EB9-E41D-604C-B08F-5DFCB528C959}"/>
              </a:ext>
            </a:extLst>
          </p:cNvPr>
          <p:cNvSpPr txBox="1"/>
          <p:nvPr/>
        </p:nvSpPr>
        <p:spPr>
          <a:xfrm>
            <a:off x="591146" y="456344"/>
            <a:ext cx="11049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sklearn.neural_network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03026-1679-6740-99AA-3928ED3EF43C}"/>
              </a:ext>
            </a:extLst>
          </p:cNvPr>
          <p:cNvSpPr txBox="1"/>
          <p:nvPr/>
        </p:nvSpPr>
        <p:spPr>
          <a:xfrm>
            <a:off x="591146" y="1118801"/>
            <a:ext cx="11049000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'MLP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2403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47B59-1E8A-7940-9F98-A13ADE366CE3}"/>
              </a:ext>
            </a:extLst>
          </p:cNvPr>
          <p:cNvSpPr txBox="1"/>
          <p:nvPr/>
        </p:nvSpPr>
        <p:spPr>
          <a:xfrm>
            <a:off x="2379182" y="115069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AAPL.O     | acc=0.6005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MSFT.O     | acc=0.5853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INTC.O     | acc=0.5766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AMZN.O     | acc=0.5510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GS.N       | acc=0.6527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SPY        | acc=0.5419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.SPX       | acc=0.5399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.VIX       | acc=0.6579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EUR=       | acc=0.5642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XAU=       | acc=0.5522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GDX        | acc=0.6029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GLD        | acc=0.5259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AB3E1A-D32B-2149-BCAA-43D5154C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Scikit-learn </a:t>
            </a:r>
            <a:r>
              <a:rPr lang="en-US" dirty="0" err="1"/>
              <a:t>MLPRegressor</a:t>
            </a:r>
            <a:r>
              <a:rPr lang="en-US" dirty="0"/>
              <a:t> Accuracy</a:t>
            </a:r>
          </a:p>
        </p:txBody>
      </p:sp>
    </p:spTree>
    <p:extLst>
      <p:ext uri="{BB962C8B-B14F-4D97-AF65-F5344CB8AC3E}">
        <p14:creationId xmlns:p14="http://schemas.microsoft.com/office/powerpoint/2010/main" val="3731472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EECD1-F7CA-A44B-B8F4-0FBDA49B16F9}"/>
              </a:ext>
            </a:extLst>
          </p:cNvPr>
          <p:cNvSpPr txBox="1"/>
          <p:nvPr/>
        </p:nvSpPr>
        <p:spPr>
          <a:xfrm>
            <a:off x="401904" y="335845"/>
            <a:ext cx="11487150" cy="584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tensorflow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tf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keras.layers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Dense</a:t>
            </a: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keras.models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Sequential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np.random.seed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tf.random.set_seed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problem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'regression'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Sequential()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input_dim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(cols),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relu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problem == 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'regression’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mse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adam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'sigmoid’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binary_crossentropy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adam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820389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99229-5E65-264B-802A-DC254965C585}"/>
              </a:ext>
            </a:extLst>
          </p:cNvPr>
          <p:cNvSpPr txBox="1"/>
          <p:nvPr/>
        </p:nvSpPr>
        <p:spPr>
          <a:xfrm>
            <a:off x="554182" y="1445389"/>
            <a:ext cx="11085964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[:]: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'DNN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194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B4B7A-3E12-C4E9-002D-AE3A5ED1D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A39C-F415-6984-93E6-4F079A4F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B2EE9-69F1-9934-955D-08ED6DBF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2026/05/19 Deep Learning in Finance; </a:t>
            </a:r>
            <a:br>
              <a:rPr lang="en-US" sz="2800" dirty="0"/>
            </a:br>
            <a:r>
              <a:rPr lang="en-US" sz="2800" dirty="0"/>
              <a:t>                            Reinforcement Learning in Finance; </a:t>
            </a:r>
            <a:br>
              <a:rPr lang="en-US" sz="2800" dirty="0"/>
            </a:br>
            <a:r>
              <a:rPr lang="en-US" sz="2800" dirty="0"/>
              <a:t>                            Generative AI and Agentic AI in Finance</a:t>
            </a:r>
          </a:p>
          <a:p>
            <a:pPr marL="0" indent="0">
              <a:buNone/>
            </a:pPr>
            <a:r>
              <a:rPr lang="en-US" sz="2800" dirty="0"/>
              <a:t>14 2026/05/26 Algorithmic Trading; </a:t>
            </a:r>
            <a:br>
              <a:rPr lang="en-US" sz="2800" dirty="0"/>
            </a:br>
            <a:r>
              <a:rPr lang="en-US" sz="2800" dirty="0"/>
              <a:t>                            Risk Management; </a:t>
            </a:r>
            <a:br>
              <a:rPr lang="en-US" sz="2800" dirty="0"/>
            </a:br>
            <a:r>
              <a:rPr lang="en-US" sz="2800" dirty="0"/>
              <a:t>                            Trading Bot and Event-Based </a:t>
            </a:r>
            <a:r>
              <a:rPr lang="en-US" sz="2800" dirty="0" err="1"/>
              <a:t>Backtesting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2026/06/02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2026/06/09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E62D7-AB68-90BB-9A2C-7845B2DB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657A3-3465-83BA-E928-3E009750FF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3F948B-F423-ABD4-4731-8CF010E6A0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37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54504" y="115069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AAPL.O     | acc=0.6069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MSFT.O     | acc=0.6260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INTC.O     | acc=0.6344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AMZN.O     | acc=0.6316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GS.N       | acc=0.6045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SPY        | acc=0.5610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.SPX       | acc=0.5435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.VIX       | acc=0.6096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EUR=       | acc=0.5817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XAU=       | acc=0.6017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GDX        | acc=0.6164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GLD        | acc=0.5973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D7BD3-EBD7-9240-AF08-C9DC704F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TF </a:t>
            </a:r>
            <a:r>
              <a:rPr lang="en-US" dirty="0" err="1"/>
              <a:t>Keras</a:t>
            </a:r>
            <a:r>
              <a:rPr lang="en-US" dirty="0"/>
              <a:t> DNN Accuracy</a:t>
            </a:r>
          </a:p>
        </p:txBody>
      </p:sp>
    </p:spTree>
    <p:extLst>
      <p:ext uri="{BB962C8B-B14F-4D97-AF65-F5344CB8AC3E}">
        <p14:creationId xmlns:p14="http://schemas.microsoft.com/office/powerpoint/2010/main" val="424950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E029A-D131-6D48-8E6D-C4CEC4D8FA1A}"/>
              </a:ext>
            </a:extLst>
          </p:cNvPr>
          <p:cNvSpPr txBox="1"/>
          <p:nvPr/>
        </p:nvSpPr>
        <p:spPr>
          <a:xfrm>
            <a:off x="365761" y="1521578"/>
            <a:ext cx="115777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split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 *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0.8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ADF0E-5958-2B40-9C98-46158E7DFC53}"/>
              </a:ext>
            </a:extLst>
          </p:cNvPr>
          <p:cNvSpPr txBox="1"/>
          <p:nvPr/>
        </p:nvSpPr>
        <p:spPr>
          <a:xfrm>
            <a:off x="365761" y="2123837"/>
            <a:ext cx="1157771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(train[cols], train[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np.dot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(test[cols], reg)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'OLS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3C54EC-5312-1345-B062-286EF5C3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13248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Train Data (0.8): In-Sample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Test Data (0.2): Out-of-Sample</a:t>
            </a:r>
          </a:p>
        </p:txBody>
      </p:sp>
    </p:spTree>
    <p:extLst>
      <p:ext uri="{BB962C8B-B14F-4D97-AF65-F5344CB8AC3E}">
        <p14:creationId xmlns:p14="http://schemas.microsoft.com/office/powerpoint/2010/main" val="2628985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54504" y="117326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AAPL.O     | acc=0.5219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MSFT.O     | acc=0.4960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INTC.O     | acc=0.5418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AMZN.O     | acc=0.4841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GS.N       | acc=0.4980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SPY    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.SPX       | acc=0.5120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.VIX       | acc=0.5458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EUR=       | acc=0.4482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XAU=       | acc=0.5299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GDX        | acc=0.5159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GLD        | acc=0.5100</a:t>
            </a:r>
            <a:endParaRPr lang="en-US" sz="28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8F567-0A1D-2C41-837A-961CF00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OLS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420954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129BB-5197-0447-89F6-6549DE1BD8F8}"/>
              </a:ext>
            </a:extLst>
          </p:cNvPr>
          <p:cNvSpPr txBox="1"/>
          <p:nvPr/>
        </p:nvSpPr>
        <p:spPr>
          <a:xfrm>
            <a:off x="309488" y="874277"/>
            <a:ext cx="11451103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(train[cols].values, train[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(test[cols].values)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'MLP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5136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005184" y="117326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AAPL.O     | acc=0.4920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MSFT.O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INTC.O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AMZN.O     | acc=0.4641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GS.N  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SPY        | acc=0.5259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.SPX       | acc=0.5478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.VIX  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EUR=       | acc=0.4980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XAU=       | acc=0.5239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GDX        | acc=0.4880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GLD        | acc=0.5000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80A91A-8448-524D-AA1C-B1BA4F57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MLP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987569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AD969-1396-1F42-BDAE-B887EF932DC2}"/>
              </a:ext>
            </a:extLst>
          </p:cNvPr>
          <p:cNvSpPr txBox="1"/>
          <p:nvPr/>
        </p:nvSpPr>
        <p:spPr>
          <a:xfrm>
            <a:off x="562708" y="1210726"/>
            <a:ext cx="1121195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(train[cols], train[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'DNN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365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1929826" y="116310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AAPL.O     | acc=0.4701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MSFT.O     | acc=0.4960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INTC.O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AMZN.O     | acc=0.4920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GS.N       | acc=0.5538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SPY        | acc=0.5299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.SPX       | acc=0.5458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.VIX   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EUR=       | acc=0.5100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XAU=       | acc=0.4940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GDX        | acc=0.4661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GLD        | acc=0.4880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311CC3-421B-6F47-BFA0-791A7DBD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DNN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278268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Market Prediction with More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3600" dirty="0"/>
              <a:t>In trading, there is a long tradition of </a:t>
            </a:r>
            <a:br>
              <a:rPr lang="en-US" sz="3600" dirty="0"/>
            </a:br>
            <a:r>
              <a:rPr lang="en-US" sz="3600" dirty="0"/>
              <a:t>using </a:t>
            </a:r>
            <a:r>
              <a:rPr lang="en-US" sz="3600" dirty="0">
                <a:solidFill>
                  <a:srgbClr val="C00000"/>
                </a:solidFill>
              </a:rPr>
              <a:t>technical indicators </a:t>
            </a:r>
            <a:r>
              <a:rPr lang="en-US" sz="3600" dirty="0"/>
              <a:t>to generate, </a:t>
            </a:r>
            <a:br>
              <a:rPr lang="en-US" sz="3600" dirty="0"/>
            </a:br>
            <a:r>
              <a:rPr lang="en-US" sz="3600" dirty="0"/>
              <a:t>based on observed patterns</a:t>
            </a:r>
            <a:r>
              <a:rPr lang="en-US" sz="3600" dirty="0">
                <a:solidFill>
                  <a:srgbClr val="C00000"/>
                </a:solidFill>
              </a:rPr>
              <a:t>, buy or sell signals</a:t>
            </a:r>
            <a:r>
              <a:rPr lang="en-US" sz="3600" dirty="0"/>
              <a:t>.</a:t>
            </a:r>
          </a:p>
          <a:p>
            <a:r>
              <a:rPr lang="en-US" sz="3600" dirty="0"/>
              <a:t>Such </a:t>
            </a:r>
            <a:r>
              <a:rPr lang="en-US" sz="3600" dirty="0">
                <a:solidFill>
                  <a:srgbClr val="C00000"/>
                </a:solidFill>
              </a:rPr>
              <a:t>technical indicators</a:t>
            </a:r>
            <a:r>
              <a:rPr lang="en-US" sz="3600" dirty="0"/>
              <a:t>, basically of any kind, </a:t>
            </a:r>
            <a:br>
              <a:rPr lang="en-US" sz="3600" dirty="0"/>
            </a:br>
            <a:r>
              <a:rPr lang="en-US" sz="3600" dirty="0"/>
              <a:t>can also be used as </a:t>
            </a:r>
            <a:r>
              <a:rPr lang="en-US" sz="3600" dirty="0">
                <a:solidFill>
                  <a:srgbClr val="C00000"/>
                </a:solidFill>
              </a:rPr>
              <a:t>features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for the </a:t>
            </a:r>
            <a:r>
              <a:rPr lang="en-US" sz="3600" dirty="0">
                <a:solidFill>
                  <a:schemeClr val="accent1"/>
                </a:solidFill>
              </a:rPr>
              <a:t>training of neural networks</a:t>
            </a:r>
            <a:r>
              <a:rPr lang="en-US" sz="3600" dirty="0"/>
              <a:t>.</a:t>
            </a:r>
          </a:p>
          <a:p>
            <a:r>
              <a:rPr lang="en-US" sz="3600" dirty="0">
                <a:solidFill>
                  <a:srgbClr val="C00000"/>
                </a:solidFill>
              </a:rPr>
              <a:t>SMA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C00000"/>
                </a:solidFill>
              </a:rPr>
              <a:t>rolling minimum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C00000"/>
                </a:solidFill>
              </a:rPr>
              <a:t>maximum</a:t>
            </a:r>
            <a:r>
              <a:rPr lang="en-US" sz="3600" dirty="0"/>
              <a:t> values, 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momentum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C00000"/>
                </a:solidFill>
              </a:rPr>
              <a:t>rolling volatility </a:t>
            </a:r>
            <a:r>
              <a:rPr lang="en-US" sz="3600" dirty="0"/>
              <a:t>as features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861961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0B547-DF15-B242-9F5A-66B3D78156D1}"/>
              </a:ext>
            </a:extLst>
          </p:cNvPr>
          <p:cNvSpPr txBox="1"/>
          <p:nvPr/>
        </p:nvSpPr>
        <p:spPr>
          <a:xfrm>
            <a:off x="328488" y="327688"/>
            <a:ext cx="11633982" cy="1554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aiif_eikon_eod_data.csv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3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3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E99263-2108-9A48-8662-12F2418D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3" y="1978926"/>
            <a:ext cx="11792338" cy="45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0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84451-8F3A-5F46-B32C-251761742CA9}"/>
              </a:ext>
            </a:extLst>
          </p:cNvPr>
          <p:cNvSpPr txBox="1"/>
          <p:nvPr/>
        </p:nvSpPr>
        <p:spPr>
          <a:xfrm>
            <a:off x="590844" y="305068"/>
            <a:ext cx="11352627" cy="624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lags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window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 = []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np.log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 /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df.shift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sma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].rolling(window).mean()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'min'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'max'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max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'mom'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].rolling(window).mean()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'vol'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].rolling(window).std()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np.where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&gt;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features = 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sma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'min'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'max'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'mom'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'vol'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features:</a:t>
            </a:r>
          </a:p>
          <a:p>
            <a:pPr lvl="2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lag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 +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3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 =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{f}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_lag_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{lag}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3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df[col] = df[f].shift(lag)</a:t>
            </a:r>
          </a:p>
          <a:p>
            <a:pPr lvl="3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cols.append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df, cols</a:t>
            </a:r>
          </a:p>
        </p:txBody>
      </p:sp>
    </p:spTree>
    <p:extLst>
      <p:ext uri="{BB962C8B-B14F-4D97-AF65-F5344CB8AC3E}">
        <p14:creationId xmlns:p14="http://schemas.microsoft.com/office/powerpoint/2010/main" val="179211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1" y="274638"/>
            <a:ext cx="10647336" cy="6245225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AI-First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993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A1538-3FFB-A245-B8F1-23DC67A9A0F1}"/>
              </a:ext>
            </a:extLst>
          </p:cNvPr>
          <p:cNvSpPr txBox="1"/>
          <p:nvPr/>
        </p:nvSpPr>
        <p:spPr>
          <a:xfrm>
            <a:off x="483232" y="815315"/>
            <a:ext cx="1132449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 cols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C7D47-A23D-E445-99DB-64C7B7BAB1C5}"/>
              </a:ext>
            </a:extLst>
          </p:cNvPr>
          <p:cNvSpPr txBox="1"/>
          <p:nvPr/>
        </p:nvSpPr>
        <p:spPr>
          <a:xfrm>
            <a:off x="627917" y="45197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859038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C6DED-0B46-6041-8A44-A7D82814D54D}"/>
              </a:ext>
            </a:extLst>
          </p:cNvPr>
          <p:cNvSpPr txBox="1"/>
          <p:nvPr/>
        </p:nvSpPr>
        <p:spPr>
          <a:xfrm>
            <a:off x="548640" y="421348"/>
            <a:ext cx="113526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sklearn.neural_network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8846E-6221-814B-AD1A-1DC4D8DE389A}"/>
              </a:ext>
            </a:extLst>
          </p:cNvPr>
          <p:cNvSpPr txBox="1"/>
          <p:nvPr/>
        </p:nvSpPr>
        <p:spPr>
          <a:xfrm>
            <a:off x="548640" y="1091139"/>
            <a:ext cx="11352628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df[cols].mean()) / df[cols].std()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(df[cols].values, 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'IN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3237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05025" y="116310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AAPL.O  | acc=0.5510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MSFT.O  | acc=0.5376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INTC.O  | acc=0.5607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AMZN.O  | acc=0.5559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GS.N    | acc=0.5794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SPY     | acc=0.5729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.SPX    | acc=0.5941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.VIX    | acc=0.6940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EUR=    | acc=0.5766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XAU=    | acc=0.5672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GDX     | acc=0.5847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GLD     | acc=0.5567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FDBC53-D791-3842-8FAC-316AE4AD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MLP In-Sample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1390201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8C2A9-F0B9-284F-84BD-D1ECE99C2459}"/>
              </a:ext>
            </a:extLst>
          </p:cNvPr>
          <p:cNvSpPr txBox="1"/>
          <p:nvPr/>
        </p:nvSpPr>
        <p:spPr>
          <a:xfrm>
            <a:off x="400060" y="1720840"/>
            <a:ext cx="1124008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'classification'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df[cols].mean()) / df[cols].std()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np.where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(df[cols]) &gt;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'IN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3878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005184" y="113106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AAPL.O  | acc=0.7042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MSFT.O  | acc=0.6928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INTC.O  | acc=0.6969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AMZN.O  | acc=0.6713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GS.N    | acc=0.6924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SPY     | acc=0.6806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.SPX    | acc=0.6920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.VIX    | acc=0.7347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EUR=    | acc=0.6766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XAU=    | acc=0.7038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GDX     | acc=0.6806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GLD     | acc=0.6936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EFD752-EF80-9A4E-811B-2B8FB4AA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TF </a:t>
            </a:r>
            <a:r>
              <a:rPr lang="en-US" dirty="0" err="1">
                <a:solidFill>
                  <a:schemeClr val="accent1"/>
                </a:solidFill>
              </a:rPr>
              <a:t>Keras</a:t>
            </a:r>
            <a:r>
              <a:rPr lang="en-US" dirty="0">
                <a:solidFill>
                  <a:schemeClr val="accent1"/>
                </a:solidFill>
              </a:rPr>
              <a:t> DNN In-Sample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3686868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33B11-35BE-D741-AF35-295545C0BD0F}"/>
              </a:ext>
            </a:extLst>
          </p:cNvPr>
          <p:cNvSpPr txBox="1"/>
          <p:nvPr/>
        </p:nvSpPr>
        <p:spPr>
          <a:xfrm>
            <a:off x="442263" y="708303"/>
            <a:ext cx="11197883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split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(df) *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0.85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[:split].copy()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mu, std = train[cols].mean(), train[cols].std()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train[cols] = (train[cols]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(train[cols].values, train[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[split:].copy() 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test[cols] = (test[cols]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'OUT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-OF-SAMPLE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20961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2268A-CE40-8740-AA0C-ECC7E7BD7494}"/>
              </a:ext>
            </a:extLst>
          </p:cNvPr>
          <p:cNvSpPr txBox="1"/>
          <p:nvPr/>
        </p:nvSpPr>
        <p:spPr>
          <a:xfrm>
            <a:off x="602566" y="799070"/>
            <a:ext cx="1098686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49634-C147-4248-9203-60DC503FC556}"/>
              </a:ext>
            </a:extLst>
          </p:cNvPr>
          <p:cNvSpPr txBox="1"/>
          <p:nvPr/>
        </p:nvSpPr>
        <p:spPr>
          <a:xfrm>
            <a:off x="602565" y="3288942"/>
            <a:ext cx="1098686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987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05025" y="1126628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acc=0.4432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acc=0.4595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acc=0.5270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acc=0.4838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acc=0.4811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acc=0.5027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acc=0.5676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acc=0.4649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acc=0.5514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acc=0.5162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acc=0.4946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2C78B-C5B7-2945-9B29-D49DB6DFAF7B}"/>
              </a:ext>
            </a:extLst>
          </p:cNvPr>
          <p:cNvSpPr txBox="1"/>
          <p:nvPr/>
        </p:nvSpPr>
        <p:spPr>
          <a:xfrm>
            <a:off x="879012" y="468393"/>
            <a:ext cx="109868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48383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CB0D8-8223-FD43-98E7-07E8FD517E8E}"/>
              </a:ext>
            </a:extLst>
          </p:cNvPr>
          <p:cNvSpPr txBox="1"/>
          <p:nvPr/>
        </p:nvSpPr>
        <p:spPr>
          <a:xfrm>
            <a:off x="532471" y="335845"/>
            <a:ext cx="11226016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sklearn.ensemble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BaggingClassifier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256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BaggingClassifier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n_estimators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max_samples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0.25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max_features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bootstrap=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bootstrap_features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n_jobs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94166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5FE28-BC9D-CB4C-BDF1-9C9CF3FBA3EC}"/>
              </a:ext>
            </a:extLst>
          </p:cNvPr>
          <p:cNvSpPr txBox="1"/>
          <p:nvPr/>
        </p:nvSpPr>
        <p:spPr>
          <a:xfrm>
            <a:off x="2105025" y="1070964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acc=0.5000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acc=0.5703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acc=0.5270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acc=0.5135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acc=0.5568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acc=0.5514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acc=0.5432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acc=0.5351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acc=0.5189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C7F44-6135-FC48-B250-8F0A802F512C}"/>
              </a:ext>
            </a:extLst>
          </p:cNvPr>
          <p:cNvSpPr txBox="1"/>
          <p:nvPr/>
        </p:nvSpPr>
        <p:spPr>
          <a:xfrm>
            <a:off x="710802" y="299116"/>
            <a:ext cx="112260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60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81645"/>
            <a:ext cx="11222181" cy="104502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26675"/>
            <a:ext cx="11222181" cy="5392886"/>
          </a:xfrm>
        </p:spPr>
        <p:txBody>
          <a:bodyPr>
            <a:normAutofit/>
          </a:bodyPr>
          <a:lstStyle/>
          <a:p>
            <a:pPr indent="-411480">
              <a:lnSpc>
                <a:spcPct val="120000"/>
              </a:lnSpc>
              <a:spcAft>
                <a:spcPts val="600"/>
              </a:spcAft>
            </a:pPr>
            <a:r>
              <a:rPr lang="en-US" sz="5400" dirty="0">
                <a:solidFill>
                  <a:srgbClr val="C00000"/>
                </a:solidFill>
              </a:rPr>
              <a:t>AI-First Finance 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Efficient Markets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Market Prediction Based on Returns Data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Market Prediction with More Features</a:t>
            </a:r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937765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Market Prediction Intraday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4000" dirty="0"/>
              <a:t>Weakly efficient on an end-of-day basis</a:t>
            </a:r>
          </a:p>
          <a:p>
            <a:r>
              <a:rPr lang="en-US" sz="4000" dirty="0">
                <a:solidFill>
                  <a:srgbClr val="C00000"/>
                </a:solidFill>
              </a:rPr>
              <a:t>Weakly inefficient intraday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Intraday Data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hourly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8380331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AE5B2-F297-6D44-A224-6CC14C44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0944"/>
            <a:ext cx="10820400" cy="405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16361A-2084-D14B-A212-DA450BEDD179}"/>
              </a:ext>
            </a:extLst>
          </p:cNvPr>
          <p:cNvSpPr txBox="1"/>
          <p:nvPr/>
        </p:nvSpPr>
        <p:spPr>
          <a:xfrm>
            <a:off x="308204" y="1101738"/>
            <a:ext cx="1167454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aiif_eikon_id_data.csv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.</a:t>
            </a:r>
            <a:r>
              <a:rPr lang="en-US" sz="2200" b="1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data.tail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3FC32E-B49A-C847-AC2C-E171D781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Intraday Data</a:t>
            </a:r>
          </a:p>
        </p:txBody>
      </p:sp>
    </p:spTree>
    <p:extLst>
      <p:ext uri="{BB962C8B-B14F-4D97-AF65-F5344CB8AC3E}">
        <p14:creationId xmlns:p14="http://schemas.microsoft.com/office/powerpoint/2010/main" val="28754549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9B586-874B-2148-9D43-2C06C9D827DB}"/>
              </a:ext>
            </a:extLst>
          </p:cNvPr>
          <p:cNvSpPr txBox="1"/>
          <p:nvPr/>
        </p:nvSpPr>
        <p:spPr>
          <a:xfrm>
            <a:off x="595423" y="802781"/>
            <a:ext cx="1116418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df, cols</a:t>
            </a:r>
          </a:p>
        </p:txBody>
      </p:sp>
    </p:spTree>
    <p:extLst>
      <p:ext uri="{BB962C8B-B14F-4D97-AF65-F5344CB8AC3E}">
        <p14:creationId xmlns:p14="http://schemas.microsoft.com/office/powerpoint/2010/main" val="2453631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1929826" y="1289275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acc=0.5420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acc=0.4930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acc=0.5549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acc=0.4709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acc=0.5184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acc=0.4860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acc=0.5019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acc=0.4885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acc=0.5130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acc=0.4824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acc=0.4765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acc=0.5455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7BC77-88E9-A14A-A699-A0C97C20CA09}"/>
              </a:ext>
            </a:extLst>
          </p:cNvPr>
          <p:cNvSpPr txBox="1"/>
          <p:nvPr/>
        </p:nvSpPr>
        <p:spPr>
          <a:xfrm>
            <a:off x="722874" y="754762"/>
            <a:ext cx="111429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34947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CD3C4-F654-D14B-9986-225947983964}"/>
              </a:ext>
            </a:extLst>
          </p:cNvPr>
          <p:cNvSpPr txBox="1"/>
          <p:nvPr/>
        </p:nvSpPr>
        <p:spPr>
          <a:xfrm>
            <a:off x="1028139" y="748996"/>
            <a:ext cx="975829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AB3BD-23D0-7E45-B63B-CA3D5F163EEC}"/>
              </a:ext>
            </a:extLst>
          </p:cNvPr>
          <p:cNvSpPr txBox="1"/>
          <p:nvPr/>
        </p:nvSpPr>
        <p:spPr>
          <a:xfrm>
            <a:off x="2154504" y="126512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acc=0.5660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acc=0.5551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acc=0.5072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acc=0.4830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acc=0.4680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acc=0.4677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acc=0.5161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acc=0.5242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acc=0.5229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acc=0.5107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acc=0.5475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68503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</p:spTree>
    <p:extLst>
      <p:ext uri="{BB962C8B-B14F-4D97-AF65-F5344CB8AC3E}">
        <p14:creationId xmlns:p14="http://schemas.microsoft.com/office/powerpoint/2010/main" val="18702777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63050"/>
          </a:xfrm>
        </p:spPr>
        <p:txBody>
          <a:bodyPr>
            <a:noAutofit/>
          </a:bodyPr>
          <a:lstStyle/>
          <a:p>
            <a:r>
              <a:rPr lang="en-US" sz="3200" dirty="0"/>
              <a:t>Yves </a:t>
            </a:r>
            <a:r>
              <a:rPr lang="en-US" sz="3200" dirty="0" err="1"/>
              <a:t>Hilpisch</a:t>
            </a:r>
            <a:r>
              <a:rPr lang="en-US" sz="3200" dirty="0"/>
              <a:t> (2020), </a:t>
            </a:r>
            <a:br>
              <a:rPr lang="en-US" sz="3200" dirty="0"/>
            </a:br>
            <a:r>
              <a:rPr lang="en-US" sz="3600" dirty="0">
                <a:solidFill>
                  <a:srgbClr val="FF0000"/>
                </a:solidFill>
              </a:rPr>
              <a:t>Artificial Intelligence in Finance: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 Python-Based Guide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2400" dirty="0"/>
              <a:t>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198D-8FBC-0246-87BA-DA0DA45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24" y="1951892"/>
            <a:ext cx="3517940" cy="4610352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3"/>
              </a:rPr>
              <a:t>https://www.amazon.com/Artificial-Intelligence-Finance-Python-Based-Guide/dp/1492055433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87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06A9B-8C06-B54A-9086-0439A496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767145"/>
            <a:ext cx="10218172" cy="584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https://github.com/yhilpisch/aiif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46" y="3340540"/>
            <a:ext cx="2098634" cy="275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3168161" y="726975"/>
            <a:ext cx="43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https://github.com/yhilpisch/aiif</a:t>
            </a:r>
          </a:p>
        </p:txBody>
      </p:sp>
    </p:spTree>
    <p:extLst>
      <p:ext uri="{BB962C8B-B14F-4D97-AF65-F5344CB8AC3E}">
        <p14:creationId xmlns:p14="http://schemas.microsoft.com/office/powerpoint/2010/main" val="33814496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https://github.com/yhilpisch/aiif/tree/main/code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E88E-2946-E944-881D-2F168DE4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4" y="726975"/>
            <a:ext cx="10189216" cy="583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54" y="2578551"/>
            <a:ext cx="3043677" cy="398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2992315" y="1590119"/>
            <a:ext cx="7505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https://github.com/yhilpisch/aiif/tree/main/code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38878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72476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AE0C9-ACB3-2200-EAE9-878720989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3CBD-DCC2-84AE-CECF-00BDB692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2" y="0"/>
            <a:ext cx="11730484" cy="113792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From Algorithms to Agents: 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Reframing FinTech Through Agentic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B711-F5DB-549C-DDE2-CC9A01BE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0C36C-CF30-0B2F-98D9-9697F20BBD83}"/>
              </a:ext>
            </a:extLst>
          </p:cNvPr>
          <p:cNvSpPr txBox="1"/>
          <p:nvPr/>
        </p:nvSpPr>
        <p:spPr>
          <a:xfrm>
            <a:off x="555598" y="6601428"/>
            <a:ext cx="110808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Azmat Islam and Muhammad Ajmal. (2025) "From Algorithms to Agents: Reframing FinTech Through Agentic Artificial Intelligence." Advance Journal of Econometrics and Finance 3, no. 1 (2025): 180-190.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00228D-A419-938C-BE95-339067B1C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85" y="1133857"/>
            <a:ext cx="10749630" cy="54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720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98233-F0F3-3044-906F-D65419AD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4" y="1012433"/>
            <a:ext cx="10196573" cy="5476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8E636-89A9-EBA8-AE42-2C73D4F96F1B}"/>
              </a:ext>
            </a:extLst>
          </p:cNvPr>
          <p:cNvSpPr txBox="1"/>
          <p:nvPr/>
        </p:nvSpPr>
        <p:spPr>
          <a:xfrm>
            <a:off x="9227715" y="1750632"/>
            <a:ext cx="2412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AI in Finance </a:t>
            </a:r>
          </a:p>
        </p:txBody>
      </p:sp>
    </p:spTree>
    <p:extLst>
      <p:ext uri="{BB962C8B-B14F-4D97-AF65-F5344CB8AC3E}">
        <p14:creationId xmlns:p14="http://schemas.microsoft.com/office/powerpoint/2010/main" val="24754612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7D406-8AD1-AD49-BAFF-9DBE67BA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49" y="662845"/>
            <a:ext cx="10724236" cy="58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BDE487-1B4E-6E7C-61EC-DBF6151979BB}"/>
              </a:ext>
            </a:extLst>
          </p:cNvPr>
          <p:cNvSpPr txBox="1"/>
          <p:nvPr/>
        </p:nvSpPr>
        <p:spPr>
          <a:xfrm>
            <a:off x="7957537" y="1750632"/>
            <a:ext cx="3682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Data Driven Finance</a:t>
            </a:r>
          </a:p>
        </p:txBody>
      </p:sp>
    </p:spTree>
    <p:extLst>
      <p:ext uri="{BB962C8B-B14F-4D97-AF65-F5344CB8AC3E}">
        <p14:creationId xmlns:p14="http://schemas.microsoft.com/office/powerpoint/2010/main" val="2935101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FC8E1-7024-1341-A03C-C4F139F15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05" y="662845"/>
            <a:ext cx="10739779" cy="58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D5DE8-FB08-FFF9-490C-4769888E9EDF}"/>
              </a:ext>
            </a:extLst>
          </p:cNvPr>
          <p:cNvSpPr txBox="1"/>
          <p:nvPr/>
        </p:nvSpPr>
        <p:spPr>
          <a:xfrm>
            <a:off x="7957536" y="2060875"/>
            <a:ext cx="3682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2754147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167F0-3721-DF47-BB21-64BFA1FFF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15" y="662844"/>
            <a:ext cx="10632757" cy="58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405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4EBBC-766E-D548-ADA7-1AD71B4CB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55" y="620264"/>
            <a:ext cx="10859678" cy="58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599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F8967-8DCA-1E4B-A032-552FD0B03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99" y="645199"/>
            <a:ext cx="10843647" cy="59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43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C50D5-2C79-1344-9758-9163A8682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75" y="613238"/>
            <a:ext cx="10698037" cy="58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009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68087-2521-AF4C-9462-31B089E6E24B}"/>
              </a:ext>
            </a:extLst>
          </p:cNvPr>
          <p:cNvSpPr txBox="1"/>
          <p:nvPr/>
        </p:nvSpPr>
        <p:spPr>
          <a:xfrm>
            <a:off x="211611" y="909237"/>
            <a:ext cx="10217687" cy="535531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create_dnn_model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hu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256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 Function to create 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Keras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DNN model.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Parameters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==========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hl: int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number of hidden layers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hu: int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number of hidden units (per layer)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Sequential()</a:t>
            </a:r>
          </a:p>
          <a:p>
            <a:pPr lvl="1"/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_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(hl):</a:t>
            </a:r>
          </a:p>
          <a:p>
            <a:pPr lvl="2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(Dense(hu, activation=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relu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input_dim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mse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rmsprop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model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create_dnn_model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model.summary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B6B94-5AAA-8F40-8F93-E0550858B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065" y="886963"/>
            <a:ext cx="5503431" cy="29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10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F9078-B219-4446-8305-0FFCD161F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6" y="613996"/>
            <a:ext cx="10834255" cy="59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724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C719C-0270-8F44-9AF7-69CD7E10C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48" y="661037"/>
            <a:ext cx="10640291" cy="58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94C2-2BD7-9655-9B47-5C31D202B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61D3-9CE8-306D-2C41-E5ED12C7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2" y="0"/>
            <a:ext cx="11730484" cy="92852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AI Paradigms for Economic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2F85E-C7BD-65E8-C210-B9DA7A98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783AE-60DE-3557-74AB-6531505D6824}"/>
              </a:ext>
            </a:extLst>
          </p:cNvPr>
          <p:cNvSpPr txBox="1"/>
          <p:nvPr/>
        </p:nvSpPr>
        <p:spPr>
          <a:xfrm>
            <a:off x="390012" y="6482016"/>
            <a:ext cx="11256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Solomon Tetteh Mensah,  Adebayo Fatai Lamidi,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Olukunle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O. Akanbi, Ayo Samuel Avwerosuo, and Afolashade Joy Jubrilla. (2026)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"From Prediction to Causation: Integrating Causal, Generative, and Agent-Based AI in Economics and Finance." Journal of Accounts and Finance 1, no. 1 (2026): 1-9.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B0757-70D3-48B6-5689-B93114D0F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82" y="928523"/>
            <a:ext cx="9563236" cy="55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023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80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E45A8-B2E0-484E-A623-595E2E935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454" y="662844"/>
            <a:ext cx="9551642" cy="58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6AA06D-6217-AB73-55E4-F9D4103FF12A}"/>
              </a:ext>
            </a:extLst>
          </p:cNvPr>
          <p:cNvSpPr txBox="1"/>
          <p:nvPr/>
        </p:nvSpPr>
        <p:spPr>
          <a:xfrm>
            <a:off x="7957536" y="2060875"/>
            <a:ext cx="3682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Efficient Markets</a:t>
            </a:r>
          </a:p>
        </p:txBody>
      </p:sp>
    </p:spTree>
    <p:extLst>
      <p:ext uri="{BB962C8B-B14F-4D97-AF65-F5344CB8AC3E}">
        <p14:creationId xmlns:p14="http://schemas.microsoft.com/office/powerpoint/2010/main" val="15042852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81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CF3DF-4A33-004D-906D-B4A5DADAE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396" y="723804"/>
            <a:ext cx="9490195" cy="5724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71BC4-BB5C-453C-B16C-CCCC1D937754}"/>
              </a:ext>
            </a:extLst>
          </p:cNvPr>
          <p:cNvSpPr txBox="1"/>
          <p:nvPr/>
        </p:nvSpPr>
        <p:spPr>
          <a:xfrm>
            <a:off x="7250247" y="1897590"/>
            <a:ext cx="43709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Market Prediction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Based on Returns Data</a:t>
            </a:r>
          </a:p>
        </p:txBody>
      </p:sp>
    </p:spTree>
    <p:extLst>
      <p:ext uri="{BB962C8B-B14F-4D97-AF65-F5344CB8AC3E}">
        <p14:creationId xmlns:p14="http://schemas.microsoft.com/office/powerpoint/2010/main" val="8066480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82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1B7C-9521-164A-8787-F32280C1D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167" y="770272"/>
            <a:ext cx="9352654" cy="5718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F24A4-98EF-1DA3-191D-9BF1AEBA2C15}"/>
              </a:ext>
            </a:extLst>
          </p:cNvPr>
          <p:cNvSpPr txBox="1"/>
          <p:nvPr/>
        </p:nvSpPr>
        <p:spPr>
          <a:xfrm>
            <a:off x="7462518" y="1358747"/>
            <a:ext cx="43709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Market Prediction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with More Features</a:t>
            </a:r>
          </a:p>
        </p:txBody>
      </p:sp>
    </p:spTree>
    <p:extLst>
      <p:ext uri="{BB962C8B-B14F-4D97-AF65-F5344CB8AC3E}">
        <p14:creationId xmlns:p14="http://schemas.microsoft.com/office/powerpoint/2010/main" val="35318694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83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BED0A-0DCC-1843-B7E0-34419F1D1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876" y="683164"/>
            <a:ext cx="9479236" cy="5801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41BB4-2828-4BFA-3CC5-0022D93F92A5}"/>
              </a:ext>
            </a:extLst>
          </p:cNvPr>
          <p:cNvSpPr txBox="1"/>
          <p:nvPr/>
        </p:nvSpPr>
        <p:spPr>
          <a:xfrm>
            <a:off x="6645729" y="1358747"/>
            <a:ext cx="5187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Market Prediction Intraday</a:t>
            </a:r>
          </a:p>
        </p:txBody>
      </p:sp>
    </p:spTree>
    <p:extLst>
      <p:ext uri="{BB962C8B-B14F-4D97-AF65-F5344CB8AC3E}">
        <p14:creationId xmlns:p14="http://schemas.microsoft.com/office/powerpoint/2010/main" val="38594043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979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Summary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64897"/>
            <a:ext cx="11222181" cy="5354663"/>
          </a:xfrm>
        </p:spPr>
        <p:txBody>
          <a:bodyPr>
            <a:normAutofit/>
          </a:bodyPr>
          <a:lstStyle/>
          <a:p>
            <a:pPr indent="-411480">
              <a:lnSpc>
                <a:spcPct val="120000"/>
              </a:lnSpc>
              <a:spcAft>
                <a:spcPts val="600"/>
              </a:spcAft>
            </a:pPr>
            <a:r>
              <a:rPr lang="en-US" sz="5400" dirty="0"/>
              <a:t>AI-First Finance 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Efficient Markets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Market Prediction Based on Returns Data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Market Prediction with More Features</a:t>
            </a:r>
          </a:p>
          <a:p>
            <a:pPr lvl="1" indent="-411480"/>
            <a:endParaRPr lang="en-US" sz="4400" dirty="0"/>
          </a:p>
          <a:p>
            <a:pPr indent="-411480"/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0211442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Yves </a:t>
            </a:r>
            <a:r>
              <a:rPr lang="en-US" sz="2400" b="0" dirty="0" err="1"/>
              <a:t>Hilpisch</a:t>
            </a:r>
            <a:r>
              <a:rPr lang="en-US" sz="2400" b="0" dirty="0"/>
              <a:t> (2020), Artificial Intelligence in Finance: A Python-Based Guide, O’Reilly Media, </a:t>
            </a:r>
            <a:r>
              <a:rPr lang="en-US" sz="2400" b="0" dirty="0">
                <a:hlinkClick r:id="rId2"/>
              </a:rPr>
              <a:t>https://github.com/yhilpisch/aiif</a:t>
            </a:r>
            <a:r>
              <a:rPr lang="en-US" sz="2400" b="0" dirty="0"/>
              <a:t> 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Chris Brooks (2019), Introductory Econometrics for Finance, 4th Edition, Cambridge University Press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Oliver Linton (2019), Financial Econometrics: Models and Methods, Cambridge University Press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Azmat Islam and Muhammad Ajmal. (2025) "From Algorithms to Agents: Reframing FinTech Through Agentic Artificial Intelligence." Advance Journal of Econometrics and Finance 3, no. 1 (2025): 180-190.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Solomon Tetteh Mensah,  Adebayo Fatai Lamidi, </a:t>
            </a:r>
            <a:r>
              <a:rPr lang="en-US" sz="2400" b="0" dirty="0" err="1"/>
              <a:t>Olukunle</a:t>
            </a:r>
            <a:r>
              <a:rPr lang="en-US" sz="2400" b="0" dirty="0"/>
              <a:t> O. Akanbi, Ayo Samuel Avwerosuo, and Afolashade Joy Jubrilla. (2026) "From Prediction to Causation: Integrating Causal, Generative, and Agent-Based AI in Economics and Finance." Journal of Accounts and Finance 1, no. 1 (2026): 1-9.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Tom Mitchell (1997), Machine Learning, McGraw-Hill.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Max </a:t>
            </a:r>
            <a:r>
              <a:rPr lang="en-US" sz="2400" b="0" dirty="0" err="1"/>
              <a:t>Tegmark</a:t>
            </a:r>
            <a:r>
              <a:rPr lang="en-US" sz="2400" b="0" dirty="0"/>
              <a:t> (2017), Life 3.0: Being human in the age of artificial intelligence. Vintage.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Ajay Agrawal, Joshua </a:t>
            </a:r>
            <a:r>
              <a:rPr lang="en-US" sz="2400" b="0" dirty="0" err="1"/>
              <a:t>Gans</a:t>
            </a:r>
            <a:r>
              <a:rPr lang="en-US" sz="2400" b="0" dirty="0"/>
              <a:t>, and </a:t>
            </a:r>
            <a:r>
              <a:rPr lang="en-US" sz="2400" b="0" dirty="0" err="1"/>
              <a:t>Avi</a:t>
            </a:r>
            <a:r>
              <a:rPr lang="en-US" sz="2400" b="0" dirty="0"/>
              <a:t> Goldfarb (2018). Prediction machines: the simple economics of artificial intelligence. Harvard Business Press.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Eugene F. </a:t>
            </a:r>
            <a:r>
              <a:rPr lang="en-US" sz="2400" b="0" dirty="0" err="1"/>
              <a:t>Fama</a:t>
            </a:r>
            <a:r>
              <a:rPr lang="en-US" sz="2400" b="0" dirty="0"/>
              <a:t> (1995), "Random walks in stock market prices." Financial Analysts Journal 51, no. 1, 75-80.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Ruey</a:t>
            </a:r>
            <a:r>
              <a:rPr lang="en-US" sz="2400" b="0" dirty="0"/>
              <a:t> S. </a:t>
            </a:r>
            <a:r>
              <a:rPr lang="en-US" sz="2400" b="0" dirty="0" err="1"/>
              <a:t>Tsay</a:t>
            </a:r>
            <a:r>
              <a:rPr lang="en-US" sz="2400" b="0" dirty="0"/>
              <a:t> (2005), Analysis of financial time series, Wiley.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Min-Yuh Day (2026), Python 101, </a:t>
            </a:r>
            <a:r>
              <a:rPr lang="en-US" sz="2400" b="0" dirty="0">
                <a:hlinkClick r:id="rId3"/>
              </a:rPr>
              <a:t>https://tinyurl.com/aintpupython101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92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BE632-901C-56E6-2788-AD8AFF12B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978D-AF21-50A1-707D-8DC3BA7B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2" y="0"/>
            <a:ext cx="11730484" cy="113792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From Prediction to Causation: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Integrating Causal, Generative, and Agent-Based AI in Economics and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E6F08-AC09-7817-9D49-F145345C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06B82-1030-60E2-05C4-018F765495F8}"/>
              </a:ext>
            </a:extLst>
          </p:cNvPr>
          <p:cNvSpPr txBox="1"/>
          <p:nvPr/>
        </p:nvSpPr>
        <p:spPr>
          <a:xfrm>
            <a:off x="390012" y="6482016"/>
            <a:ext cx="11256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Solomon Tetteh Mensah,  Adebayo Fatai Lamidi,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Olukunle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O. Akanbi, Ayo Samuel Avwerosuo, and Afolashade Joy Jubrilla. (2026)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"From Prediction to Causation: Integrating Causal, Generative, and Agent-Based AI in Economics and Finance." Journal of Accounts and Finance 1, no. 1 (2026): 1-9.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97B39-1FEB-018F-524C-93B57289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80" y="1065816"/>
            <a:ext cx="9248441" cy="54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25305</TotalTime>
  <Words>6648</Words>
  <Application>Microsoft Macintosh PowerPoint</Application>
  <PresentationFormat>Widescreen</PresentationFormat>
  <Paragraphs>780</Paragraphs>
  <Slides>85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MinionPro</vt:lpstr>
      <vt:lpstr>Arial</vt:lpstr>
      <vt:lpstr>Calibri</vt:lpstr>
      <vt:lpstr>Courier</vt:lpstr>
      <vt:lpstr>Courier New</vt:lpstr>
      <vt:lpstr>Times New Roman</vt:lpstr>
      <vt:lpstr>Office Theme</vt:lpstr>
      <vt:lpstr>AI-First Finance</vt:lpstr>
      <vt:lpstr>Syllabus</vt:lpstr>
      <vt:lpstr>Syllabus</vt:lpstr>
      <vt:lpstr>Syllabus</vt:lpstr>
      <vt:lpstr>AI-First Finance</vt:lpstr>
      <vt:lpstr>Outline</vt:lpstr>
      <vt:lpstr>From Algorithms to Agents:  Reframing FinTech Through Agentic AI</vt:lpstr>
      <vt:lpstr>AI Paradigms for Economic Questions</vt:lpstr>
      <vt:lpstr>From Prediction to Causation:  Integrating Causal, Generative, and Agent-Based AI in Economics and Finance</vt:lpstr>
      <vt:lpstr>Machine Learning Supervised Learning (Classification) Learning from Examples</vt:lpstr>
      <vt:lpstr>Machine Learning Supervised Learning (Classification) Learning from Examples</vt:lpstr>
      <vt:lpstr>Machine Learning Supervised Learning (Classification) Learning from Examples</vt:lpstr>
      <vt:lpstr>Machine Learning Supervised Learning (Classification) Learning from Examples</vt:lpstr>
      <vt:lpstr>Time Series Data</vt:lpstr>
      <vt:lpstr>Time Series Data</vt:lpstr>
      <vt:lpstr>AI-First Finance</vt:lpstr>
      <vt:lpstr>Life 3.0:  Being human in the age of artificial intelligence Max Tegmark (2017)</vt:lpstr>
      <vt:lpstr>Efficient Markets</vt:lpstr>
      <vt:lpstr>PowerPoint Presentation</vt:lpstr>
      <vt:lpstr>Normalized time series data (end-of-day)</vt:lpstr>
      <vt:lpstr>PowerPoint Presentation</vt:lpstr>
      <vt:lpstr>lagged prices</vt:lpstr>
      <vt:lpstr>PowerPoint Presentation</vt:lpstr>
      <vt:lpstr>regression analysis</vt:lpstr>
      <vt:lpstr>Average optimal regression parameters for the lagged prices</vt:lpstr>
      <vt:lpstr>Correlations between the lagged time series</vt:lpstr>
      <vt:lpstr>PowerPoint Presentation</vt:lpstr>
      <vt:lpstr>Market Prediction Based on Returns Data</vt:lpstr>
      <vt:lpstr>Market Prediction Based on Returns Data</vt:lpstr>
      <vt:lpstr>PowerPoint Presentation</vt:lpstr>
      <vt:lpstr>PowerPoint Presentation</vt:lpstr>
      <vt:lpstr>Augmented Dickey-Fuller (ADF)  Tests for stationarity of the time series data </vt:lpstr>
      <vt:lpstr>Shows the correlation data for the features </vt:lpstr>
      <vt:lpstr>OLS Regression</vt:lpstr>
      <vt:lpstr>OLS Regression Accuracy</vt:lpstr>
      <vt:lpstr>PowerPoint Presentation</vt:lpstr>
      <vt:lpstr>Scikit-learn MLPRegressor Accuracy</vt:lpstr>
      <vt:lpstr>PowerPoint Presentation</vt:lpstr>
      <vt:lpstr>PowerPoint Presentation</vt:lpstr>
      <vt:lpstr>TF Keras DNN Accuracy</vt:lpstr>
      <vt:lpstr>Train Data (0.8): In-Sample  Test Data (0.2): Out-of-Sample</vt:lpstr>
      <vt:lpstr>OLS Out-of-Sample Accuracy</vt:lpstr>
      <vt:lpstr>PowerPoint Presentation</vt:lpstr>
      <vt:lpstr>MLP Out-of-Sample Accuracy</vt:lpstr>
      <vt:lpstr>PowerPoint Presentation</vt:lpstr>
      <vt:lpstr>DNN Out-of-Sample Accuracy</vt:lpstr>
      <vt:lpstr>Market Prediction with More Features</vt:lpstr>
      <vt:lpstr>PowerPoint Presentation</vt:lpstr>
      <vt:lpstr>PowerPoint Presentation</vt:lpstr>
      <vt:lpstr>PowerPoint Presentation</vt:lpstr>
      <vt:lpstr>PowerPoint Presentation</vt:lpstr>
      <vt:lpstr>MLP In-Sample Accuracy</vt:lpstr>
      <vt:lpstr>PowerPoint Presentation</vt:lpstr>
      <vt:lpstr>TF Keras DNN In-Sample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Prediction Intraday</vt:lpstr>
      <vt:lpstr>Intraday Data</vt:lpstr>
      <vt:lpstr>PowerPoint Presentation</vt:lpstr>
      <vt:lpstr>PowerPoint Presentation</vt:lpstr>
      <vt:lpstr>PowerPoint Presentation</vt:lpstr>
      <vt:lpstr>The Quant Finance PyData Stack</vt:lpstr>
      <vt:lpstr>Yves Hilpisch (2020),  Artificial Intelligence in Finance:  A Python-Based Guide,  O’Reilly</vt:lpstr>
      <vt:lpstr>Yves Hilpisch (2020), Artificial Intelligence in Finance: A Python-Based Guide, O’Reilly</vt:lpstr>
      <vt:lpstr>Yves Hilpisch (2020), Artificial Intelligence in Finance: A Python-Based Guide, O’Reilly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Finance and Quantitative Analysis</dc:title>
  <dc:subject/>
  <dc:creator>Min-Yuh Day</dc:creator>
  <cp:keywords>Artificial Intelligence, Finance, Quantitative Analysis, AI in Finance, AIFQA</cp:keywords>
  <dc:description>Artificial Intelligence in Finance and Quantitative Analysis</dc:description>
  <cp:lastModifiedBy>MYDAY</cp:lastModifiedBy>
  <cp:revision>1338</cp:revision>
  <cp:lastPrinted>2020-12-23T14:44:17Z</cp:lastPrinted>
  <dcterms:created xsi:type="dcterms:W3CDTF">2019-09-12T03:09:52Z</dcterms:created>
  <dcterms:modified xsi:type="dcterms:W3CDTF">2026-04-28T00:23:59Z</dcterms:modified>
  <cp:category/>
</cp:coreProperties>
</file>