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3"/>
  </p:notesMasterIdLst>
  <p:sldIdLst>
    <p:sldId id="3462" r:id="rId2"/>
    <p:sldId id="257" r:id="rId3"/>
    <p:sldId id="3464" r:id="rId4"/>
    <p:sldId id="3800" r:id="rId5"/>
    <p:sldId id="3801" r:id="rId6"/>
    <p:sldId id="3802" r:id="rId7"/>
    <p:sldId id="3803" r:id="rId8"/>
    <p:sldId id="3804" r:id="rId9"/>
    <p:sldId id="3805" r:id="rId10"/>
    <p:sldId id="3806" r:id="rId11"/>
    <p:sldId id="265" r:id="rId12"/>
    <p:sldId id="266" r:id="rId13"/>
    <p:sldId id="3809" r:id="rId14"/>
    <p:sldId id="3810" r:id="rId15"/>
    <p:sldId id="3811" r:id="rId16"/>
    <p:sldId id="3812" r:id="rId17"/>
    <p:sldId id="3010" r:id="rId18"/>
    <p:sldId id="3011" r:id="rId19"/>
    <p:sldId id="3012" r:id="rId20"/>
    <p:sldId id="3676" r:id="rId21"/>
    <p:sldId id="3675" r:id="rId22"/>
    <p:sldId id="277" r:id="rId23"/>
    <p:sldId id="3818" r:id="rId24"/>
    <p:sldId id="3819" r:id="rId25"/>
    <p:sldId id="267" r:id="rId26"/>
    <p:sldId id="256" r:id="rId27"/>
    <p:sldId id="3820" r:id="rId28"/>
    <p:sldId id="819" r:id="rId29"/>
    <p:sldId id="5234" r:id="rId30"/>
    <p:sldId id="5235" r:id="rId31"/>
    <p:sldId id="5236" r:id="rId32"/>
    <p:sldId id="5237" r:id="rId33"/>
    <p:sldId id="5238" r:id="rId34"/>
    <p:sldId id="5239" r:id="rId35"/>
    <p:sldId id="5240" r:id="rId36"/>
    <p:sldId id="259" r:id="rId37"/>
    <p:sldId id="262" r:id="rId38"/>
    <p:sldId id="263" r:id="rId39"/>
    <p:sldId id="264" r:id="rId40"/>
    <p:sldId id="5245" r:id="rId41"/>
    <p:sldId id="5246" r:id="rId42"/>
    <p:sldId id="5247" r:id="rId43"/>
    <p:sldId id="5248" r:id="rId44"/>
    <p:sldId id="5249" r:id="rId45"/>
    <p:sldId id="5250" r:id="rId46"/>
    <p:sldId id="5251" r:id="rId47"/>
    <p:sldId id="5252" r:id="rId48"/>
    <p:sldId id="5253" r:id="rId49"/>
    <p:sldId id="5254" r:id="rId50"/>
    <p:sldId id="5255" r:id="rId51"/>
    <p:sldId id="5256" r:id="rId52"/>
    <p:sldId id="5257" r:id="rId53"/>
    <p:sldId id="5258" r:id="rId54"/>
    <p:sldId id="5259" r:id="rId55"/>
    <p:sldId id="5260" r:id="rId56"/>
    <p:sldId id="5261" r:id="rId57"/>
    <p:sldId id="5264" r:id="rId58"/>
    <p:sldId id="5262" r:id="rId59"/>
    <p:sldId id="4885" r:id="rId60"/>
    <p:sldId id="4884" r:id="rId61"/>
    <p:sldId id="3851" r:id="rId62"/>
    <p:sldId id="3852" r:id="rId63"/>
    <p:sldId id="3853" r:id="rId64"/>
    <p:sldId id="3854" r:id="rId65"/>
    <p:sldId id="3855" r:id="rId66"/>
    <p:sldId id="3856" r:id="rId67"/>
    <p:sldId id="4818" r:id="rId68"/>
    <p:sldId id="4938" r:id="rId69"/>
    <p:sldId id="276" r:id="rId70"/>
    <p:sldId id="286" r:id="rId71"/>
    <p:sldId id="282" r:id="rId72"/>
    <p:sldId id="287" r:id="rId73"/>
    <p:sldId id="281" r:id="rId74"/>
    <p:sldId id="283" r:id="rId75"/>
    <p:sldId id="5244" r:id="rId76"/>
    <p:sldId id="2147483647" r:id="rId77"/>
    <p:sldId id="5216" r:id="rId78"/>
    <p:sldId id="5215" r:id="rId79"/>
    <p:sldId id="5221" r:id="rId80"/>
    <p:sldId id="5241" r:id="rId81"/>
    <p:sldId id="2147483645" r:id="rId82"/>
    <p:sldId id="261" r:id="rId83"/>
    <p:sldId id="5904" r:id="rId84"/>
    <p:sldId id="258" r:id="rId85"/>
    <p:sldId id="260" r:id="rId86"/>
    <p:sldId id="5907" r:id="rId87"/>
    <p:sldId id="284" r:id="rId88"/>
    <p:sldId id="285" r:id="rId89"/>
    <p:sldId id="3817" r:id="rId90"/>
    <p:sldId id="268" r:id="rId91"/>
    <p:sldId id="273" r:id="rId9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A9D18E"/>
    <a:srgbClr val="D883FF"/>
    <a:srgbClr val="FF8AD8"/>
    <a:srgbClr val="FF2600"/>
    <a:srgbClr val="FF7E79"/>
    <a:srgbClr val="C00000"/>
    <a:srgbClr val="F8CBAD"/>
    <a:srgbClr val="000000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13"/>
    <p:restoredTop sz="86772"/>
  </p:normalViewPr>
  <p:slideViewPr>
    <p:cSldViewPr snapToGrid="0" snapToObjects="1">
      <p:cViewPr varScale="1">
        <p:scale>
          <a:sx n="94" d="100"/>
          <a:sy n="94" d="100"/>
        </p:scale>
        <p:origin x="7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3957-4C3A-0949-A668-E5B432EFB7B5}" type="datetimeFigureOut">
              <a:rPr lang="en-US" smtClean="0"/>
              <a:t>2/25/26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BE1D-9CA5-194E-A79F-6FE8485E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85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B5E6F-707E-E6D1-E759-D6DD345E5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A58440-6ADD-7723-A300-B837BD195B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B08FA7-F1B5-DE18-EEA9-D5FF4DF660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17417A-45D9-D1F6-15F5-577F90A6FF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89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5CA4F-DB6C-8CB6-F9EA-5863DEE0A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177481-0CE1-0A9F-416C-77116D705B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08F078-EDFC-0B04-368E-4D9B292F4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BE8D2-3EA3-4142-48E5-A30FB5861B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CC4B-04C0-E345-9135-AF2AAC1F6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7307F-E82F-6C41-94D7-0B918F030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9956-9324-FB4E-AEF2-D9D738D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3FA3-22CF-D24E-9257-B4BAD3401880}" type="datetime1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AD58-8C94-5746-A2CF-4E8B65CD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A6D2F-B142-C34E-B53B-8319FC56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6172-8336-0A40-B4C3-4D8A5C93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20883-F177-154D-8E05-CA7696CC3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4DA9-1F29-B84E-80DC-38966792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9A0E-6D67-224D-9CFD-01A351FD6A9C}" type="datetime1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5BD03-736F-184E-8D7C-026EFBAE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E6B7-5864-5F49-A039-0A08BCD1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8E1BA-4517-8F4C-BECF-2D4D4F947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35B11-57DD-6647-A778-87C8BED79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5C4B8-A561-E841-8C61-AA17720C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6E0-5B06-6D4B-BE9C-55EAEC63A6AC}" type="datetime1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7148-7E46-1642-856B-2C503505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49ADD-0B1A-2C4D-963C-BCAD6CA8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E4ED-5B09-6A4A-B804-3F95E7CD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68D9A-CD57-CE49-8834-30E3992B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615044"/>
            <a:ext cx="11222181" cy="473825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C6CC-B570-4F45-86AC-540D1BEB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67" y="6460525"/>
            <a:ext cx="2743200" cy="365125"/>
          </a:xfrm>
        </p:spPr>
        <p:txBody>
          <a:bodyPr/>
          <a:lstStyle/>
          <a:p>
            <a:fld id="{3AF6F8BD-BCC6-7D43-A79E-885049D004FB}" type="datetime1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0589-8BB0-5240-B769-F0C1B0E4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09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F5F2-9431-DB42-A29F-B6D0844B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7" y="6562244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8BE4-B9DB-8B46-BE99-ED3CD203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A206-4434-6C49-93D6-8FB3309A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590A-DE44-944F-A5EE-1F6F42A0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91CB-B2E0-BC45-A47A-800ECE7C338D}" type="datetime1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9D8B-60E1-EF4B-98C5-B7F4C2B7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B3723-86B1-B349-9F2F-09C62F85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5C9C-EC45-E046-A3D4-2894A304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FDE4-30E7-4649-822C-2D4099F6B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CFADF-67B0-0644-8361-4420EA3D4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DBED8-2B40-EA47-A7D2-0AA3D29F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BBA4-D3DD-E64D-B22D-26AB1DAC96C8}" type="datetime1">
              <a:rPr lang="en-US" smtClean="0"/>
              <a:t>2/25/26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B1922-CDFB-504A-97B2-40E4B4D8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EE245-AF96-D849-A4E3-6D346AFC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ECE3-9FE9-2549-980A-462110AB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AEA5C-9D0D-8540-A802-044357BA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4DC00-D8DE-A24F-A23A-E81A91EDE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FDA34-08D1-8B4A-A358-1EB1A2A08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2EC87-22D6-044E-A89A-063D1D3ED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21565-F153-184B-8089-F20E5C8B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D54-CFAB-9A4A-A893-D1FFE0B82A24}" type="datetime1">
              <a:rPr lang="en-US" smtClean="0"/>
              <a:t>2/25/26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3DEC-A740-CB4B-9590-8DF2B976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7F901-E097-5540-B08C-3E642445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EC7A-C47E-9946-9B90-160BDE67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8236E-5C25-094A-990A-B390F55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65FB-1085-8649-9C39-7DD624120DB2}" type="datetime1">
              <a:rPr lang="en-US" smtClean="0"/>
              <a:t>2/25/26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B224D-7B77-F246-86B4-B234C2E9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347A5-4489-DF44-9AA3-B64959E2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6F886-4BA7-0040-8ACE-5C7FAE55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9962-BA7E-D649-BE8D-7B231E22E385}" type="datetime1">
              <a:rPr lang="en-US" smtClean="0"/>
              <a:t>2/25/26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D98E3-0A3F-0448-8AA0-D38E4BFA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5C1BB-88EF-9448-8DE7-F4A5DABE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DE33-7AE5-8543-AF89-B5653C78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E98C8-7EDE-CE4D-A528-970586C9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EB3E7-F144-F641-B54D-3EB47B8E7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0B833-546C-6148-B1FA-57BC3099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7E-FE95-3E40-9E3A-837DD39FEE15}" type="datetime1">
              <a:rPr lang="en-US" smtClean="0"/>
              <a:t>2/25/26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FA3FB-D1B1-0746-848E-1BEF540F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A8433-197A-2142-8CEE-EF06B5D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06E-8191-AF49-8CB3-41DE2879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E83BE-7594-C041-A25D-3B73D4218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8B594-88B6-6149-B1FD-74BAD06D9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2BA2-1BA6-C449-A364-D072C486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2F62-C870-1A46-B89C-F9319BBEAAC6}" type="datetime1">
              <a:rPr lang="en-US" smtClean="0"/>
              <a:t>2/25/26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35E02-B667-C745-939D-5B704920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8B53-7F35-524C-B44E-89322CDF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214AE-FC9D-504C-9A5B-0B18C04B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25B55-C874-BC45-9CCA-C277E871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020D-CF91-734E-B3D3-51E961C97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7300-BA5E-404D-9C5C-6790A31E4A9D}" type="datetime1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2CA18-9323-ED4D-9C5F-8CE6AE063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4A42-A60C-0741-81C2-92B55CA94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931" y="6481000"/>
            <a:ext cx="1005444" cy="344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1.jpeg"/><Relationship Id="rId12" Type="http://schemas.openxmlformats.org/officeDocument/2006/relationships/hyperlink" Target="https://meet.google.com/ish-gzmy-pmo" TargetMode="External"/><Relationship Id="rId17" Type="http://schemas.openxmlformats.org/officeDocument/2006/relationships/image" Target="../media/image10.png"/><Relationship Id="rId2" Type="http://schemas.openxmlformats.org/officeDocument/2006/relationships/hyperlink" Target="https://web.ntpu.edu.tw/~myday/" TargetMode="Externa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mail.im.tku.edu.tw/~myday/" TargetMode="External"/><Relationship Id="rId15" Type="http://schemas.openxmlformats.org/officeDocument/2006/relationships/image" Target="../media/image8.png"/><Relationship Id="rId10" Type="http://schemas.openxmlformats.org/officeDocument/2006/relationships/image" Target="../media/image4.tiff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nvidia.com/courses/course-detail?course_id=course-v1:DLI+S-FX-14+V1" TargetMode="External"/><Relationship Id="rId2" Type="http://schemas.openxmlformats.org/officeDocument/2006/relationships/hyperlink" Target="https://learn.nvidia.com/courses/course-detail?course_id=course-v1:DLI+S-FX-15+V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Engineering-Software-Products-Ian-Sommerville/dp/013521064X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www.amazon.com/Software-Engineering-10th-Ian-Sommerville/dp/013394303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s://www.amazon.com/Software-Engineering-Google-Lessons-Programming/dp/149208279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jpe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12" Type="http://schemas.openxmlformats.org/officeDocument/2006/relationships/image" Target="../media/image10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20.png"/><Relationship Id="rId5" Type="http://schemas.openxmlformats.org/officeDocument/2006/relationships/image" Target="../media/image15.jpg"/><Relationship Id="rId1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www.amazon.com/Agile-Practice-Project-Management-Institute/dp/1628251999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Guide-Project-Management-Knowledge-PMBOK%C2%AE/dp/1628256648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s://www.amazon.com/RAG-Driven-Generative-retrieval-generation-LlamaIndex/dp/1836200919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meet.google.com/ish-gzmy-pm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github.blog/news-insights/product-news/github-copilot-meet-the-new-coding-agent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swebench.com/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arena.ai/leaderboard/code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blog.langchain.dev/evaluating-rag-pipelines-with-ragas-langsmith/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learn.nvidia.com/" TargetMode="External"/><Relationship Id="rId4" Type="http://schemas.openxmlformats.org/officeDocument/2006/relationships/hyperlink" Target="https://developer.nvidia.com/join-nvidia-developer-program" TargetMode="Externa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hyperlink" Target="https://www.nvidia.com/en-us/training/instructor-directory/search/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nvidia.com/" TargetMode="External"/><Relationship Id="rId2" Type="http://schemas.openxmlformats.org/officeDocument/2006/relationships/hyperlink" Target="https://developer.nvidia.com/join-nvidia-developer-progra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learn.nvidia.com/courses/course-detail?course_id=course-v1:DLI+S-FX-15+V1" TargetMode="Externa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nvidia.com/join-nvidia-developer-program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learn.nvidia.com/en-us/training/self-paced-courses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nvidia.com/my-learning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10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eb.ntpu.edu.tw/~myday/teaching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2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eb.ntpu.edu.tw/~myday/cindex.htm#project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22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10.png"/><Relationship Id="rId3" Type="http://schemas.openxmlformats.org/officeDocument/2006/relationships/hyperlink" Target="https://www.ntpu.edu.tw/" TargetMode="External"/><Relationship Id="rId7" Type="http://schemas.openxmlformats.org/officeDocument/2006/relationships/image" Target="../media/image12.tiff"/><Relationship Id="rId12" Type="http://schemas.openxmlformats.org/officeDocument/2006/relationships/image" Target="../media/image20.png"/><Relationship Id="rId2" Type="http://schemas.openxmlformats.org/officeDocument/2006/relationships/hyperlink" Target="http://www.mis.ntpu.edu.tw/e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9.png"/><Relationship Id="rId5" Type="http://schemas.openxmlformats.org/officeDocument/2006/relationships/image" Target="../media/image51.jpeg"/><Relationship Id="rId10" Type="http://schemas.openxmlformats.org/officeDocument/2006/relationships/image" Target="../media/image18.png"/><Relationship Id="rId4" Type="http://schemas.openxmlformats.org/officeDocument/2006/relationships/hyperlink" Target="http://web.ntpu.edu.tw/~myday/" TargetMode="External"/><Relationship Id="rId9" Type="http://schemas.openxmlformats.org/officeDocument/2006/relationships/image" Target="../media/image1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146693"/>
            <a:ext cx="11819066" cy="19130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5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Introduction to </a:t>
            </a:r>
            <a:br>
              <a:rPr lang="en-US" altLang="zh-TW" sz="5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5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Software Engineering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02"/>
            <a:ext cx="9144000" cy="8276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Software Engineering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 and Director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1142SE01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MBA, IM, NTPU (M5010) (Spring 2026)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Wed 2, 3, 4 (9:10-12:00) (B3F17)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2026-02-25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180E445-4810-9CD1-0369-3C6C6769E0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23004" y="3651053"/>
            <a:ext cx="1453236" cy="145323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CA3C3C1-CCCA-B3B1-81F6-BB5ED8A46EBF}"/>
              </a:ext>
            </a:extLst>
          </p:cNvPr>
          <p:cNvSpPr txBox="1"/>
          <p:nvPr/>
        </p:nvSpPr>
        <p:spPr>
          <a:xfrm>
            <a:off x="10473181" y="5060965"/>
            <a:ext cx="15528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accent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https://meet.google.com/ish-gzmy-pmo</a:t>
            </a:r>
            <a:endParaRPr lang="en-US" sz="1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BDDCCF-7BF3-BD28-B32B-364D55511826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9AB8E9F-5427-FEE6-32C7-4AEB0C80BB2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80EFB30-0CE1-0DC6-2882-E579788F3086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D78317A-4F06-A088-6700-4FCACF455419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F1645EB-9172-4A10-6FE4-1388F8925D8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5165" y="4277777"/>
            <a:ext cx="1011475" cy="22099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FCFD15F-F2E0-CAF9-F251-9E74369B5744}"/>
              </a:ext>
            </a:extLst>
          </p:cNvPr>
          <p:cNvSpPr txBox="1"/>
          <p:nvPr/>
        </p:nvSpPr>
        <p:spPr>
          <a:xfrm>
            <a:off x="257065" y="4511299"/>
            <a:ext cx="935665" cy="115416"/>
          </a:xfrm>
          <a:prstGeom prst="rect">
            <a:avLst/>
          </a:prstGeom>
          <a:solidFill>
            <a:srgbClr val="76B900"/>
          </a:solidFill>
        </p:spPr>
        <p:txBody>
          <a:bodyPr wrap="square" lIns="0" tIns="0" rIns="0" bIns="0">
            <a:sp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altLang="zh-TW" sz="750" dirty="0">
                <a:solidFill>
                  <a:schemeClr val="bg1"/>
                </a:solidFill>
              </a:rPr>
              <a:t>University Ambassador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1FFE7D-E789-3E9F-C558-6D428C363C9F}"/>
              </a:ext>
            </a:extLst>
          </p:cNvPr>
          <p:cNvSpPr txBox="1"/>
          <p:nvPr/>
        </p:nvSpPr>
        <p:spPr>
          <a:xfrm>
            <a:off x="225165" y="4614903"/>
            <a:ext cx="1011475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altLang="zh-TW" sz="900" b="1" dirty="0"/>
              <a:t>Certified Instructor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2E0E69F-DD55-3677-9486-DADD1F529BF4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3515" y="1086789"/>
            <a:ext cx="964282" cy="32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5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rgbClr val="C00000"/>
                </a:solidFill>
              </a:rPr>
              <a:t>1 2026/02/25 Introduction to Software Engineering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2 2026/03/04 Software Products and Project Management: </a:t>
            </a:r>
            <a:br>
              <a:rPr lang="en-US" sz="2800" dirty="0"/>
            </a:br>
            <a:r>
              <a:rPr lang="en-US" sz="2800" dirty="0"/>
              <a:t>                          Software product management and prototyping with </a:t>
            </a:r>
            <a:br>
              <a:rPr lang="en-US" sz="2800" dirty="0"/>
            </a:br>
            <a:r>
              <a:rPr lang="en-US" sz="2800" dirty="0"/>
              <a:t>                          Generative AI and Agentic AI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3 2026/03/11 Agile Software Engineering: </a:t>
            </a:r>
            <a:br>
              <a:rPr lang="en-US" sz="2800" dirty="0"/>
            </a:br>
            <a:r>
              <a:rPr lang="en-US" sz="2800" dirty="0"/>
              <a:t>                          Agile methods, Scrum, and Extreme Programming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rgbClr val="7030A0"/>
                </a:solidFill>
              </a:rPr>
              <a:t>4 2026/03/18 Case Study on Software Engineering I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5 2026/03/25 Features, Scenarios, and Stories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6 2026/04/01 Software Architecture: Architectural design, </a:t>
            </a:r>
            <a:br>
              <a:rPr lang="en-US" sz="2800" dirty="0"/>
            </a:br>
            <a:r>
              <a:rPr lang="en-US" sz="2800" dirty="0"/>
              <a:t>                          System decomposition, and Distribution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08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28E4B-C052-72FD-3663-51A33B577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9D48F-7301-9C55-33C3-50CB7F18C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7EA8C-0891-638E-683C-FFE6090B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7 2026/04/08 Cloud-Based Software: Virtualization and containers,</a:t>
            </a:r>
            <a:br>
              <a:rPr lang="en-US" sz="2800" dirty="0"/>
            </a:br>
            <a:r>
              <a:rPr lang="en-US" sz="2800" dirty="0"/>
              <a:t>                          Everything as a service, Software as a service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8 2026/04/15 Midterm Project Report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9 2026/04/22 Cloud Computing and Cloud Software Architecture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10 2026/04/29 Microservices Architecture, RESTful services, </a:t>
            </a:r>
            <a:br>
              <a:rPr lang="en-US" sz="2800" dirty="0"/>
            </a:br>
            <a:r>
              <a:rPr lang="en-US" sz="2800" dirty="0"/>
              <a:t>                             Service deployment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rgbClr val="7030A0"/>
                </a:solidFill>
              </a:rPr>
              <a:t>11 2026/05/06 Case Study on Software Engineering II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12 2026/05/13 Security and Privacy; Reliable Programming; </a:t>
            </a:r>
            <a:br>
              <a:rPr lang="en-US" sz="2800" dirty="0"/>
            </a:br>
            <a:r>
              <a:rPr lang="en-US" sz="2800" dirty="0"/>
              <a:t>                            Testing: Functional testing, Test automation, </a:t>
            </a:r>
            <a:br>
              <a:rPr lang="en-US" sz="2800" dirty="0"/>
            </a:br>
            <a:r>
              <a:rPr lang="en-US" sz="2800" dirty="0"/>
              <a:t>                            Test-driven development, and Code reviews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D2EFB6-B7E7-F62B-3F37-8DB42706A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A18D39-FD13-8A3A-F008-9631B57BA6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DBA543-429D-C0C1-1D93-6B3107CFD6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63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7D368-B647-6632-BCFF-5DF7EAB1D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2F1D1-6983-EADF-E18E-87C852A7F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BB56F-CCA1-F55D-3C44-F0DB19CAE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13 2026/05/20 Industry Practices of Software Engineering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14 2026/05/27 DevOps and Code Management: </a:t>
            </a:r>
            <a:br>
              <a:rPr lang="en-US" sz="2800" dirty="0"/>
            </a:br>
            <a:r>
              <a:rPr lang="en-US" sz="2800" dirty="0"/>
              <a:t>                            Code management and DevOps automation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15 2026/06/03 Final Project Report I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16 2026/06/10 Final Project Report 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DCF9D-DF62-9A0E-16F4-985C5C3D6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686AE3-4C62-A40A-6604-977F1453A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69648E-4E73-A9F7-5DFC-24DDF7B7F6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11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8E6A0-995E-544B-8048-4B8CA818F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Teaching Methods and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362E-3F6E-8848-B119-3F9F88885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" indent="-320040">
              <a:lnSpc>
                <a:spcPct val="120000"/>
              </a:lnSpc>
              <a:spcAft>
                <a:spcPts val="600"/>
              </a:spcAft>
            </a:pPr>
            <a:r>
              <a:rPr lang="en-US" sz="4400" dirty="0"/>
              <a:t>Lecture</a:t>
            </a:r>
          </a:p>
          <a:p>
            <a:pPr marL="320040" indent="-320040">
              <a:lnSpc>
                <a:spcPct val="120000"/>
              </a:lnSpc>
              <a:spcAft>
                <a:spcPts val="600"/>
              </a:spcAft>
            </a:pPr>
            <a:r>
              <a:rPr lang="en-US" sz="4400" dirty="0"/>
              <a:t>Discussion</a:t>
            </a:r>
          </a:p>
          <a:p>
            <a:pPr marL="320040" indent="-320040">
              <a:lnSpc>
                <a:spcPct val="120000"/>
              </a:lnSpc>
              <a:spcAft>
                <a:spcPts val="600"/>
              </a:spcAft>
            </a:pPr>
            <a:r>
              <a:rPr lang="en-US" sz="4400" dirty="0"/>
              <a:t>Practicum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1AF02-943A-7540-9F54-FA26476D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4686A-5B9A-A74E-8FF1-56B3ECA291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06518B-0624-8745-8572-1FD93BD389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34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8E6A0-995E-544B-8048-4B8CA818F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362E-3F6E-8848-B119-3F9F88885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" indent="-320040">
              <a:lnSpc>
                <a:spcPct val="120000"/>
              </a:lnSpc>
              <a:spcAft>
                <a:spcPts val="600"/>
              </a:spcAft>
            </a:pPr>
            <a:r>
              <a:rPr lang="en-US" altLang="zh-TW" sz="4400" dirty="0"/>
              <a:t>Individual Presentation 60 %</a:t>
            </a:r>
          </a:p>
          <a:p>
            <a:pPr marL="320040" indent="-320040">
              <a:lnSpc>
                <a:spcPct val="120000"/>
              </a:lnSpc>
              <a:spcAft>
                <a:spcPts val="600"/>
              </a:spcAft>
            </a:pPr>
            <a:r>
              <a:rPr lang="en-US" altLang="zh-TW" sz="4400" dirty="0"/>
              <a:t>Group Presentation 10 %</a:t>
            </a:r>
            <a:endParaRPr lang="zh-TW" altLang="en-US" sz="4400" dirty="0"/>
          </a:p>
          <a:p>
            <a:pPr marL="320040" indent="-320040">
              <a:lnSpc>
                <a:spcPct val="120000"/>
              </a:lnSpc>
              <a:spcAft>
                <a:spcPts val="600"/>
              </a:spcAft>
            </a:pPr>
            <a:r>
              <a:rPr lang="en-US" altLang="zh-TW" sz="4400" dirty="0"/>
              <a:t>Case Report 10 %</a:t>
            </a:r>
          </a:p>
          <a:p>
            <a:pPr marL="320040" indent="-320040">
              <a:lnSpc>
                <a:spcPct val="120000"/>
              </a:lnSpc>
              <a:spcAft>
                <a:spcPts val="600"/>
              </a:spcAft>
            </a:pPr>
            <a:r>
              <a:rPr lang="en-US" altLang="zh-TW" sz="4400" dirty="0"/>
              <a:t>Class Participation 10 %</a:t>
            </a:r>
          </a:p>
          <a:p>
            <a:pPr marL="320040" indent="-320040">
              <a:lnSpc>
                <a:spcPct val="120000"/>
              </a:lnSpc>
              <a:spcAft>
                <a:spcPts val="600"/>
              </a:spcAft>
            </a:pPr>
            <a:r>
              <a:rPr lang="en-US" altLang="zh-TW" sz="4400" dirty="0"/>
              <a:t>Assignment 10 %</a:t>
            </a:r>
            <a:endParaRPr lang="en-US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1AF02-943A-7540-9F54-FA26476D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4686A-5B9A-A74E-8FF1-56B3ECA291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06518B-0624-8745-8572-1FD93BD389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25ADA-999F-AB48-8677-B48707ADA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119956"/>
          </a:xfrm>
        </p:spPr>
        <p:txBody>
          <a:bodyPr/>
          <a:lstStyle/>
          <a:p>
            <a:r>
              <a:rPr lang="en-US" dirty="0"/>
              <a:t>Required Texts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05761-B9BA-114A-AAC3-7328153B5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359324"/>
            <a:ext cx="11222181" cy="4993975"/>
          </a:xfrm>
        </p:spPr>
        <p:txBody>
          <a:bodyPr>
            <a:normAutofit/>
          </a:bodyPr>
          <a:lstStyle/>
          <a:p>
            <a:r>
              <a:rPr lang="en-US" altLang="zh-TW" dirty="0"/>
              <a:t>Ian Sommerville (2019), </a:t>
            </a:r>
            <a:br>
              <a:rPr lang="en-US" altLang="zh-TW" dirty="0"/>
            </a:br>
            <a:r>
              <a:rPr lang="en-US" altLang="zh-TW" dirty="0"/>
              <a:t>Engineering Software Products: </a:t>
            </a:r>
            <a:br>
              <a:rPr lang="en-US" altLang="zh-TW" dirty="0"/>
            </a:br>
            <a:r>
              <a:rPr lang="en-US" altLang="zh-TW" dirty="0"/>
              <a:t>An Introduction to Modern Software Engineering, </a:t>
            </a:r>
            <a:br>
              <a:rPr lang="en-US" altLang="zh-TW" dirty="0"/>
            </a:br>
            <a:r>
              <a:rPr lang="en-US" altLang="zh-TW" dirty="0"/>
              <a:t>Pearson.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5E3DA-E152-8940-B83F-B1F699694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BA1492-0FA2-3843-BB58-92733B769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779" y="3387244"/>
            <a:ext cx="25654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46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25ADA-999F-AB48-8677-B48707ADA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53460"/>
            <a:ext cx="11222181" cy="96480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05761-B9BA-114A-AAC3-7328153B5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99905"/>
            <a:ext cx="11222181" cy="5253395"/>
          </a:xfrm>
        </p:spPr>
        <p:txBody>
          <a:bodyPr>
            <a:normAutofit fontScale="55000" lnSpcReduction="20000"/>
          </a:bodyPr>
          <a:lstStyle/>
          <a:p>
            <a:r>
              <a:rPr lang="en-US" altLang="zh-TW" sz="3600" b="0" dirty="0"/>
              <a:t>Ian Sommerville (2015), </a:t>
            </a:r>
            <a:br>
              <a:rPr lang="en-US" altLang="zh-TW" sz="3600" b="0" dirty="0"/>
            </a:br>
            <a:r>
              <a:rPr lang="en-US" altLang="zh-TW" sz="3600" b="0" dirty="0"/>
              <a:t>Software Engineering, 10th Edition, Pearson.</a:t>
            </a:r>
          </a:p>
          <a:p>
            <a:r>
              <a:rPr lang="en-US" altLang="zh-TW" sz="3600" b="0" dirty="0"/>
              <a:t>Titus Winters, Tom </a:t>
            </a:r>
            <a:r>
              <a:rPr lang="en-US" altLang="zh-TW" sz="3600" b="0" dirty="0" err="1"/>
              <a:t>Manshreck</a:t>
            </a:r>
            <a:r>
              <a:rPr lang="en-US" altLang="zh-TW" sz="3600" b="0" dirty="0"/>
              <a:t>, and Hyrum Wright (2020), </a:t>
            </a:r>
            <a:br>
              <a:rPr lang="en-US" altLang="zh-TW" sz="3600" b="0" dirty="0"/>
            </a:br>
            <a:r>
              <a:rPr lang="en-US" altLang="zh-TW" sz="3600" b="0" dirty="0"/>
              <a:t>Software Engineering at Google: Lessons Learned from Programming Over Time, O'Reilly Media.</a:t>
            </a:r>
          </a:p>
          <a:p>
            <a:r>
              <a:rPr lang="en-US" altLang="zh-TW" sz="3600" b="0" dirty="0"/>
              <a:t>Project Management Institute (2017), </a:t>
            </a:r>
            <a:br>
              <a:rPr lang="en-US" altLang="zh-TW" sz="3600" b="0" dirty="0"/>
            </a:br>
            <a:r>
              <a:rPr lang="en-US" altLang="zh-TW" sz="3600" b="0" dirty="0"/>
              <a:t>Agile Practice Guide, PMI</a:t>
            </a:r>
          </a:p>
          <a:p>
            <a:r>
              <a:rPr lang="en-US" altLang="zh-TW" sz="3600" b="0" dirty="0"/>
              <a:t>Project Management Institute (2021),</a:t>
            </a:r>
            <a:br>
              <a:rPr lang="en-US" altLang="zh-TW" sz="3600" b="0" dirty="0"/>
            </a:br>
            <a:r>
              <a:rPr lang="en-US" altLang="zh-TW" sz="3600" b="0" dirty="0"/>
              <a:t>A Guide to the Project Management Body of Knowledge (PMBOK Guide) – Seventh Edition and The Standard for Project Management, PMI</a:t>
            </a:r>
          </a:p>
          <a:p>
            <a:r>
              <a:rPr lang="en-US" sz="3600" b="0" dirty="0"/>
              <a:t>Denis Rothman (2024), </a:t>
            </a:r>
            <a:br>
              <a:rPr lang="en-US" sz="3600" b="0" dirty="0"/>
            </a:br>
            <a:r>
              <a:rPr lang="en-US" sz="3600" b="0" dirty="0"/>
              <a:t>RAG-Driven Generative AI: Build custom retrieval augmented generation pipelines with </a:t>
            </a:r>
            <a:r>
              <a:rPr lang="en-US" sz="3600" b="0" dirty="0" err="1"/>
              <a:t>LlamaIndex</a:t>
            </a:r>
            <a:r>
              <a:rPr lang="en-US" sz="3600" b="0" dirty="0"/>
              <a:t>, Deep Lake, and Pinecone, </a:t>
            </a:r>
            <a:r>
              <a:rPr lang="en-US" sz="3600" b="0" dirty="0" err="1"/>
              <a:t>Packt</a:t>
            </a:r>
            <a:r>
              <a:rPr lang="en-US" sz="3600" b="0" dirty="0"/>
              <a:t> Publishing</a:t>
            </a:r>
          </a:p>
          <a:p>
            <a:r>
              <a:rPr lang="en-US" sz="3600" b="0" dirty="0"/>
              <a:t>NVIDIA DLI (2025), Building RAG Agents with LLMs, </a:t>
            </a:r>
            <a:r>
              <a:rPr lang="en-US" sz="3600" b="0" dirty="0">
                <a:hlinkClick r:id="rId2"/>
              </a:rPr>
              <a:t>https://learn.nvidia.com/courses/course-detail?course_id=course-v1:DLI+S-FX-15+V1</a:t>
            </a:r>
            <a:endParaRPr lang="en-US" sz="3600" b="0" dirty="0"/>
          </a:p>
          <a:p>
            <a:r>
              <a:rPr lang="en-US" sz="3600" b="0" dirty="0"/>
              <a:t>NVIDIA DLI (2025), Generative AI with Diffusion Models, </a:t>
            </a:r>
            <a:r>
              <a:rPr lang="en-US" sz="3600" b="0" dirty="0">
                <a:hlinkClick r:id="rId3"/>
              </a:rPr>
              <a:t>https://learn.nvidia.com/courses/course-detail?course_id=course-v1:DLI+S-FX-14+V1</a:t>
            </a:r>
            <a:endParaRPr lang="en-US" sz="36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5E3DA-E152-8940-B83F-B1F699694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49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0CB1A-686D-C943-9B4A-FD00127DD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Ian Sommerville (2019), </a:t>
            </a:r>
            <a:br>
              <a:rPr lang="en-US" sz="2800" dirty="0"/>
            </a:br>
            <a:r>
              <a:rPr lang="en-US" sz="4000" dirty="0">
                <a:solidFill>
                  <a:srgbClr val="C00000"/>
                </a:solidFill>
              </a:rPr>
              <a:t>Engineering Software Products: 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An Introduction to Modern Software Engineering</a:t>
            </a:r>
            <a:r>
              <a:rPr lang="en-US" sz="2800" dirty="0"/>
              <a:t>, </a:t>
            </a:r>
            <a:br>
              <a:rPr lang="en-US" sz="2800" dirty="0"/>
            </a:br>
            <a:r>
              <a:rPr lang="en-US" sz="2400" dirty="0"/>
              <a:t>Pearson.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58510-5905-2A4E-90B9-F196E1446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1ABBC0-328E-4D49-8605-37D3151CB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3" y="2154366"/>
            <a:ext cx="3531751" cy="4370979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5E995AB-DDF7-3546-9EEA-4EAAB05E3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92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</a:t>
            </a:r>
            <a:r>
              <a:rPr lang="en-US" altLang="zh-TW" sz="1000" dirty="0">
                <a:hlinkClick r:id="rId3"/>
              </a:rPr>
              <a:t>https://www.amazon.com/Engineering-Software-Products-Ian-Sommerville/dp/013521064X</a:t>
            </a:r>
            <a:endParaRPr lang="en-U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805499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0CB1A-686D-C943-9B4A-FD00127DD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Ian Sommerville (2015), </a:t>
            </a:r>
            <a:br>
              <a:rPr lang="en-US" sz="2800" dirty="0"/>
            </a:br>
            <a:r>
              <a:rPr lang="en-US" sz="4000" dirty="0">
                <a:solidFill>
                  <a:srgbClr val="C00000"/>
                </a:solidFill>
              </a:rPr>
              <a:t>Software Engineering</a:t>
            </a:r>
            <a:r>
              <a:rPr lang="en-US" sz="2800" dirty="0"/>
              <a:t>, </a:t>
            </a:r>
            <a:br>
              <a:rPr lang="en-US" sz="2800" dirty="0"/>
            </a:br>
            <a:r>
              <a:rPr lang="en-US" sz="2400" dirty="0"/>
              <a:t>10</a:t>
            </a:r>
            <a:r>
              <a:rPr lang="en-US" sz="2400" baseline="30000" dirty="0"/>
              <a:t>th</a:t>
            </a:r>
            <a:r>
              <a:rPr lang="en-US" sz="2400" dirty="0"/>
              <a:t> Edition, Pearson.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58510-5905-2A4E-90B9-F196E1446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5E995AB-DDF7-3546-9EEA-4EAAB05E3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92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</a:t>
            </a:r>
            <a:r>
              <a:rPr lang="en-US" sz="1000" dirty="0">
                <a:hlinkClick r:id="rId2"/>
              </a:rPr>
              <a:t>https://www.amazon.com/Software-Engineering-10th-Ian-Sommerville/dp/0133943038</a:t>
            </a:r>
            <a:endParaRPr lang="en-US" altLang="zh-TW" sz="1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DFAF81-675A-BB43-8E9D-3A7455E4F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639739"/>
            <a:ext cx="3996106" cy="497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47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0CB1A-686D-C943-9B4A-FD00127DD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Titus Winters, Tom </a:t>
            </a:r>
            <a:r>
              <a:rPr lang="en-US" sz="2400" dirty="0" err="1"/>
              <a:t>Manshreck</a:t>
            </a:r>
            <a:r>
              <a:rPr lang="en-US" sz="2400" dirty="0"/>
              <a:t>, and Hyrum Wright (2020), </a:t>
            </a:r>
            <a:br>
              <a:rPr lang="en-US" sz="2800" dirty="0"/>
            </a:br>
            <a:r>
              <a:rPr lang="en-US" sz="3600" dirty="0">
                <a:solidFill>
                  <a:srgbClr val="C00000"/>
                </a:solidFill>
              </a:rPr>
              <a:t>Software Engineering at Google</a:t>
            </a:r>
            <a:r>
              <a:rPr lang="en-US" sz="2800" dirty="0">
                <a:solidFill>
                  <a:srgbClr val="C00000"/>
                </a:solidFill>
              </a:rPr>
              <a:t>: 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Lessons Learned from Programming Over Time, </a:t>
            </a:r>
            <a:br>
              <a:rPr lang="en-US" sz="2800" dirty="0"/>
            </a:br>
            <a:r>
              <a:rPr lang="en-US" sz="2400" dirty="0"/>
              <a:t>O'Reilly Media.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58510-5905-2A4E-90B9-F196E1446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5E995AB-DDF7-3546-9EEA-4EAAB05E3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92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</a:t>
            </a:r>
            <a:r>
              <a:rPr lang="en-US" sz="1000" dirty="0">
                <a:hlinkClick r:id="rId2"/>
              </a:rPr>
              <a:t>https://www.amazon.com/Software-Engineering-Google-Lessons-Programming/dp/1492082791</a:t>
            </a:r>
            <a:endParaRPr lang="en-US" altLang="zh-TW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8D88B9-28F0-1246-AA03-1F869DD4A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126" y="1772817"/>
            <a:ext cx="3690074" cy="483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27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20208-5AAF-174A-BBCF-0F64DC2BB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3770" y="1557891"/>
            <a:ext cx="9070455" cy="356144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TW" sz="5500" dirty="0">
                <a:solidFill>
                  <a:srgbClr val="C00000"/>
                </a:solidFill>
              </a:rPr>
              <a:t>Director, Information Management, NTPU</a:t>
            </a:r>
          </a:p>
          <a:p>
            <a:pPr marL="0"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TW" sz="3600" dirty="0">
                <a:solidFill>
                  <a:schemeClr val="accent2"/>
                </a:solidFill>
              </a:rPr>
              <a:t>Director, Intelligent Financial Innovation Technology, IFIT Lab, IM, NTPU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ABA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Director, Fintech and Green Finance Center (FGFC), NTPU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TW" sz="5500" dirty="0">
                <a:solidFill>
                  <a:schemeClr val="accent1"/>
                </a:solidFill>
              </a:rPr>
              <a:t>Visiting Scholar, IIS, Academia </a:t>
            </a:r>
            <a:r>
              <a:rPr lang="en-US" altLang="zh-TW" sz="5500" dirty="0" err="1">
                <a:solidFill>
                  <a:schemeClr val="accent1"/>
                </a:solidFill>
              </a:rPr>
              <a:t>Sinica</a:t>
            </a:r>
            <a:endParaRPr lang="en-US" altLang="zh-TW" sz="5500" dirty="0">
              <a:solidFill>
                <a:schemeClr val="accent1"/>
              </a:solidFill>
            </a:endParaRPr>
          </a:p>
          <a:p>
            <a:pPr marL="0"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TW" sz="5500" dirty="0">
                <a:solidFill>
                  <a:srgbClr val="984807"/>
                </a:solidFill>
              </a:rPr>
              <a:t>Ph.D., Information Management, NTU</a:t>
            </a:r>
            <a:br>
              <a:rPr lang="en-US" altLang="zh-TW" sz="2000" dirty="0">
                <a:solidFill>
                  <a:schemeClr val="accent6">
                    <a:lumMod val="75000"/>
                  </a:schemeClr>
                </a:solidFill>
              </a:rPr>
            </a:br>
            <a:endParaRPr lang="en-US" altLang="zh-TW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TW" sz="3600" dirty="0">
                <a:solidFill>
                  <a:srgbClr val="17375E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Artificial Intelligence, Agentic AI, ESG and Green Financial Technology, </a:t>
            </a:r>
            <a:br>
              <a:rPr lang="en-US" altLang="zh-TW" sz="3600" dirty="0">
                <a:solidFill>
                  <a:srgbClr val="17375E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3600" dirty="0">
                <a:solidFill>
                  <a:srgbClr val="17375E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Big Data Analytics, Electronic Commerce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06F8D-0162-0C4F-80D9-42457C322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8" y="6582720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E94920-FFB6-4749-8B58-CBD2482335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306" y="5974374"/>
            <a:ext cx="791692" cy="791692"/>
          </a:xfrm>
          <a:prstGeom prst="rect">
            <a:avLst/>
          </a:prstGeom>
        </p:spPr>
      </p:pic>
      <p:pic>
        <p:nvPicPr>
          <p:cNvPr id="11" name="Picture 2" descr="http://mail.tku.edu.tw/myday/images/AS_Logo1.gif">
            <a:extLst>
              <a:ext uri="{FF2B5EF4-FFF2-40B4-BE49-F238E27FC236}">
                <a16:creationId xmlns:a16="http://schemas.microsoft.com/office/drawing/2014/main" id="{21A7643E-D757-6C4E-BA60-6DD316B11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473" y="5119337"/>
            <a:ext cx="1662113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http://mail.tku.edu.tw/myday/images/NTU_logo.jpg">
            <a:extLst>
              <a:ext uri="{FF2B5EF4-FFF2-40B4-BE49-F238E27FC236}">
                <a16:creationId xmlns:a16="http://schemas.microsoft.com/office/drawing/2014/main" id="{DD4095AA-1C8D-4D40-BE13-12AE2C2A2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6689" y="5157192"/>
            <a:ext cx="159385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D298B8C-812E-4242-B99C-1FE21191A3C4}"/>
              </a:ext>
            </a:extLst>
          </p:cNvPr>
          <p:cNvGrpSpPr/>
          <p:nvPr/>
        </p:nvGrpSpPr>
        <p:grpSpPr>
          <a:xfrm>
            <a:off x="3220823" y="5178296"/>
            <a:ext cx="1563618" cy="1491064"/>
            <a:chOff x="1940523" y="5229200"/>
            <a:chExt cx="1563618" cy="149106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E5E5D47-46B4-3746-AE25-62ED375E0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0523" y="5229200"/>
              <a:ext cx="1563618" cy="100878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8B756A3-2536-5946-A56A-4994F9B6B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0523" y="6339133"/>
              <a:ext cx="1563618" cy="381131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D29D003-B755-CBD6-3461-FF976F617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077" y="71515"/>
            <a:ext cx="7389845" cy="1367336"/>
          </a:xfrm>
        </p:spPr>
        <p:txBody>
          <a:bodyPr>
            <a:normAutofit/>
          </a:bodyPr>
          <a:lstStyle/>
          <a:p>
            <a:r>
              <a:rPr lang="en-US" altLang="zh-TW" sz="6000" dirty="0">
                <a:latin typeface="Calibri" pitchFamily="34" charset="0"/>
                <a:ea typeface="標楷體" pitchFamily="65" charset="-120"/>
              </a:rPr>
              <a:t>Prof. Min-Yuh Day</a:t>
            </a:r>
            <a:endParaRPr lang="en-US" sz="6000" dirty="0"/>
          </a:p>
        </p:txBody>
      </p:sp>
      <p:pic>
        <p:nvPicPr>
          <p:cNvPr id="16" name="Picture 4" descr="http://mail.tku.edu.tw/myday/images/Myday_Photo.jpg">
            <a:extLst>
              <a:ext uri="{FF2B5EF4-FFF2-40B4-BE49-F238E27FC236}">
                <a16:creationId xmlns:a16="http://schemas.microsoft.com/office/drawing/2014/main" id="{86A33A03-FC37-C161-6350-3ACBC0F82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91" y="106718"/>
            <a:ext cx="1075954" cy="1332133"/>
          </a:xfrm>
          <a:prstGeom prst="rect">
            <a:avLst/>
          </a:prstGeom>
          <a:noFill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453364-7549-28FF-A058-71C71E926A5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31" y="2997038"/>
            <a:ext cx="1040994" cy="126268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EF92244-0BE4-A3FF-B536-5629C7EF40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679" y="5518797"/>
            <a:ext cx="1232245" cy="12322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34FE4FC-FE60-BDD3-0C74-692270905C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9763" y="4271812"/>
            <a:ext cx="1232245" cy="123224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E0AEE0D-C681-9D98-7FC3-E4A6C9C912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0363" y="2271819"/>
            <a:ext cx="1575410" cy="71047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19DE1FC-6D1D-5656-2433-D3078F68A9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052" y="1483073"/>
            <a:ext cx="1628195" cy="35574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5869F07-4060-84F5-30FD-2A3198EC1040}"/>
              </a:ext>
            </a:extLst>
          </p:cNvPr>
          <p:cNvSpPr txBox="1"/>
          <p:nvPr/>
        </p:nvSpPr>
        <p:spPr>
          <a:xfrm>
            <a:off x="144768" y="1830484"/>
            <a:ext cx="1536762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>
            <a:sp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altLang="zh-TW" sz="1200" dirty="0">
                <a:solidFill>
                  <a:schemeClr val="bg1"/>
                </a:solidFill>
              </a:rPr>
              <a:t>University Ambassador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23DE98-ABB4-CEDD-1DC4-E8047623AC4E}"/>
              </a:ext>
            </a:extLst>
          </p:cNvPr>
          <p:cNvSpPr txBox="1"/>
          <p:nvPr/>
        </p:nvSpPr>
        <p:spPr>
          <a:xfrm>
            <a:off x="81293" y="2012309"/>
            <a:ext cx="1663713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altLang="zh-TW" sz="1400" b="1" dirty="0"/>
              <a:t>Certified Instructor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A514AF5-BCD5-2B9F-DD91-93109D6CC7C2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FA2088D-F6BC-4FA1-556D-11954397B7EC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CD8D11C-530B-5AA1-AFB3-BEA0D9FD7CF0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3515" y="1086789"/>
            <a:ext cx="964282" cy="32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77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F8AFC-93E4-0441-9414-37E6419F9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14288"/>
            <a:ext cx="8229600" cy="132648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Project Management Institute (2017),</a:t>
            </a:r>
            <a:br>
              <a:rPr lang="en-US" sz="2400" dirty="0"/>
            </a:br>
            <a:r>
              <a:rPr lang="en-US" sz="4000" dirty="0">
                <a:solidFill>
                  <a:srgbClr val="C00000"/>
                </a:solidFill>
              </a:rPr>
              <a:t>Agile Practice Guide</a:t>
            </a:r>
            <a:br>
              <a:rPr lang="en-US" sz="4000" dirty="0">
                <a:solidFill>
                  <a:srgbClr val="C00000"/>
                </a:solidFill>
              </a:rPr>
            </a:br>
            <a:r>
              <a:rPr lang="en-US" sz="2400" dirty="0"/>
              <a:t>PMI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C1B7E-5518-1D42-B244-481C35C24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4A9BAF3-8497-EF4E-85AF-31D768953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92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</a:t>
            </a:r>
            <a:r>
              <a:rPr lang="en-US" altLang="zh-TW" sz="1000" dirty="0">
                <a:hlinkClick r:id="rId2"/>
              </a:rPr>
              <a:t>https://www.amazon.com/Agile-Practice-Project-Management-Institute/dp/1628251999/</a:t>
            </a:r>
            <a:endParaRPr lang="en-US" altLang="zh-TW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36449E-315A-EC45-BB4A-945E2395E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161" y="1451625"/>
            <a:ext cx="3949678" cy="509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95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F8AFC-93E4-0441-9414-37E6419F9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14288"/>
            <a:ext cx="8229600" cy="2362274"/>
          </a:xfrm>
        </p:spPr>
        <p:txBody>
          <a:bodyPr/>
          <a:lstStyle/>
          <a:p>
            <a:r>
              <a:rPr lang="en-US" sz="2400" dirty="0"/>
              <a:t>Project Management Institute (2021),</a:t>
            </a:r>
            <a:br>
              <a:rPr lang="en-US" sz="2400" dirty="0"/>
            </a:br>
            <a:r>
              <a:rPr lang="en-US" sz="3200" dirty="0">
                <a:solidFill>
                  <a:srgbClr val="C00000"/>
                </a:solidFill>
              </a:rPr>
              <a:t>A Guide to the </a:t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en-US" sz="3200" dirty="0">
                <a:solidFill>
                  <a:srgbClr val="C00000"/>
                </a:solidFill>
              </a:rPr>
              <a:t>Project Management Body of Knowledge (PMBOK Guide) – </a:t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C00000"/>
                </a:solidFill>
              </a:rPr>
              <a:t>Seventh Edition and The Standard for Project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C1B7E-5518-1D42-B244-481C35C24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744A39-EA63-0D47-9FC8-6A4997B60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6" y="2398848"/>
            <a:ext cx="3225724" cy="418336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4A9BAF3-8497-EF4E-85AF-31D768953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92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</a:t>
            </a:r>
            <a:r>
              <a:rPr lang="en-US" altLang="zh-TW" sz="1000" dirty="0">
                <a:hlinkClick r:id="rId3"/>
              </a:rPr>
              <a:t>https://www.amazon.com/Guide-Project-Management-Knowledge-PMBOK%C2%AE/dp/1628256648</a:t>
            </a:r>
            <a:endParaRPr lang="en-U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924744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5243A-0B2B-7347-B8C7-40D9ABCDF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3"/>
            <a:ext cx="11222181" cy="1550821"/>
          </a:xfrm>
        </p:spPr>
        <p:txBody>
          <a:bodyPr>
            <a:noAutofit/>
          </a:bodyPr>
          <a:lstStyle/>
          <a:p>
            <a:r>
              <a:rPr lang="en-US" sz="2400" dirty="0"/>
              <a:t>Denis Rothman (2024), </a:t>
            </a:r>
            <a:br>
              <a:rPr lang="en-US" sz="2400" dirty="0"/>
            </a:br>
            <a:r>
              <a:rPr lang="en-US" sz="3600" dirty="0">
                <a:solidFill>
                  <a:srgbClr val="C00000"/>
                </a:solidFill>
              </a:rPr>
              <a:t>RAG-Driven Generative AI: </a:t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Build custom retrieval augmented generation pipelines with </a:t>
            </a:r>
            <a:r>
              <a:rPr lang="en-US" sz="2000" dirty="0" err="1">
                <a:solidFill>
                  <a:srgbClr val="C00000"/>
                </a:solidFill>
              </a:rPr>
              <a:t>LlamaIndex</a:t>
            </a:r>
            <a:r>
              <a:rPr lang="en-US" sz="2000" dirty="0">
                <a:solidFill>
                  <a:srgbClr val="C00000"/>
                </a:solidFill>
              </a:rPr>
              <a:t>, Deep Lake, and Pinecone,</a:t>
            </a:r>
            <a:r>
              <a:rPr lang="en-US" sz="2000" dirty="0"/>
              <a:t> </a:t>
            </a:r>
            <a:r>
              <a:rPr lang="en-US" sz="2400" dirty="0" err="1"/>
              <a:t>Packt</a:t>
            </a:r>
            <a:r>
              <a:rPr lang="en-US" sz="2400" dirty="0"/>
              <a:t> Publishing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809B1-0F46-1942-9387-27D7FCB9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22</a:t>
            </a:fld>
            <a:endParaRPr lang="en-US"/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C6B67204-23D9-5C4D-8DFB-9A6E9B892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691" y="6611940"/>
            <a:ext cx="81326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 dirty="0">
                <a:solidFill>
                  <a:srgbClr val="BFBFBF"/>
                </a:solidFill>
              </a:rPr>
              <a:t>Source: </a:t>
            </a:r>
            <a:r>
              <a:rPr lang="en-US" altLang="zh-TW" sz="1000" dirty="0">
                <a:solidFill>
                  <a:srgbClr val="BFBFBF"/>
                </a:solidFill>
                <a:hlinkClick r:id="rId2"/>
              </a:rPr>
              <a:t>https://www.amazon.com/RAG-Driven-Generative-retrieval-generation-LlamaIndex/dp/1836200919/</a:t>
            </a:r>
            <a:endParaRPr lang="en-US" altLang="zh-TW" sz="1000" dirty="0">
              <a:solidFill>
                <a:srgbClr val="BFBFB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A37E0E-4155-B2F3-B7AA-6A25F9B1E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242" y="1848885"/>
            <a:ext cx="3736474" cy="460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78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106690"/>
          </a:xfrm>
        </p:spPr>
        <p:txBody>
          <a:bodyPr/>
          <a:lstStyle/>
          <a:p>
            <a:r>
              <a:rPr lang="en-US" altLang="zh-TW" sz="12000" dirty="0">
                <a:solidFill>
                  <a:srgbClr val="C00000"/>
                </a:solidFill>
              </a:rPr>
              <a:t>Software </a:t>
            </a:r>
            <a:br>
              <a:rPr lang="en-US" altLang="zh-TW" sz="12000" dirty="0">
                <a:solidFill>
                  <a:srgbClr val="C00000"/>
                </a:solidFill>
              </a:rPr>
            </a:br>
            <a:r>
              <a:rPr lang="en-US" altLang="zh-TW" sz="12000" dirty="0">
                <a:solidFill>
                  <a:srgbClr val="C00000"/>
                </a:solidFill>
              </a:rPr>
              <a:t>Engineering</a:t>
            </a:r>
            <a:endParaRPr lang="zh-TW" altLang="en-US" sz="120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8781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94421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Software Engineering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and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Project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00FAB96-6CA6-C84C-BC09-2F218226D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443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Analyze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Requirements </a:t>
            </a:r>
            <a:b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</a:p>
          <a:p>
            <a:pPr algn="ctr">
              <a:defRPr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C2F0C49-0C9B-A349-A0FE-704737E52AE3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3225609" y="3620091"/>
            <a:ext cx="2675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F0D68B3-74C9-A341-9C2E-7FE71E736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158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Design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dirty="0"/>
              <a:t>System and Software design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8C49311-C68C-7C41-A2D6-48D129FED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2873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Build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sz="1600" dirty="0">
                <a:solidFill>
                  <a:srgbClr val="C00000"/>
                </a:solidFill>
              </a:rPr>
              <a:t>I</a:t>
            </a:r>
            <a:r>
              <a:rPr lang="en-US" sz="1700" dirty="0">
                <a:solidFill>
                  <a:srgbClr val="C00000"/>
                </a:solidFill>
              </a:rPr>
              <a:t>mplementation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dirty="0"/>
              <a:t>and </a:t>
            </a:r>
          </a:p>
          <a:p>
            <a:pPr algn="ctr">
              <a:defRPr/>
            </a:pPr>
            <a:r>
              <a:rPr lang="en-US" dirty="0"/>
              <a:t>unit testing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3C33793-94ED-6B47-9E82-B87039CC9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2588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Test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dirty="0"/>
              <a:t>Integration </a:t>
            </a:r>
            <a:br>
              <a:rPr lang="en-US" dirty="0"/>
            </a:br>
            <a:r>
              <a:rPr lang="en-US" dirty="0"/>
              <a:t>and </a:t>
            </a:r>
            <a:br>
              <a:rPr lang="en-US" dirty="0"/>
            </a:br>
            <a:r>
              <a:rPr lang="en-US" dirty="0"/>
              <a:t>system testing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C831C68-5249-B548-83DF-D9C10556F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2305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Deliver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dirty="0"/>
              <a:t>Operation </a:t>
            </a:r>
            <a:br>
              <a:rPr lang="en-US" dirty="0"/>
            </a:br>
            <a:r>
              <a:rPr lang="en-US" dirty="0"/>
              <a:t>and maintenance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8C3B97-8D4B-344C-BF02-08D3156CA41A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005324" y="3620091"/>
            <a:ext cx="2675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964CB77-6170-5342-AFAC-BA4CE372E62E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6785039" y="3620091"/>
            <a:ext cx="2675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7723A19-86FF-8941-9FBE-B02D825AA54B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8564754" y="3620091"/>
            <a:ext cx="2675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6AB093D2-1C24-EB44-94DE-BF8BAB00A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443" y="5013176"/>
            <a:ext cx="8631029" cy="881478"/>
          </a:xfrm>
          <a:prstGeom prst="roundRect">
            <a:avLst>
              <a:gd name="adj" fmla="val 10737"/>
            </a:avLst>
          </a:prstGeom>
          <a:solidFill>
            <a:srgbClr val="FFD579"/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</a:rPr>
              <a:t>Project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2185629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7B934-7276-DFD4-AFC4-FB5CD2656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CB61F-1254-2AB3-A20C-715E97432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77049"/>
            <a:ext cx="11222181" cy="87346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Agentic Coding Software Development Lifecycle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7937F-0FD7-65C5-DDEC-85B9B1225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0A2392-1AA5-6F6A-5545-98FEC162D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88" y="886676"/>
            <a:ext cx="11222181" cy="5739410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FC3A980-4189-EC4D-906F-682CDB0D2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58263" y="6618344"/>
            <a:ext cx="11374432" cy="239656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</a:t>
            </a:r>
            <a:r>
              <a:rPr lang="en-TW" sz="1000" dirty="0"/>
              <a:t>Anthropic (2026), 2026 Agentic CodingTrends Report: How coding agents are reshaping software development,</a:t>
            </a:r>
            <a:r>
              <a:rPr lang="en-US" altLang="zh-TW" sz="1000" dirty="0"/>
              <a:t> </a:t>
            </a:r>
            <a:r>
              <a:rPr lang="en-US" altLang="zh-TW" sz="800" dirty="0"/>
              <a:t>https://</a:t>
            </a:r>
            <a:r>
              <a:rPr lang="en-US" altLang="zh-TW" sz="800" dirty="0" err="1"/>
              <a:t>resources.anthropic.com</a:t>
            </a:r>
            <a:r>
              <a:rPr lang="en-US" altLang="zh-TW" sz="800" dirty="0"/>
              <a:t>/</a:t>
            </a:r>
            <a:r>
              <a:rPr lang="en-US" altLang="zh-TW" sz="800" dirty="0" err="1"/>
              <a:t>hubfs</a:t>
            </a:r>
            <a:r>
              <a:rPr lang="en-US" altLang="zh-TW" sz="800" dirty="0"/>
              <a:t>/2026%20Agentic%20Coding%20Trends%20Report.pdf</a:t>
            </a:r>
          </a:p>
        </p:txBody>
      </p:sp>
    </p:spTree>
    <p:extLst>
      <p:ext uri="{BB962C8B-B14F-4D97-AF65-F5344CB8AC3E}">
        <p14:creationId xmlns:p14="http://schemas.microsoft.com/office/powerpoint/2010/main" val="603552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86B77-C1F1-4A04-A42E-977F91AC7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E475E-560E-CA8F-B3EA-8FFADA9F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77049"/>
            <a:ext cx="11222181" cy="87346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Agentic Coding Software Development Lifecycle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159E7-A3A1-622F-AA7D-8AC3D020B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26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0D15A30-971E-BCB5-D121-C8709C593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58263" y="6618344"/>
            <a:ext cx="11374432" cy="239656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</a:t>
            </a:r>
            <a:r>
              <a:rPr lang="en-TW" sz="1000" dirty="0"/>
              <a:t>Anthropic (2026), 2026 Agentic CodingTrends Report: How coding agents are reshaping software development,</a:t>
            </a:r>
            <a:r>
              <a:rPr lang="en-US" altLang="zh-TW" sz="1000" dirty="0"/>
              <a:t> </a:t>
            </a:r>
            <a:r>
              <a:rPr lang="en-US" altLang="zh-TW" sz="800" dirty="0"/>
              <a:t>https://</a:t>
            </a:r>
            <a:r>
              <a:rPr lang="en-US" altLang="zh-TW" sz="800" dirty="0" err="1"/>
              <a:t>resources.anthropic.com</a:t>
            </a:r>
            <a:r>
              <a:rPr lang="en-US" altLang="zh-TW" sz="800" dirty="0"/>
              <a:t>/</a:t>
            </a:r>
            <a:r>
              <a:rPr lang="en-US" altLang="zh-TW" sz="800" dirty="0" err="1"/>
              <a:t>hubfs</a:t>
            </a:r>
            <a:r>
              <a:rPr lang="en-US" altLang="zh-TW" sz="800" dirty="0"/>
              <a:t>/2026%20Agentic%20Coding%20Trends%20Report.pdf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2F6E72-6BFF-EB41-4880-A150DA0DDD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87"/>
          <a:stretch>
            <a:fillRect/>
          </a:stretch>
        </p:blipFill>
        <p:spPr>
          <a:xfrm>
            <a:off x="2522436" y="806231"/>
            <a:ext cx="7246086" cy="575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47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106690"/>
          </a:xfrm>
        </p:spPr>
        <p:txBody>
          <a:bodyPr/>
          <a:lstStyle/>
          <a:p>
            <a:r>
              <a:rPr lang="en-US" altLang="zh-TW" sz="5400" dirty="0">
                <a:solidFill>
                  <a:srgbClr val="FF0000"/>
                </a:solidFill>
              </a:rPr>
              <a:t>Information Management </a:t>
            </a:r>
            <a:br>
              <a:rPr lang="en-US" altLang="zh-TW" sz="5400" dirty="0">
                <a:solidFill>
                  <a:srgbClr val="FF0000"/>
                </a:solidFill>
              </a:rPr>
            </a:br>
            <a:br>
              <a:rPr lang="en-US" altLang="zh-TW" sz="5400" dirty="0">
                <a:solidFill>
                  <a:srgbClr val="FF0000"/>
                </a:solidFill>
              </a:rPr>
            </a:br>
            <a:r>
              <a:rPr lang="en-US" altLang="zh-TW" sz="5400" dirty="0">
                <a:solidFill>
                  <a:srgbClr val="FF0000"/>
                </a:solidFill>
              </a:rPr>
              <a:t> </a:t>
            </a:r>
            <a:r>
              <a:rPr lang="en-US" altLang="zh-TW" sz="5400" dirty="0">
                <a:solidFill>
                  <a:srgbClr val="C00000"/>
                </a:solidFill>
              </a:rPr>
              <a:t>Management </a:t>
            </a:r>
            <a:br>
              <a:rPr lang="en-US" altLang="zh-TW" sz="5400" dirty="0">
                <a:solidFill>
                  <a:srgbClr val="C00000"/>
                </a:solidFill>
              </a:rPr>
            </a:br>
            <a:r>
              <a:rPr lang="en-US" altLang="zh-TW" sz="5400" dirty="0">
                <a:solidFill>
                  <a:srgbClr val="C00000"/>
                </a:solidFill>
              </a:rPr>
              <a:t>Information Systems (MIS)</a:t>
            </a:r>
            <a:br>
              <a:rPr lang="en-US" altLang="zh-TW" sz="5400" dirty="0">
                <a:solidFill>
                  <a:srgbClr val="C00000"/>
                </a:solidFill>
              </a:rPr>
            </a:br>
            <a:br>
              <a:rPr lang="en-US" altLang="zh-TW" sz="5400" dirty="0">
                <a:solidFill>
                  <a:srgbClr val="C00000"/>
                </a:solidFill>
              </a:rPr>
            </a:br>
            <a:r>
              <a:rPr lang="en-US" altLang="zh-TW" sz="6000" dirty="0">
                <a:solidFill>
                  <a:srgbClr val="FF0000"/>
                </a:solidFill>
              </a:rPr>
              <a:t>Information Systems</a:t>
            </a:r>
            <a:endParaRPr lang="zh-TW" altLang="en-US" sz="60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6754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Information Management (MIS)</a:t>
            </a:r>
            <a:br>
              <a:rPr lang="en-US" altLang="zh-TW" dirty="0">
                <a:solidFill>
                  <a:schemeClr val="accent1"/>
                </a:solidFill>
              </a:rPr>
            </a:br>
            <a:r>
              <a:rPr lang="en-US" altLang="zh-TW" dirty="0">
                <a:solidFill>
                  <a:schemeClr val="accent1"/>
                </a:solidFill>
              </a:rPr>
              <a:t>Information Systems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3F112-14A5-4234-9468-B1413C10EC68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992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9BA17A-1078-BC4C-853D-8C205557F940}"/>
              </a:ext>
            </a:extLst>
          </p:cNvPr>
          <p:cNvGrpSpPr/>
          <p:nvPr/>
        </p:nvGrpSpPr>
        <p:grpSpPr>
          <a:xfrm>
            <a:off x="3025370" y="1619333"/>
            <a:ext cx="5840065" cy="4819650"/>
            <a:chOff x="3025370" y="1619333"/>
            <a:chExt cx="5840065" cy="4819650"/>
          </a:xfrm>
        </p:grpSpPr>
        <p:sp>
          <p:nvSpPr>
            <p:cNvPr id="2" name="Pie 1">
              <a:extLst>
                <a:ext uri="{FF2B5EF4-FFF2-40B4-BE49-F238E27FC236}">
                  <a16:creationId xmlns:a16="http://schemas.microsoft.com/office/drawing/2014/main" id="{980DE626-363D-AD4B-B35A-608FB83FBE07}"/>
                </a:ext>
              </a:extLst>
            </p:cNvPr>
            <p:cNvSpPr/>
            <p:nvPr/>
          </p:nvSpPr>
          <p:spPr>
            <a:xfrm>
              <a:off x="3025370" y="1619333"/>
              <a:ext cx="5840065" cy="4819650"/>
            </a:xfrm>
            <a:prstGeom prst="pie">
              <a:avLst>
                <a:gd name="adj1" fmla="val 9122187"/>
                <a:gd name="adj2" fmla="val 16250759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Pie 6">
              <a:extLst>
                <a:ext uri="{FF2B5EF4-FFF2-40B4-BE49-F238E27FC236}">
                  <a16:creationId xmlns:a16="http://schemas.microsoft.com/office/drawing/2014/main" id="{45C0A829-B8EE-574B-8EF0-2969E87D30EC}"/>
                </a:ext>
              </a:extLst>
            </p:cNvPr>
            <p:cNvSpPr/>
            <p:nvPr/>
          </p:nvSpPr>
          <p:spPr>
            <a:xfrm>
              <a:off x="3025370" y="1619333"/>
              <a:ext cx="5840065" cy="4819650"/>
            </a:xfrm>
            <a:prstGeom prst="pie">
              <a:avLst>
                <a:gd name="adj1" fmla="val 16232190"/>
                <a:gd name="adj2" fmla="val 2102315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Pie 7">
              <a:extLst>
                <a:ext uri="{FF2B5EF4-FFF2-40B4-BE49-F238E27FC236}">
                  <a16:creationId xmlns:a16="http://schemas.microsoft.com/office/drawing/2014/main" id="{1B4DB169-7FF5-E74A-97C5-1FB7E79B1EB0}"/>
                </a:ext>
              </a:extLst>
            </p:cNvPr>
            <p:cNvSpPr/>
            <p:nvPr/>
          </p:nvSpPr>
          <p:spPr>
            <a:xfrm>
              <a:off x="3025370" y="1619333"/>
              <a:ext cx="5840065" cy="4819650"/>
            </a:xfrm>
            <a:prstGeom prst="pie">
              <a:avLst>
                <a:gd name="adj1" fmla="val 2080744"/>
                <a:gd name="adj2" fmla="val 9136223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D9CCA30-DD3F-5C4D-9698-8798D8CE6795}"/>
                </a:ext>
              </a:extLst>
            </p:cNvPr>
            <p:cNvSpPr txBox="1"/>
            <p:nvPr/>
          </p:nvSpPr>
          <p:spPr>
            <a:xfrm>
              <a:off x="3625846" y="2829879"/>
              <a:ext cx="19355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Organizations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FE4F71-4724-BC46-81C5-E9F98FBDB877}"/>
                </a:ext>
              </a:extLst>
            </p:cNvPr>
            <p:cNvSpPr txBox="1"/>
            <p:nvPr/>
          </p:nvSpPr>
          <p:spPr>
            <a:xfrm>
              <a:off x="6577567" y="2862524"/>
              <a:ext cx="16215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Technology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E22CEF-69DF-E04F-AD26-7A494561AB6F}"/>
                </a:ext>
              </a:extLst>
            </p:cNvPr>
            <p:cNvSpPr txBox="1"/>
            <p:nvPr/>
          </p:nvSpPr>
          <p:spPr>
            <a:xfrm>
              <a:off x="4996969" y="5309305"/>
              <a:ext cx="1896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Management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E4F645F-4B34-A94C-9CF1-0097999B5998}"/>
                </a:ext>
              </a:extLst>
            </p:cNvPr>
            <p:cNvSpPr/>
            <p:nvPr/>
          </p:nvSpPr>
          <p:spPr>
            <a:xfrm>
              <a:off x="4943568" y="3212578"/>
              <a:ext cx="2003668" cy="16331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3F82C4-0DD5-174A-A9EE-FB30DEE20751}"/>
                </a:ext>
              </a:extLst>
            </p:cNvPr>
            <p:cNvSpPr txBox="1"/>
            <p:nvPr/>
          </p:nvSpPr>
          <p:spPr>
            <a:xfrm>
              <a:off x="5042891" y="3654310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Information </a:t>
              </a:r>
              <a:b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3039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47851" y="44450"/>
            <a:ext cx="8569325" cy="1081088"/>
          </a:xfrm>
        </p:spPr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rgbClr val="FF0000"/>
                </a:solidFill>
              </a:rPr>
              <a:t>Fundamental MIS Concepts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0CC56-6FAA-4993-945A-B30ECCD67ADF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 bwMode="auto">
          <a:xfrm>
            <a:off x="2330544" y="2765040"/>
            <a:ext cx="1695928" cy="811358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Management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330544" y="4207455"/>
            <a:ext cx="1695740" cy="811358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Organization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2330544" y="5649869"/>
            <a:ext cx="1695740" cy="811358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Technology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5157091" y="4207455"/>
            <a:ext cx="1695928" cy="8113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Information </a:t>
            </a:r>
            <a:br>
              <a:rPr lang="en-US" altLang="zh-TW" sz="2000" b="1" dirty="0">
                <a:solidFill>
                  <a:schemeClr val="tx1"/>
                </a:solidFill>
              </a:rPr>
            </a:br>
            <a:r>
              <a:rPr lang="en-US" altLang="zh-TW" sz="2000" b="1" dirty="0">
                <a:solidFill>
                  <a:schemeClr val="tx1"/>
                </a:solidFill>
              </a:rPr>
              <a:t>System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5157091" y="1412776"/>
            <a:ext cx="1695928" cy="8113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Business </a:t>
            </a:r>
            <a:br>
              <a:rPr lang="en-US" altLang="zh-TW" sz="2000" b="1" dirty="0">
                <a:solidFill>
                  <a:schemeClr val="tx1"/>
                </a:solidFill>
              </a:rPr>
            </a:br>
            <a:r>
              <a:rPr lang="en-US" altLang="zh-TW" sz="2000" b="1" dirty="0">
                <a:solidFill>
                  <a:schemeClr val="tx1"/>
                </a:solidFill>
              </a:rPr>
              <a:t>Challenges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8360512" y="4207455"/>
            <a:ext cx="1695928" cy="811358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bg1"/>
                </a:solidFill>
              </a:rPr>
              <a:t>Business </a:t>
            </a:r>
            <a:br>
              <a:rPr lang="en-US" altLang="zh-TW" sz="2000" b="1" dirty="0">
                <a:solidFill>
                  <a:schemeClr val="bg1"/>
                </a:solidFill>
              </a:rPr>
            </a:br>
            <a:r>
              <a:rPr lang="en-US" altLang="zh-TW" sz="2000" b="1" dirty="0">
                <a:solidFill>
                  <a:schemeClr val="bg1"/>
                </a:solidFill>
              </a:rPr>
              <a:t>Solutions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cxnSp>
        <p:nvCxnSpPr>
          <p:cNvPr id="14" name="直線單箭頭接點 13"/>
          <p:cNvCxnSpPr/>
          <p:nvPr/>
        </p:nvCxnSpPr>
        <p:spPr bwMode="auto">
          <a:xfrm>
            <a:off x="4025900" y="3170239"/>
            <a:ext cx="1131888" cy="1036637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 bwMode="auto">
          <a:xfrm>
            <a:off x="4025900" y="4613275"/>
            <a:ext cx="1131888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 bwMode="auto">
          <a:xfrm flipV="1">
            <a:off x="4025900" y="5018089"/>
            <a:ext cx="1131888" cy="1038225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 bwMode="auto">
          <a:xfrm>
            <a:off x="6853239" y="4613275"/>
            <a:ext cx="1506537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圖案 29"/>
          <p:cNvCxnSpPr/>
          <p:nvPr/>
        </p:nvCxnSpPr>
        <p:spPr bwMode="auto">
          <a:xfrm rot="16200000" flipV="1">
            <a:off x="6836570" y="1834357"/>
            <a:ext cx="2389187" cy="2355850"/>
          </a:xfrm>
          <a:prstGeom prst="bentConnector2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圖案 30"/>
          <p:cNvCxnSpPr/>
          <p:nvPr/>
        </p:nvCxnSpPr>
        <p:spPr bwMode="auto">
          <a:xfrm rot="10800000" flipV="1">
            <a:off x="3178176" y="1817689"/>
            <a:ext cx="1979613" cy="947737"/>
          </a:xfrm>
          <a:prstGeom prst="bentConnector2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992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475909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EBE8F-8E77-634C-8332-BB199982B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769757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ea typeface="Heiti TC Medium" pitchFamily="2" charset="-128"/>
              </a:rPr>
              <a:t>Course Syllabus</a:t>
            </a:r>
            <a:br>
              <a:rPr lang="en-US" altLang="zh-TW" dirty="0">
                <a:ea typeface="Heiti TC Medium" pitchFamily="2" charset="-128"/>
              </a:rPr>
            </a:br>
            <a:r>
              <a:rPr lang="en-US" altLang="zh-TW" dirty="0">
                <a:ea typeface="Heiti TC Medium" pitchFamily="2" charset="-128"/>
              </a:rPr>
              <a:t>National Taipei University</a:t>
            </a:r>
            <a:br>
              <a:rPr lang="en-US" altLang="zh-TW" dirty="0">
                <a:ea typeface="Heiti TC Medium" pitchFamily="2" charset="-128"/>
              </a:rPr>
            </a:br>
            <a:r>
              <a:rPr lang="en-US" altLang="zh-TW" dirty="0">
                <a:ea typeface="Heiti TC Medium" pitchFamily="2" charset="-128"/>
              </a:rPr>
              <a:t>Academic Year 114, 2</a:t>
            </a:r>
            <a:r>
              <a:rPr lang="en-US" altLang="zh-TW" baseline="30000" dirty="0">
                <a:ea typeface="Heiti TC Medium" pitchFamily="2" charset="-128"/>
              </a:rPr>
              <a:t>nd</a:t>
            </a:r>
            <a:r>
              <a:rPr lang="en-US" altLang="zh-TW" dirty="0">
                <a:ea typeface="Heiti TC Medium" pitchFamily="2" charset="-128"/>
              </a:rPr>
              <a:t> Semester (Spring 2026)</a:t>
            </a:r>
            <a:endParaRPr lang="en-US" dirty="0"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8585B-1D8F-6C47-AA13-A968D1CE3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2078182"/>
            <a:ext cx="11222181" cy="435824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altLang="zh-TW" dirty="0"/>
              <a:t>Course Title: </a:t>
            </a:r>
            <a:r>
              <a:rPr lang="en-US" altLang="zh-TW" dirty="0">
                <a:solidFill>
                  <a:srgbClr val="C00000"/>
                </a:solidFill>
              </a:rPr>
              <a:t>Software Engineering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Instructor: Min-</a:t>
            </a:r>
            <a:r>
              <a:rPr lang="en-US" altLang="zh-TW" dirty="0" err="1"/>
              <a:t>Yuh</a:t>
            </a:r>
            <a:r>
              <a:rPr lang="en-US" altLang="zh-TW" dirty="0"/>
              <a:t> Day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Course Class: MBA, IM, NTPU (3 Credits, Elective) </a:t>
            </a:r>
            <a:br>
              <a:rPr lang="en-US" altLang="zh-TW" dirty="0"/>
            </a:br>
            <a:r>
              <a:rPr lang="en-US" altLang="zh-TW" dirty="0"/>
              <a:t>                         GMBA in Finance; SHM; IPUG</a:t>
            </a:r>
          </a:p>
          <a:p>
            <a:pPr>
              <a:spcAft>
                <a:spcPts val="600"/>
              </a:spcAft>
            </a:pPr>
            <a:r>
              <a:rPr lang="en-US" altLang="zh-TW" dirty="0"/>
              <a:t>Details</a:t>
            </a:r>
          </a:p>
          <a:p>
            <a:pPr lvl="1">
              <a:spcAft>
                <a:spcPts val="600"/>
              </a:spcAft>
            </a:pPr>
            <a:r>
              <a:rPr lang="en-US" altLang="zh-TW" dirty="0"/>
              <a:t>In-Person and Distance Learning EMI Course </a:t>
            </a:r>
            <a:br>
              <a:rPr lang="en-US" altLang="zh-TW" dirty="0"/>
            </a:br>
            <a:r>
              <a:rPr lang="en-US" altLang="zh-TW" dirty="0"/>
              <a:t>(3 </a:t>
            </a:r>
            <a:r>
              <a:rPr lang="en-US" dirty="0"/>
              <a:t>Credits, Elective, </a:t>
            </a:r>
            <a:r>
              <a:rPr lang="en-US" altLang="zh-TW" dirty="0"/>
              <a:t>One Semester</a:t>
            </a:r>
            <a:r>
              <a:rPr lang="en-US" dirty="0"/>
              <a:t>) (M5010)</a:t>
            </a:r>
            <a:endParaRPr lang="en-US" altLang="zh-TW" dirty="0"/>
          </a:p>
          <a:p>
            <a:pPr>
              <a:spcAft>
                <a:spcPts val="600"/>
              </a:spcAft>
            </a:pPr>
            <a:r>
              <a:rPr lang="en-US" altLang="zh-TW" dirty="0"/>
              <a:t>Time &amp; Place: Wed, 2, 3, 4, (9:10-12:00) (B3F17)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Google Meet</a:t>
            </a:r>
            <a:r>
              <a:rPr lang="en-US" sz="2400" dirty="0">
                <a:solidFill>
                  <a:schemeClr val="accent1"/>
                </a:solidFill>
              </a:rPr>
              <a:t>: </a:t>
            </a:r>
            <a:r>
              <a:rPr lang="en-US" sz="2400" b="0" dirty="0">
                <a:solidFill>
                  <a:schemeClr val="accent1"/>
                </a:solidFill>
                <a:hlinkClick r:id="rId2"/>
              </a:rPr>
              <a:t>https://meet.google.com/ish-gzmy-pmo</a:t>
            </a:r>
            <a:endParaRPr lang="en-US" sz="2400" b="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0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19933-A934-BD47-AD81-7D08DAF68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2E2DD3-DD0E-B549-9C9F-47B1F513AC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FFE905-387B-D749-8B47-4EEFCCBD81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702077-207D-0C46-90C5-453A00FA9D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306" y="5974374"/>
            <a:ext cx="791692" cy="7916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A00891-7D7D-CC49-AC3E-95AEAC413A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3004" y="3389801"/>
            <a:ext cx="1453236" cy="14532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997460D-3CA9-A244-B1D7-3CDC822794CF}"/>
              </a:ext>
            </a:extLst>
          </p:cNvPr>
          <p:cNvSpPr txBox="1"/>
          <p:nvPr/>
        </p:nvSpPr>
        <p:spPr>
          <a:xfrm>
            <a:off x="10473181" y="4799713"/>
            <a:ext cx="15528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https://meet.google.com/ish-gzmy-pmo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4333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940D-C259-8D4C-B1EA-4CEB2ABA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116632"/>
            <a:ext cx="8654550" cy="84479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Project-based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software engineering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8F833-D1B4-084E-A918-4CD2DC9A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88AA651-D1E9-D948-B8E3-92B4DCFCF8D5}"/>
              </a:ext>
            </a:extLst>
          </p:cNvPr>
          <p:cNvSpPr/>
          <p:nvPr/>
        </p:nvSpPr>
        <p:spPr>
          <a:xfrm>
            <a:off x="4871864" y="1736204"/>
            <a:ext cx="2808312" cy="129614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Problem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9126C0-C46E-BB42-9AD1-0BFE4B4E792A}"/>
              </a:ext>
            </a:extLst>
          </p:cNvPr>
          <p:cNvSpPr/>
          <p:nvPr/>
        </p:nvSpPr>
        <p:spPr>
          <a:xfrm>
            <a:off x="7392144" y="4577160"/>
            <a:ext cx="2808312" cy="129614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Software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37EFED1-0300-1346-9363-6EF925B48EC6}"/>
              </a:ext>
            </a:extLst>
          </p:cNvPr>
          <p:cNvSpPr/>
          <p:nvPr/>
        </p:nvSpPr>
        <p:spPr>
          <a:xfrm>
            <a:off x="2567608" y="4605017"/>
            <a:ext cx="2808312" cy="129614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Requirements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8C00E5-E554-5440-8DD7-6C3BD87E968B}"/>
              </a:ext>
            </a:extLst>
          </p:cNvPr>
          <p:cNvSpPr txBox="1"/>
          <p:nvPr/>
        </p:nvSpPr>
        <p:spPr>
          <a:xfrm>
            <a:off x="5472674" y="1196753"/>
            <a:ext cx="1610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CUSTOMER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78E30B-1DEE-E44E-A65B-D6F335973FC9}"/>
              </a:ext>
            </a:extLst>
          </p:cNvPr>
          <p:cNvSpPr txBox="1"/>
          <p:nvPr/>
        </p:nvSpPr>
        <p:spPr>
          <a:xfrm>
            <a:off x="2322970" y="5910372"/>
            <a:ext cx="3268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CUSTOMER and 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DEVELOPER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0C3EE7-BA39-0D48-A57D-60D7007868EC}"/>
              </a:ext>
            </a:extLst>
          </p:cNvPr>
          <p:cNvSpPr txBox="1"/>
          <p:nvPr/>
        </p:nvSpPr>
        <p:spPr>
          <a:xfrm>
            <a:off x="7845834" y="5932477"/>
            <a:ext cx="165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DEVELOPER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B031AE-7D41-584C-8DF3-2A81D348011D}"/>
              </a:ext>
            </a:extLst>
          </p:cNvPr>
          <p:cNvSpPr txBox="1"/>
          <p:nvPr/>
        </p:nvSpPr>
        <p:spPr>
          <a:xfrm>
            <a:off x="2927649" y="3389580"/>
            <a:ext cx="1415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generates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0E6DF3-5EE0-F14F-A8EB-B5F48DA91BDA}"/>
              </a:ext>
            </a:extLst>
          </p:cNvPr>
          <p:cNvSpPr txBox="1"/>
          <p:nvPr/>
        </p:nvSpPr>
        <p:spPr>
          <a:xfrm>
            <a:off x="5223667" y="4556699"/>
            <a:ext cx="225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implemented-by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D6C07E-C7C7-6B4B-862C-06A66A64949D}"/>
              </a:ext>
            </a:extLst>
          </p:cNvPr>
          <p:cNvSpPr txBox="1"/>
          <p:nvPr/>
        </p:nvSpPr>
        <p:spPr>
          <a:xfrm>
            <a:off x="8247307" y="3389580"/>
            <a:ext cx="1500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helps-with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421E336-71E9-2B46-ACC7-EFB81D26FA64}"/>
              </a:ext>
            </a:extLst>
          </p:cNvPr>
          <p:cNvCxnSpPr>
            <a:cxnSpLocks/>
            <a:stCxn id="7" idx="3"/>
            <a:endCxn id="9" idx="0"/>
          </p:cNvCxnSpPr>
          <p:nvPr/>
        </p:nvCxnSpPr>
        <p:spPr>
          <a:xfrm flipH="1">
            <a:off x="3971764" y="2842533"/>
            <a:ext cx="1311368" cy="1762485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B4351DE-A09F-2341-BCD8-F73701B9E9CB}"/>
              </a:ext>
            </a:extLst>
          </p:cNvPr>
          <p:cNvCxnSpPr>
            <a:cxnSpLocks/>
            <a:stCxn id="9" idx="6"/>
            <a:endCxn id="8" idx="2"/>
          </p:cNvCxnSpPr>
          <p:nvPr/>
        </p:nvCxnSpPr>
        <p:spPr>
          <a:xfrm flipV="1">
            <a:off x="5375920" y="5225233"/>
            <a:ext cx="2016224" cy="27857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641064D-F6E9-874F-AD61-C59F8631D483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7256826" y="2842534"/>
            <a:ext cx="1539474" cy="1734626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8F1006F-DDAB-2644-8B72-92449B57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C02BA49-81F6-BD45-AE4E-078F1D6DD218}"/>
              </a:ext>
            </a:extLst>
          </p:cNvPr>
          <p:cNvGrpSpPr/>
          <p:nvPr/>
        </p:nvGrpSpPr>
        <p:grpSpPr>
          <a:xfrm>
            <a:off x="1907232" y="4797291"/>
            <a:ext cx="586408" cy="769441"/>
            <a:chOff x="383232" y="4797290"/>
            <a:chExt cx="586408" cy="769441"/>
          </a:xfrm>
        </p:grpSpPr>
        <p:sp>
          <p:nvSpPr>
            <p:cNvPr id="20" name="文字方塊 14">
              <a:extLst>
                <a:ext uri="{FF2B5EF4-FFF2-40B4-BE49-F238E27FC236}">
                  <a16:creationId xmlns:a16="http://schemas.microsoft.com/office/drawing/2014/main" id="{3ACCBD5F-D467-224A-A925-66F33BCE9D67}"/>
                </a:ext>
              </a:extLst>
            </p:cNvPr>
            <p:cNvSpPr txBox="1"/>
            <p:nvPr/>
          </p:nvSpPr>
          <p:spPr>
            <a:xfrm>
              <a:off x="427009" y="4797290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400" b="1" dirty="0">
                  <a:solidFill>
                    <a:srgbClr val="FF0000"/>
                  </a:solidFill>
                </a:rPr>
                <a:t>1</a:t>
              </a:r>
              <a:endParaRPr lang="zh-TW" altLang="en-US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4F5D2EE-B76D-E042-AE83-370A61FB7A32}"/>
                </a:ext>
              </a:extLst>
            </p:cNvPr>
            <p:cNvSpPr/>
            <p:nvPr/>
          </p:nvSpPr>
          <p:spPr>
            <a:xfrm>
              <a:off x="383232" y="4889093"/>
              <a:ext cx="586408" cy="58583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0349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940D-C259-8D4C-B1EA-4CEB2ABA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45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Product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software engineering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8F833-D1B4-084E-A918-4CD2DC9A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043E4-D1E5-D94A-BCB4-D613CC7A2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472AC1-5622-5044-9808-14F0C4975DF3}"/>
              </a:ext>
            </a:extLst>
          </p:cNvPr>
          <p:cNvSpPr/>
          <p:nvPr/>
        </p:nvSpPr>
        <p:spPr>
          <a:xfrm>
            <a:off x="4871864" y="1736204"/>
            <a:ext cx="2808312" cy="129614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Opportunity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D76207-EC3E-5C4E-8E26-4503441C05FC}"/>
              </a:ext>
            </a:extLst>
          </p:cNvPr>
          <p:cNvSpPr/>
          <p:nvPr/>
        </p:nvSpPr>
        <p:spPr>
          <a:xfrm>
            <a:off x="7392144" y="4577160"/>
            <a:ext cx="2808312" cy="129614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Software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CD29FF6-00EF-2C43-BF23-36251C892A03}"/>
              </a:ext>
            </a:extLst>
          </p:cNvPr>
          <p:cNvSpPr/>
          <p:nvPr/>
        </p:nvSpPr>
        <p:spPr>
          <a:xfrm>
            <a:off x="2567608" y="4605017"/>
            <a:ext cx="2808312" cy="129614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Product features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22BC15-F569-0E41-8FCB-F870D3CAF143}"/>
              </a:ext>
            </a:extLst>
          </p:cNvPr>
          <p:cNvSpPr txBox="1"/>
          <p:nvPr/>
        </p:nvSpPr>
        <p:spPr>
          <a:xfrm>
            <a:off x="5231905" y="1196753"/>
            <a:ext cx="165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DEVELOPER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058A7E-1AAA-984F-948E-33991B5CBCAD}"/>
              </a:ext>
            </a:extLst>
          </p:cNvPr>
          <p:cNvSpPr txBox="1"/>
          <p:nvPr/>
        </p:nvSpPr>
        <p:spPr>
          <a:xfrm>
            <a:off x="2805274" y="5974868"/>
            <a:ext cx="165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DEVELOPER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AE4414-B7C8-BE4B-B745-8195D9529253}"/>
              </a:ext>
            </a:extLst>
          </p:cNvPr>
          <p:cNvSpPr txBox="1"/>
          <p:nvPr/>
        </p:nvSpPr>
        <p:spPr>
          <a:xfrm>
            <a:off x="7845834" y="5932477"/>
            <a:ext cx="165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DEVELOPER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A579CF-B6AC-634C-A30C-BB83139AE88A}"/>
              </a:ext>
            </a:extLst>
          </p:cNvPr>
          <p:cNvSpPr txBox="1"/>
          <p:nvPr/>
        </p:nvSpPr>
        <p:spPr>
          <a:xfrm>
            <a:off x="3287689" y="3389580"/>
            <a:ext cx="1147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inspires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F88423-15EF-9441-8745-C546088A3E39}"/>
              </a:ext>
            </a:extLst>
          </p:cNvPr>
          <p:cNvSpPr txBox="1"/>
          <p:nvPr/>
        </p:nvSpPr>
        <p:spPr>
          <a:xfrm>
            <a:off x="5223667" y="4556699"/>
            <a:ext cx="225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implemented-by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1B8A5A-3A21-EC46-A0BD-A74B23D825E2}"/>
              </a:ext>
            </a:extLst>
          </p:cNvPr>
          <p:cNvSpPr txBox="1"/>
          <p:nvPr/>
        </p:nvSpPr>
        <p:spPr>
          <a:xfrm>
            <a:off x="8247307" y="3389580"/>
            <a:ext cx="1119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realizes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CA90CE1-8CB5-5941-9DCD-63539040AEF2}"/>
              </a:ext>
            </a:extLst>
          </p:cNvPr>
          <p:cNvCxnSpPr>
            <a:cxnSpLocks/>
            <a:stCxn id="8" idx="3"/>
            <a:endCxn id="10" idx="0"/>
          </p:cNvCxnSpPr>
          <p:nvPr/>
        </p:nvCxnSpPr>
        <p:spPr>
          <a:xfrm flipH="1">
            <a:off x="3971764" y="2842533"/>
            <a:ext cx="1311368" cy="1762485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BE37E0E-96A9-4C48-9E01-AE313509497C}"/>
              </a:ext>
            </a:extLst>
          </p:cNvPr>
          <p:cNvCxnSpPr>
            <a:cxnSpLocks/>
            <a:stCxn id="10" idx="6"/>
            <a:endCxn id="9" idx="2"/>
          </p:cNvCxnSpPr>
          <p:nvPr/>
        </p:nvCxnSpPr>
        <p:spPr>
          <a:xfrm flipV="1">
            <a:off x="5375920" y="5225233"/>
            <a:ext cx="2016224" cy="27857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FA67944-96C3-8C48-8F4D-1CD760919879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7256826" y="2842534"/>
            <a:ext cx="1539474" cy="1734626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8B48951-791E-AA44-A04E-097AE7B3BE58}"/>
              </a:ext>
            </a:extLst>
          </p:cNvPr>
          <p:cNvGrpSpPr/>
          <p:nvPr/>
        </p:nvGrpSpPr>
        <p:grpSpPr>
          <a:xfrm>
            <a:off x="4130818" y="1947858"/>
            <a:ext cx="586408" cy="769441"/>
            <a:chOff x="383232" y="4797290"/>
            <a:chExt cx="586408" cy="769441"/>
          </a:xfrm>
        </p:grpSpPr>
        <p:sp>
          <p:nvSpPr>
            <p:cNvPr id="40" name="文字方塊 14">
              <a:extLst>
                <a:ext uri="{FF2B5EF4-FFF2-40B4-BE49-F238E27FC236}">
                  <a16:creationId xmlns:a16="http://schemas.microsoft.com/office/drawing/2014/main" id="{0130F48C-E365-C44E-8449-CA365E3EF1ED}"/>
                </a:ext>
              </a:extLst>
            </p:cNvPr>
            <p:cNvSpPr txBox="1"/>
            <p:nvPr/>
          </p:nvSpPr>
          <p:spPr>
            <a:xfrm>
              <a:off x="427009" y="4797290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400" b="1" dirty="0">
                  <a:solidFill>
                    <a:srgbClr val="FF0000"/>
                  </a:solidFill>
                </a:rPr>
                <a:t>1</a:t>
              </a:r>
              <a:endParaRPr lang="zh-TW" altLang="en-US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6E94A96-BCC7-0143-B15F-A7326F670552}"/>
                </a:ext>
              </a:extLst>
            </p:cNvPr>
            <p:cNvSpPr/>
            <p:nvPr/>
          </p:nvSpPr>
          <p:spPr>
            <a:xfrm>
              <a:off x="383232" y="4889093"/>
              <a:ext cx="586408" cy="58583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06782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940D-C259-8D4C-B1EA-4CEB2ABA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45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Software execution models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043E4-D1E5-D94A-BCB4-D613CC7A2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FA67944-96C3-8C48-8F4D-1CD760919879}"/>
              </a:ext>
            </a:extLst>
          </p:cNvPr>
          <p:cNvCxnSpPr>
            <a:cxnSpLocks/>
            <a:stCxn id="27" idx="0"/>
            <a:endCxn id="22" idx="2"/>
          </p:cNvCxnSpPr>
          <p:nvPr/>
        </p:nvCxnSpPr>
        <p:spPr>
          <a:xfrm flipV="1">
            <a:off x="3215680" y="3741938"/>
            <a:ext cx="0" cy="911198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6B7BEBA-5FA2-274A-9D33-90033C6A8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566" y="2492896"/>
            <a:ext cx="2250228" cy="1249042"/>
          </a:xfrm>
          <a:prstGeom prst="roundRect">
            <a:avLst>
              <a:gd name="adj" fmla="val 23989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dirty="0"/>
              <a:t>User interface </a:t>
            </a:r>
          </a:p>
          <a:p>
            <a:pPr algn="ctr">
              <a:defRPr/>
            </a:pPr>
            <a:r>
              <a:rPr lang="en-US" sz="1700" dirty="0"/>
              <a:t>Product functionality</a:t>
            </a:r>
          </a:p>
          <a:p>
            <a:pPr algn="ctr">
              <a:defRPr/>
            </a:pPr>
            <a:r>
              <a:rPr lang="en-US" sz="1700" dirty="0"/>
              <a:t>User data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B624DE-0DC6-9A41-830F-8FAEFCEFE2B3}"/>
              </a:ext>
            </a:extLst>
          </p:cNvPr>
          <p:cNvSpPr txBox="1"/>
          <p:nvPr/>
        </p:nvSpPr>
        <p:spPr>
          <a:xfrm>
            <a:off x="1910546" y="1689397"/>
            <a:ext cx="2610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Stand-alone execution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16FF25-D41B-FA4C-88FF-14E9F79668A9}"/>
              </a:ext>
            </a:extLst>
          </p:cNvPr>
          <p:cNvSpPr txBox="1"/>
          <p:nvPr/>
        </p:nvSpPr>
        <p:spPr>
          <a:xfrm>
            <a:off x="4792997" y="1689397"/>
            <a:ext cx="2610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Hybrid execution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E8A027A-9A9D-144C-BDEB-776149CD0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566" y="4653136"/>
            <a:ext cx="2250228" cy="1249042"/>
          </a:xfrm>
          <a:prstGeom prst="roundRect">
            <a:avLst>
              <a:gd name="adj" fmla="val 23989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dirty="0"/>
              <a:t>Product updates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C2ABC9C-040D-A647-A1B7-282891201F44}"/>
              </a:ext>
            </a:extLst>
          </p:cNvPr>
          <p:cNvSpPr txBox="1"/>
          <p:nvPr/>
        </p:nvSpPr>
        <p:spPr>
          <a:xfrm>
            <a:off x="1910546" y="2115348"/>
            <a:ext cx="26102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tx2"/>
                </a:solidFill>
              </a:rPr>
              <a:t>User’s computer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98508C-ACBB-F24A-8FE3-ED48166B1B6F}"/>
              </a:ext>
            </a:extLst>
          </p:cNvPr>
          <p:cNvSpPr txBox="1"/>
          <p:nvPr/>
        </p:nvSpPr>
        <p:spPr>
          <a:xfrm>
            <a:off x="1910546" y="6021289"/>
            <a:ext cx="26102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tx2"/>
                </a:solidFill>
              </a:rPr>
              <a:t>Vendor’s servers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4A3F47E-3AF0-E043-B857-DD59F9954BD6}"/>
              </a:ext>
            </a:extLst>
          </p:cNvPr>
          <p:cNvCxnSpPr>
            <a:cxnSpLocks/>
          </p:cNvCxnSpPr>
          <p:nvPr/>
        </p:nvCxnSpPr>
        <p:spPr>
          <a:xfrm flipV="1">
            <a:off x="6098131" y="3748035"/>
            <a:ext cx="0" cy="911198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3F8EEA15-4DAF-654B-91D2-55198A014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3017" y="2498993"/>
            <a:ext cx="2250228" cy="1249042"/>
          </a:xfrm>
          <a:prstGeom prst="roundRect">
            <a:avLst>
              <a:gd name="adj" fmla="val 23989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dirty="0"/>
              <a:t>User interface </a:t>
            </a:r>
          </a:p>
          <a:p>
            <a:pPr algn="ctr">
              <a:defRPr/>
            </a:pPr>
            <a:r>
              <a:rPr lang="en-US" sz="1700" dirty="0"/>
              <a:t>Partial functionality</a:t>
            </a:r>
          </a:p>
          <a:p>
            <a:pPr algn="ctr">
              <a:defRPr/>
            </a:pPr>
            <a:r>
              <a:rPr lang="en-US" sz="1700" dirty="0"/>
              <a:t>User data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05664AD5-DF95-0C42-B2E7-21FF6B658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3017" y="4659233"/>
            <a:ext cx="2250228" cy="1249042"/>
          </a:xfrm>
          <a:prstGeom prst="roundRect">
            <a:avLst>
              <a:gd name="adj" fmla="val 23989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dirty="0"/>
              <a:t>Additional functionality</a:t>
            </a:r>
          </a:p>
          <a:p>
            <a:pPr algn="ctr">
              <a:defRPr/>
            </a:pPr>
            <a:r>
              <a:rPr lang="en-US" sz="1700" dirty="0"/>
              <a:t>User data backups</a:t>
            </a:r>
          </a:p>
          <a:p>
            <a:pPr algn="ctr">
              <a:defRPr/>
            </a:pPr>
            <a:r>
              <a:rPr lang="en-US" sz="1700" dirty="0"/>
              <a:t>Product updates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A2AFEFC-9081-A943-B9E5-F3D49D77E0D7}"/>
              </a:ext>
            </a:extLst>
          </p:cNvPr>
          <p:cNvSpPr txBox="1"/>
          <p:nvPr/>
        </p:nvSpPr>
        <p:spPr>
          <a:xfrm>
            <a:off x="4792997" y="2121445"/>
            <a:ext cx="26102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tx2"/>
                </a:solidFill>
              </a:rPr>
              <a:t>User’s computer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9CA7BAC-80D7-E84B-9AAC-2C4EDDE6B4F5}"/>
              </a:ext>
            </a:extLst>
          </p:cNvPr>
          <p:cNvSpPr txBox="1"/>
          <p:nvPr/>
        </p:nvSpPr>
        <p:spPr>
          <a:xfrm>
            <a:off x="4792997" y="6027386"/>
            <a:ext cx="26102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tx2"/>
                </a:solidFill>
              </a:rPr>
              <a:t>Vendor’s servers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154760-DC1B-2747-9A97-1826A8714C05}"/>
              </a:ext>
            </a:extLst>
          </p:cNvPr>
          <p:cNvSpPr txBox="1"/>
          <p:nvPr/>
        </p:nvSpPr>
        <p:spPr>
          <a:xfrm>
            <a:off x="7608168" y="1706906"/>
            <a:ext cx="2610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Software as a service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F74CDA3-82A9-424E-B2AC-645CEF704FEC}"/>
              </a:ext>
            </a:extLst>
          </p:cNvPr>
          <p:cNvCxnSpPr>
            <a:cxnSpLocks/>
            <a:stCxn id="45" idx="0"/>
          </p:cNvCxnSpPr>
          <p:nvPr/>
        </p:nvCxnSpPr>
        <p:spPr>
          <a:xfrm flipH="1" flipV="1">
            <a:off x="8893360" y="3765544"/>
            <a:ext cx="19942" cy="911198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AA8F57A4-0AC4-EF4B-8CFC-E62C647B9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8188" y="2516502"/>
            <a:ext cx="2250228" cy="1249042"/>
          </a:xfrm>
          <a:prstGeom prst="roundRect">
            <a:avLst>
              <a:gd name="adj" fmla="val 23989"/>
            </a:avLst>
          </a:prstGeom>
          <a:solidFill>
            <a:srgbClr val="FFC000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dirty="0"/>
              <a:t>User interface </a:t>
            </a:r>
          </a:p>
          <a:p>
            <a:pPr algn="ctr">
              <a:defRPr/>
            </a:pPr>
            <a:r>
              <a:rPr lang="en-US" sz="1700" dirty="0"/>
              <a:t>(browser or app)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25BC42CC-0223-364D-9264-7DACB71D2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8188" y="4676742"/>
            <a:ext cx="2250228" cy="1249042"/>
          </a:xfrm>
          <a:prstGeom prst="roundRect">
            <a:avLst>
              <a:gd name="adj" fmla="val 23989"/>
            </a:avLst>
          </a:prstGeom>
          <a:solidFill>
            <a:srgbClr val="FFC000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dirty="0"/>
              <a:t>Product functionality</a:t>
            </a:r>
          </a:p>
          <a:p>
            <a:pPr algn="ctr">
              <a:defRPr/>
            </a:pPr>
            <a:r>
              <a:rPr lang="en-US" sz="1700" dirty="0"/>
              <a:t>User data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A2A361E-A90C-FE4F-B4F3-43410894C2EA}"/>
              </a:ext>
            </a:extLst>
          </p:cNvPr>
          <p:cNvSpPr txBox="1"/>
          <p:nvPr/>
        </p:nvSpPr>
        <p:spPr>
          <a:xfrm>
            <a:off x="7608168" y="2138954"/>
            <a:ext cx="26102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tx2"/>
                </a:solidFill>
              </a:rPr>
              <a:t>User’s computer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1A9FF29-70D0-6143-BC8F-21E0B8C2CD3D}"/>
              </a:ext>
            </a:extLst>
          </p:cNvPr>
          <p:cNvSpPr txBox="1"/>
          <p:nvPr/>
        </p:nvSpPr>
        <p:spPr>
          <a:xfrm>
            <a:off x="7608168" y="6044895"/>
            <a:ext cx="26102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tx2"/>
                </a:solidFill>
              </a:rPr>
              <a:t>Vendor’s servers</a:t>
            </a:r>
          </a:p>
        </p:txBody>
      </p:sp>
    </p:spTree>
    <p:extLst>
      <p:ext uri="{BB962C8B-B14F-4D97-AF65-F5344CB8AC3E}">
        <p14:creationId xmlns:p14="http://schemas.microsoft.com/office/powerpoint/2010/main" val="20937078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940D-C259-8D4C-B1EA-4CEB2ABA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450" y="0"/>
            <a:ext cx="8229600" cy="1030924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Product management concerns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8F833-D1B4-084E-A918-4CD2DC9A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043E4-D1E5-D94A-BCB4-D613CC7A2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472AC1-5622-5044-9808-14F0C4975DF3}"/>
              </a:ext>
            </a:extLst>
          </p:cNvPr>
          <p:cNvSpPr/>
          <p:nvPr/>
        </p:nvSpPr>
        <p:spPr>
          <a:xfrm>
            <a:off x="5161916" y="3183044"/>
            <a:ext cx="1961226" cy="1743869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Product manager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FAC8EA-274E-6845-BC78-923E0F4B1DD8}"/>
              </a:ext>
            </a:extLst>
          </p:cNvPr>
          <p:cNvCxnSpPr>
            <a:cxnSpLocks/>
            <a:stCxn id="8" idx="0"/>
            <a:endCxn id="39" idx="4"/>
          </p:cNvCxnSpPr>
          <p:nvPr/>
        </p:nvCxnSpPr>
        <p:spPr>
          <a:xfrm flipV="1">
            <a:off x="6142529" y="2652589"/>
            <a:ext cx="52978" cy="530454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B560C62-2788-E141-AC3E-A199E695708B}"/>
              </a:ext>
            </a:extLst>
          </p:cNvPr>
          <p:cNvCxnSpPr>
            <a:cxnSpLocks/>
            <a:stCxn id="44" idx="1"/>
            <a:endCxn id="8" idx="5"/>
          </p:cNvCxnSpPr>
          <p:nvPr/>
        </p:nvCxnSpPr>
        <p:spPr>
          <a:xfrm flipH="1" flipV="1">
            <a:off x="6835927" y="4671528"/>
            <a:ext cx="627408" cy="381008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7E40601-CBB1-2E45-9950-1EA9B9D59C06}"/>
              </a:ext>
            </a:extLst>
          </p:cNvPr>
          <p:cNvCxnSpPr>
            <a:cxnSpLocks/>
            <a:stCxn id="8" idx="3"/>
            <a:endCxn id="40" idx="7"/>
          </p:cNvCxnSpPr>
          <p:nvPr/>
        </p:nvCxnSpPr>
        <p:spPr>
          <a:xfrm flipH="1">
            <a:off x="4901869" y="4671528"/>
            <a:ext cx="547262" cy="301872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rc 32">
            <a:extLst>
              <a:ext uri="{FF2B5EF4-FFF2-40B4-BE49-F238E27FC236}">
                <a16:creationId xmlns:a16="http://schemas.microsoft.com/office/drawing/2014/main" id="{B90BB890-DAF0-F941-A1D5-9E7FFA8488D1}"/>
              </a:ext>
            </a:extLst>
          </p:cNvPr>
          <p:cNvSpPr/>
          <p:nvPr/>
        </p:nvSpPr>
        <p:spPr>
          <a:xfrm>
            <a:off x="3701318" y="1730396"/>
            <a:ext cx="5022974" cy="4598793"/>
          </a:xfrm>
          <a:prstGeom prst="arc">
            <a:avLst>
              <a:gd name="adj1" fmla="val 9741802"/>
              <a:gd name="adj2" fmla="val 14635118"/>
            </a:avLst>
          </a:prstGeom>
          <a:noFill/>
          <a:ln w="101600">
            <a:solidFill>
              <a:schemeClr val="bg1">
                <a:lumMod val="6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5CE6C5C4-5FEB-A14D-A26F-29680D3A7CA9}"/>
              </a:ext>
            </a:extLst>
          </p:cNvPr>
          <p:cNvSpPr/>
          <p:nvPr/>
        </p:nvSpPr>
        <p:spPr>
          <a:xfrm>
            <a:off x="3701318" y="1730396"/>
            <a:ext cx="5022974" cy="4598793"/>
          </a:xfrm>
          <a:prstGeom prst="arc">
            <a:avLst>
              <a:gd name="adj1" fmla="val 3775274"/>
              <a:gd name="adj2" fmla="val 7120452"/>
            </a:avLst>
          </a:prstGeom>
          <a:noFill/>
          <a:ln w="101600">
            <a:solidFill>
              <a:schemeClr val="bg1">
                <a:lumMod val="6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B641726D-2A04-C344-867A-777D0D9C13A5}"/>
              </a:ext>
            </a:extLst>
          </p:cNvPr>
          <p:cNvSpPr/>
          <p:nvPr/>
        </p:nvSpPr>
        <p:spPr>
          <a:xfrm>
            <a:off x="3701318" y="1730396"/>
            <a:ext cx="5022974" cy="4598793"/>
          </a:xfrm>
          <a:prstGeom prst="arc">
            <a:avLst>
              <a:gd name="adj1" fmla="val 17753740"/>
              <a:gd name="adj2" fmla="val 1006704"/>
            </a:avLst>
          </a:prstGeom>
          <a:noFill/>
          <a:ln w="101600">
            <a:solidFill>
              <a:schemeClr val="bg1">
                <a:lumMod val="6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F45E486-27D8-CF45-B954-E18AA9D79371}"/>
              </a:ext>
            </a:extLst>
          </p:cNvPr>
          <p:cNvSpPr/>
          <p:nvPr/>
        </p:nvSpPr>
        <p:spPr>
          <a:xfrm>
            <a:off x="5214894" y="908721"/>
            <a:ext cx="1961226" cy="174386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Business 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needs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C4926C6-4649-FC44-BCBF-0BF5FAEC0729}"/>
              </a:ext>
            </a:extLst>
          </p:cNvPr>
          <p:cNvSpPr/>
          <p:nvPr/>
        </p:nvSpPr>
        <p:spPr>
          <a:xfrm>
            <a:off x="3227858" y="4718017"/>
            <a:ext cx="1961226" cy="174386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Technology 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constraints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F10589E-910A-A640-945F-3E5E43895909}"/>
              </a:ext>
            </a:extLst>
          </p:cNvPr>
          <p:cNvSpPr/>
          <p:nvPr/>
        </p:nvSpPr>
        <p:spPr>
          <a:xfrm>
            <a:off x="7176120" y="4797153"/>
            <a:ext cx="1961226" cy="174386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Customer 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experience</a:t>
            </a:r>
          </a:p>
        </p:txBody>
      </p:sp>
    </p:spTree>
    <p:extLst>
      <p:ext uri="{BB962C8B-B14F-4D97-AF65-F5344CB8AC3E}">
        <p14:creationId xmlns:p14="http://schemas.microsoft.com/office/powerpoint/2010/main" val="32071330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940D-C259-8D4C-B1EA-4CEB2ABA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450" y="0"/>
            <a:ext cx="8229600" cy="13915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Technical interactions of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product managers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8F833-D1B4-084E-A918-4CD2DC9A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043E4-D1E5-D94A-BCB4-D613CC7A2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472AC1-5622-5044-9808-14F0C4975DF3}"/>
              </a:ext>
            </a:extLst>
          </p:cNvPr>
          <p:cNvSpPr/>
          <p:nvPr/>
        </p:nvSpPr>
        <p:spPr>
          <a:xfrm>
            <a:off x="5161916" y="3095359"/>
            <a:ext cx="1961226" cy="1743869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Product manager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FAC8EA-274E-6845-BC78-923E0F4B1DD8}"/>
              </a:ext>
            </a:extLst>
          </p:cNvPr>
          <p:cNvCxnSpPr>
            <a:cxnSpLocks/>
          </p:cNvCxnSpPr>
          <p:nvPr/>
        </p:nvCxnSpPr>
        <p:spPr>
          <a:xfrm flipH="1" flipV="1">
            <a:off x="6136574" y="2534906"/>
            <a:ext cx="11913" cy="560452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A3CAFD3-1096-4A49-B367-BF0108CA1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601" y="2564904"/>
            <a:ext cx="1962729" cy="1017670"/>
          </a:xfrm>
          <a:prstGeom prst="roundRect">
            <a:avLst>
              <a:gd name="adj" fmla="val 7883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/>
              <a:t>Product </a:t>
            </a:r>
            <a:br>
              <a:rPr lang="en-US" sz="2200" dirty="0"/>
            </a:br>
            <a:r>
              <a:rPr lang="en-US" sz="2200" dirty="0"/>
              <a:t>backlog management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A5EA15E-1EE4-BB4F-B800-8A06560A3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1166" y="1517236"/>
            <a:ext cx="1962729" cy="1017670"/>
          </a:xfrm>
          <a:prstGeom prst="roundRect">
            <a:avLst>
              <a:gd name="adj" fmla="val 7883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/>
              <a:t>Product </a:t>
            </a:r>
            <a:br>
              <a:rPr lang="en-US" sz="2200" dirty="0"/>
            </a:br>
            <a:r>
              <a:rPr lang="en-US" sz="2200" dirty="0"/>
              <a:t>vision management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532AB51-04A7-3D45-A465-5343822D1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643" y="4365104"/>
            <a:ext cx="1962729" cy="1017670"/>
          </a:xfrm>
          <a:prstGeom prst="roundRect">
            <a:avLst>
              <a:gd name="adj" fmla="val 7883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/>
              <a:t>Acceptance </a:t>
            </a:r>
            <a:br>
              <a:rPr lang="en-US" sz="2200" dirty="0"/>
            </a:br>
            <a:r>
              <a:rPr lang="en-US" sz="2200" dirty="0"/>
              <a:t>testing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F2110A9-5DD6-8C4E-8E1F-E46C8E266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828" y="5368714"/>
            <a:ext cx="1807402" cy="1157183"/>
          </a:xfrm>
          <a:prstGeom prst="roundRect">
            <a:avLst>
              <a:gd name="adj" fmla="val 7883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/>
              <a:t>User </a:t>
            </a:r>
            <a:br>
              <a:rPr lang="en-US" sz="2200" dirty="0"/>
            </a:br>
            <a:r>
              <a:rPr lang="en-US" sz="2200" dirty="0"/>
              <a:t>interface </a:t>
            </a:r>
            <a:br>
              <a:rPr lang="en-US" sz="2200" dirty="0"/>
            </a:br>
            <a:r>
              <a:rPr lang="en-US" sz="2200" dirty="0"/>
              <a:t>design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9647544-1085-F444-BF6C-2A7BCD12B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3672" y="4365104"/>
            <a:ext cx="1962729" cy="1017670"/>
          </a:xfrm>
          <a:prstGeom prst="roundRect">
            <a:avLst>
              <a:gd name="adj" fmla="val 7883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/>
              <a:t>Customer </a:t>
            </a:r>
            <a:br>
              <a:rPr lang="en-US" sz="2200" dirty="0"/>
            </a:br>
            <a:r>
              <a:rPr lang="en-US" sz="2200" dirty="0"/>
              <a:t>testing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19A1516E-1840-F34F-821B-D6419C620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3672" y="2564904"/>
            <a:ext cx="1962729" cy="1017670"/>
          </a:xfrm>
          <a:prstGeom prst="roundRect">
            <a:avLst>
              <a:gd name="adj" fmla="val 7883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/>
              <a:t>User stories </a:t>
            </a:r>
            <a:br>
              <a:rPr lang="en-US" sz="2200" dirty="0"/>
            </a:br>
            <a:r>
              <a:rPr lang="en-US" sz="2200" dirty="0"/>
              <a:t> and </a:t>
            </a:r>
            <a:br>
              <a:rPr lang="en-US" sz="2200" dirty="0"/>
            </a:br>
            <a:r>
              <a:rPr lang="en-US" sz="2200" dirty="0"/>
              <a:t>scenarios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B560C62-2788-E141-AC3E-A199E695708B}"/>
              </a:ext>
            </a:extLst>
          </p:cNvPr>
          <p:cNvCxnSpPr>
            <a:cxnSpLocks/>
          </p:cNvCxnSpPr>
          <p:nvPr/>
        </p:nvCxnSpPr>
        <p:spPr>
          <a:xfrm flipH="1" flipV="1">
            <a:off x="6124661" y="4823744"/>
            <a:ext cx="11913" cy="560452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DED2CB2-17ED-8145-B6D5-479F97D69BA3}"/>
              </a:ext>
            </a:extLst>
          </p:cNvPr>
          <p:cNvCxnSpPr>
            <a:cxnSpLocks/>
            <a:stCxn id="8" idx="1"/>
            <a:endCxn id="25" idx="3"/>
          </p:cNvCxnSpPr>
          <p:nvPr/>
        </p:nvCxnSpPr>
        <p:spPr>
          <a:xfrm flipH="1" flipV="1">
            <a:off x="4458329" y="3073740"/>
            <a:ext cx="990802" cy="277003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7E40601-CBB1-2E45-9950-1EA9B9D59C06}"/>
              </a:ext>
            </a:extLst>
          </p:cNvPr>
          <p:cNvCxnSpPr>
            <a:cxnSpLocks/>
            <a:stCxn id="8" idx="3"/>
            <a:endCxn id="27" idx="3"/>
          </p:cNvCxnSpPr>
          <p:nvPr/>
        </p:nvCxnSpPr>
        <p:spPr>
          <a:xfrm flipH="1">
            <a:off x="4490371" y="4583843"/>
            <a:ext cx="958760" cy="290096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EAF0EF7-6B7B-9142-88BA-E3366C4FA14E}"/>
              </a:ext>
            </a:extLst>
          </p:cNvPr>
          <p:cNvCxnSpPr>
            <a:cxnSpLocks/>
            <a:stCxn id="8" idx="5"/>
            <a:endCxn id="30" idx="1"/>
          </p:cNvCxnSpPr>
          <p:nvPr/>
        </p:nvCxnSpPr>
        <p:spPr>
          <a:xfrm>
            <a:off x="6835927" y="4583843"/>
            <a:ext cx="897744" cy="290096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A5ADFAA-8A60-354E-92F0-4E186229AA9C}"/>
              </a:ext>
            </a:extLst>
          </p:cNvPr>
          <p:cNvCxnSpPr>
            <a:cxnSpLocks/>
            <a:stCxn id="8" idx="7"/>
            <a:endCxn id="31" idx="1"/>
          </p:cNvCxnSpPr>
          <p:nvPr/>
        </p:nvCxnSpPr>
        <p:spPr>
          <a:xfrm flipV="1">
            <a:off x="6835927" y="3073740"/>
            <a:ext cx="897744" cy="277003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0197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06107-ACB8-8043-AE51-A250C2BEA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5" y="188640"/>
            <a:ext cx="8929563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Software Development Life Cycle </a:t>
            </a:r>
            <a:r>
              <a:rPr lang="en-US" sz="2400" dirty="0">
                <a:solidFill>
                  <a:schemeClr val="accent1"/>
                </a:solidFill>
              </a:rPr>
              <a:t>(SDLC)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The waterfall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95118-C47B-5F49-B125-5F0A919AD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A9A958F-91EC-E34B-A881-86AE4075C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90" y="1670020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Requirements </a:t>
            </a:r>
            <a:br>
              <a:rPr lang="en-US" dirty="0"/>
            </a:br>
            <a:r>
              <a:rPr lang="en-US" dirty="0"/>
              <a:t>definition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83D832D-73E8-8F4A-AFFA-068082B57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5174" y="2663755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System and Software design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5D50CBC-2606-A942-B96C-D6596FAB0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4522" y="3667005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Implementation and unit testing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A33732E-8DB7-494E-8310-2C66B049C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1745" y="4590107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Integration and system testing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423AB6A-7872-C249-80C3-4D99C08C9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240" y="5592654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Operation and maintenance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5713B6F8-7E0B-6D42-836B-0511318A58BA}"/>
              </a:ext>
            </a:extLst>
          </p:cNvPr>
          <p:cNvCxnSpPr>
            <a:stCxn id="6" idx="3"/>
            <a:endCxn id="7" idx="0"/>
          </p:cNvCxnSpPr>
          <p:nvPr/>
        </p:nvCxnSpPr>
        <p:spPr>
          <a:xfrm>
            <a:off x="3603929" y="2100362"/>
            <a:ext cx="795615" cy="563393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60D15B15-F223-124D-95EE-3354069FE8EF}"/>
              </a:ext>
            </a:extLst>
          </p:cNvPr>
          <p:cNvCxnSpPr>
            <a:cxnSpLocks/>
            <a:stCxn id="7" idx="3"/>
            <a:endCxn id="8" idx="0"/>
          </p:cNvCxnSpPr>
          <p:nvPr/>
        </p:nvCxnSpPr>
        <p:spPr>
          <a:xfrm>
            <a:off x="5303913" y="3094096"/>
            <a:ext cx="684979" cy="572908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65E72B4D-3F99-3546-B8EC-D07EE18CEEC5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>
            <a:off x="6893260" y="4097346"/>
            <a:ext cx="712854" cy="49276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AB950C16-F3DB-A542-A012-AA15A7275720}"/>
              </a:ext>
            </a:extLst>
          </p:cNvPr>
          <p:cNvCxnSpPr>
            <a:cxnSpLocks/>
            <a:stCxn id="9" idx="3"/>
            <a:endCxn id="10" idx="0"/>
          </p:cNvCxnSpPr>
          <p:nvPr/>
        </p:nvCxnSpPr>
        <p:spPr>
          <a:xfrm>
            <a:off x="8510483" y="5020449"/>
            <a:ext cx="650126" cy="57220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6EE27BCA-556C-614A-BB49-DDEB2B603352}"/>
              </a:ext>
            </a:extLst>
          </p:cNvPr>
          <p:cNvCxnSpPr>
            <a:cxnSpLocks/>
            <a:endCxn id="9" idx="2"/>
          </p:cNvCxnSpPr>
          <p:nvPr/>
        </p:nvCxnSpPr>
        <p:spPr>
          <a:xfrm rot="10800000">
            <a:off x="7606114" y="5450789"/>
            <a:ext cx="650126" cy="572206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11B03968-A895-364D-B1FE-8C285A585806}"/>
              </a:ext>
            </a:extLst>
          </p:cNvPr>
          <p:cNvCxnSpPr>
            <a:cxnSpLocks/>
            <a:endCxn id="8" idx="2"/>
          </p:cNvCxnSpPr>
          <p:nvPr/>
        </p:nvCxnSpPr>
        <p:spPr>
          <a:xfrm rot="10800000">
            <a:off x="5988891" y="4527689"/>
            <a:ext cx="2216792" cy="1495307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BF98DC7C-98C4-1F4A-A84E-D469D700A067}"/>
              </a:ext>
            </a:extLst>
          </p:cNvPr>
          <p:cNvCxnSpPr>
            <a:cxnSpLocks/>
            <a:stCxn id="10" idx="1"/>
            <a:endCxn id="7" idx="2"/>
          </p:cNvCxnSpPr>
          <p:nvPr/>
        </p:nvCxnSpPr>
        <p:spPr>
          <a:xfrm rot="10800000">
            <a:off x="4399545" y="3524437"/>
            <a:ext cx="3856697" cy="2498558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3404DA58-E4DB-2A4F-88D8-E3DF3DBDA9F2}"/>
              </a:ext>
            </a:extLst>
          </p:cNvPr>
          <p:cNvCxnSpPr>
            <a:cxnSpLocks/>
            <a:stCxn id="10" idx="1"/>
            <a:endCxn id="6" idx="2"/>
          </p:cNvCxnSpPr>
          <p:nvPr/>
        </p:nvCxnSpPr>
        <p:spPr>
          <a:xfrm rot="10800000">
            <a:off x="2699561" y="2530704"/>
            <a:ext cx="5556681" cy="3492293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7F45DC00-2FBD-EF44-A879-A63DCAA5E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(2015), Software Engineering, 10th Edition, Pearson.</a:t>
            </a:r>
          </a:p>
        </p:txBody>
      </p:sp>
    </p:spTree>
    <p:extLst>
      <p:ext uri="{BB962C8B-B14F-4D97-AF65-F5344CB8AC3E}">
        <p14:creationId xmlns:p14="http://schemas.microsoft.com/office/powerpoint/2010/main" val="30917894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F4003-70CE-1C4B-8D04-E377B30A3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3" y="142925"/>
            <a:ext cx="8388003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Plan-based and Agile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3BCCC-8979-DB48-A55A-2607F6E92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CB8732F-9CC3-254D-96BF-A595CE372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0856" y="2264252"/>
            <a:ext cx="1584176" cy="720080"/>
          </a:xfrm>
          <a:prstGeom prst="roundRect">
            <a:avLst>
              <a:gd name="adj" fmla="val 9274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Requirements </a:t>
            </a:r>
            <a:br>
              <a:rPr lang="en-US" dirty="0"/>
            </a:br>
            <a:r>
              <a:rPr lang="en-US" dirty="0"/>
              <a:t>specification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8E97ABE-E234-B24E-93C3-8D7267262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7608" y="2193952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Requirements </a:t>
            </a:r>
            <a:br>
              <a:rPr lang="en-US" dirty="0"/>
            </a:br>
            <a:r>
              <a:rPr lang="en-US" dirty="0"/>
              <a:t>engineering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B9B2A56-7BC7-FF49-B2FE-9D6243E74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2527" y="2193952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Design and implementation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58FAFFD-4F61-334F-8F04-013342838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2208" y="4941169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Requirements </a:t>
            </a:r>
            <a:br>
              <a:rPr lang="en-US" dirty="0"/>
            </a:br>
            <a:r>
              <a:rPr lang="en-US" dirty="0"/>
              <a:t>engineering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EFF814C-1A7D-024A-A7D3-91789FEB9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545" y="4941169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Design and implementation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69FA192-6CB8-2F44-BE9B-253D39C048D8}"/>
              </a:ext>
            </a:extLst>
          </p:cNvPr>
          <p:cNvSpPr/>
          <p:nvPr/>
        </p:nvSpPr>
        <p:spPr>
          <a:xfrm>
            <a:off x="5015880" y="4437112"/>
            <a:ext cx="2160240" cy="1475121"/>
          </a:xfrm>
          <a:prstGeom prst="arc">
            <a:avLst>
              <a:gd name="adj1" fmla="val 11598803"/>
              <a:gd name="adj2" fmla="val 20782976"/>
            </a:avLst>
          </a:prstGeom>
          <a:noFill/>
          <a:ln w="381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BD6BB434-3CBA-6C40-B79B-C000F4590C26}"/>
              </a:ext>
            </a:extLst>
          </p:cNvPr>
          <p:cNvSpPr/>
          <p:nvPr/>
        </p:nvSpPr>
        <p:spPr>
          <a:xfrm>
            <a:off x="3863752" y="4589512"/>
            <a:ext cx="4464496" cy="1719809"/>
          </a:xfrm>
          <a:prstGeom prst="arc">
            <a:avLst>
              <a:gd name="adj1" fmla="val 629487"/>
              <a:gd name="adj2" fmla="val 10150990"/>
            </a:avLst>
          </a:prstGeom>
          <a:noFill/>
          <a:ln w="381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4F967C7C-A30E-B345-8978-9D4245F900E7}"/>
              </a:ext>
            </a:extLst>
          </p:cNvPr>
          <p:cNvSpPr/>
          <p:nvPr/>
        </p:nvSpPr>
        <p:spPr>
          <a:xfrm>
            <a:off x="3431402" y="1790650"/>
            <a:ext cx="5068073" cy="1822063"/>
          </a:xfrm>
          <a:prstGeom prst="arc">
            <a:avLst>
              <a:gd name="adj1" fmla="val 673640"/>
              <a:gd name="adj2" fmla="val 10250129"/>
            </a:avLst>
          </a:prstGeom>
          <a:noFill/>
          <a:ln w="381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BB49CD8C-3F9C-1946-AF3E-F92B3E18671F}"/>
              </a:ext>
            </a:extLst>
          </p:cNvPr>
          <p:cNvSpPr/>
          <p:nvPr/>
        </p:nvSpPr>
        <p:spPr>
          <a:xfrm>
            <a:off x="7998898" y="1855539"/>
            <a:ext cx="1193447" cy="960750"/>
          </a:xfrm>
          <a:prstGeom prst="arc">
            <a:avLst>
              <a:gd name="adj1" fmla="val 11598803"/>
              <a:gd name="adj2" fmla="val 659380"/>
            </a:avLst>
          </a:prstGeom>
          <a:noFill/>
          <a:ln w="381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F66C27CD-6966-5C45-B29F-BE36DBE47AC1}"/>
              </a:ext>
            </a:extLst>
          </p:cNvPr>
          <p:cNvSpPr/>
          <p:nvPr/>
        </p:nvSpPr>
        <p:spPr>
          <a:xfrm>
            <a:off x="3143673" y="1805943"/>
            <a:ext cx="1193447" cy="960750"/>
          </a:xfrm>
          <a:prstGeom prst="arc">
            <a:avLst>
              <a:gd name="adj1" fmla="val 11598803"/>
              <a:gd name="adj2" fmla="val 659380"/>
            </a:avLst>
          </a:prstGeom>
          <a:noFill/>
          <a:ln w="381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AAB656A-C08C-A84F-8C0A-29798DAA603E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 flipV="1">
            <a:off x="4376346" y="2624293"/>
            <a:ext cx="77451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425CEA0-5DCF-A84D-A12E-95366EA835A7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6735033" y="2624293"/>
            <a:ext cx="67749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45B936D-40E5-CE40-8BDE-8D2D13B64AC4}"/>
              </a:ext>
            </a:extLst>
          </p:cNvPr>
          <p:cNvSpPr txBox="1"/>
          <p:nvPr/>
        </p:nvSpPr>
        <p:spPr>
          <a:xfrm>
            <a:off x="2251203" y="4514602"/>
            <a:ext cx="258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Agile development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1BBF84-FFF3-0547-B3F1-8EDCBD57A11B}"/>
              </a:ext>
            </a:extLst>
          </p:cNvPr>
          <p:cNvSpPr txBox="1"/>
          <p:nvPr/>
        </p:nvSpPr>
        <p:spPr>
          <a:xfrm>
            <a:off x="1795706" y="1340769"/>
            <a:ext cx="3364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Plan-based development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E1A086-DAAE-DE49-8E09-72CC4F20BF04}"/>
              </a:ext>
            </a:extLst>
          </p:cNvPr>
          <p:cNvSpPr txBox="1"/>
          <p:nvPr/>
        </p:nvSpPr>
        <p:spPr>
          <a:xfrm>
            <a:off x="4037341" y="3645025"/>
            <a:ext cx="4041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Requirements change requests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8BFB92F3-2C50-9E45-99FF-A1DA687B9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521" y="1360836"/>
            <a:ext cx="8568951" cy="2721207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5">
                <a:lumMod val="75000"/>
              </a:schemeClr>
            </a:solidFill>
            <a:prstDash val="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B40B72B-A736-8D41-BAD3-17CFFC2D8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706" y="4240254"/>
            <a:ext cx="8568951" cy="2279610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2">
                <a:lumMod val="75000"/>
              </a:schemeClr>
            </a:solidFill>
            <a:prstDash val="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F8C12879-4ED1-3F43-990A-E19146D63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(2015), Software Engineering, 10th Edition, Pearson.</a:t>
            </a:r>
          </a:p>
        </p:txBody>
      </p:sp>
    </p:spTree>
    <p:extLst>
      <p:ext uri="{BB962C8B-B14F-4D97-AF65-F5344CB8AC3E}">
        <p14:creationId xmlns:p14="http://schemas.microsoft.com/office/powerpoint/2010/main" val="36029202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88640"/>
            <a:ext cx="8229600" cy="86409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The Continuum of Life Cycles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465C67-23E6-1F4A-AB5B-83F9C4AC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Project Management Institute (2017), Agile Practice Guide, Project Management Institute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A04CE6-8008-0740-B484-099DDAA62B0F}"/>
              </a:ext>
            </a:extLst>
          </p:cNvPr>
          <p:cNvCxnSpPr>
            <a:cxnSpLocks/>
          </p:cNvCxnSpPr>
          <p:nvPr/>
        </p:nvCxnSpPr>
        <p:spPr>
          <a:xfrm>
            <a:off x="3719736" y="5805264"/>
            <a:ext cx="547260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CC744E3-94F6-B04F-A4C8-9044C2AD2B7B}"/>
              </a:ext>
            </a:extLst>
          </p:cNvPr>
          <p:cNvCxnSpPr>
            <a:cxnSpLocks/>
          </p:cNvCxnSpPr>
          <p:nvPr/>
        </p:nvCxnSpPr>
        <p:spPr>
          <a:xfrm flipV="1">
            <a:off x="3719736" y="1340769"/>
            <a:ext cx="0" cy="446449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F32194A-FC68-4F4A-835E-301D04771E46}"/>
              </a:ext>
            </a:extLst>
          </p:cNvPr>
          <p:cNvSpPr txBox="1"/>
          <p:nvPr/>
        </p:nvSpPr>
        <p:spPr>
          <a:xfrm>
            <a:off x="7464153" y="5149645"/>
            <a:ext cx="1613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Iterative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7BAA53-9E12-4D45-A568-81B554EBFE43}"/>
              </a:ext>
            </a:extLst>
          </p:cNvPr>
          <p:cNvSpPr txBox="1"/>
          <p:nvPr/>
        </p:nvSpPr>
        <p:spPr>
          <a:xfrm>
            <a:off x="3924801" y="5149645"/>
            <a:ext cx="1883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FD77F3-C42B-E04F-9ED4-49517A58EA6F}"/>
              </a:ext>
            </a:extLst>
          </p:cNvPr>
          <p:cNvSpPr txBox="1"/>
          <p:nvPr/>
        </p:nvSpPr>
        <p:spPr>
          <a:xfrm>
            <a:off x="3863752" y="1710221"/>
            <a:ext cx="2230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Incremental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CFEF0C-46E5-624E-91C7-9BA04E533506}"/>
              </a:ext>
            </a:extLst>
          </p:cNvPr>
          <p:cNvSpPr txBox="1"/>
          <p:nvPr/>
        </p:nvSpPr>
        <p:spPr>
          <a:xfrm>
            <a:off x="7940460" y="1764106"/>
            <a:ext cx="1035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Agile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78A967-CF89-1A41-B280-158639D24E54}"/>
              </a:ext>
            </a:extLst>
          </p:cNvPr>
          <p:cNvSpPr txBox="1"/>
          <p:nvPr/>
        </p:nvSpPr>
        <p:spPr>
          <a:xfrm>
            <a:off x="5202054" y="6063855"/>
            <a:ext cx="2068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Degree of Change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C15C9C-A136-2C44-8E8C-3018F1A25288}"/>
              </a:ext>
            </a:extLst>
          </p:cNvPr>
          <p:cNvSpPr txBox="1"/>
          <p:nvPr/>
        </p:nvSpPr>
        <p:spPr>
          <a:xfrm rot="16200000">
            <a:off x="1760404" y="3488452"/>
            <a:ext cx="2508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Frequency of Delivery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D655B4-6473-284A-A7DC-77B1A4C4131E}"/>
              </a:ext>
            </a:extLst>
          </p:cNvPr>
          <p:cNvSpPr txBox="1"/>
          <p:nvPr/>
        </p:nvSpPr>
        <p:spPr>
          <a:xfrm rot="16200000">
            <a:off x="3152695" y="5372549"/>
            <a:ext cx="52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5ECB1B-2028-B84B-8DBC-ED8CAEFB3982}"/>
              </a:ext>
            </a:extLst>
          </p:cNvPr>
          <p:cNvSpPr txBox="1"/>
          <p:nvPr/>
        </p:nvSpPr>
        <p:spPr>
          <a:xfrm rot="16200000">
            <a:off x="3120810" y="1524987"/>
            <a:ext cx="56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High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91A8C9-4BC3-2744-B696-6C4FFAB3FFCF}"/>
              </a:ext>
            </a:extLst>
          </p:cNvPr>
          <p:cNvSpPr txBox="1"/>
          <p:nvPr/>
        </p:nvSpPr>
        <p:spPr>
          <a:xfrm>
            <a:off x="3652243" y="5867980"/>
            <a:ext cx="56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Low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A00467-8644-7C44-9EAA-718831C78469}"/>
              </a:ext>
            </a:extLst>
          </p:cNvPr>
          <p:cNvSpPr txBox="1"/>
          <p:nvPr/>
        </p:nvSpPr>
        <p:spPr>
          <a:xfrm>
            <a:off x="8601765" y="5877272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High</a:t>
            </a:r>
          </a:p>
        </p:txBody>
      </p:sp>
      <p:sp>
        <p:nvSpPr>
          <p:cNvPr id="25" name="Up-Down Arrow 24">
            <a:extLst>
              <a:ext uri="{FF2B5EF4-FFF2-40B4-BE49-F238E27FC236}">
                <a16:creationId xmlns:a16="http://schemas.microsoft.com/office/drawing/2014/main" id="{2445BDD8-CB4D-5545-9BE0-BA1744B2037E}"/>
              </a:ext>
            </a:extLst>
          </p:cNvPr>
          <p:cNvSpPr/>
          <p:nvPr/>
        </p:nvSpPr>
        <p:spPr>
          <a:xfrm rot="2700925">
            <a:off x="5708106" y="1723164"/>
            <a:ext cx="1440160" cy="3979443"/>
          </a:xfrm>
          <a:prstGeom prst="upDownArrow">
            <a:avLst>
              <a:gd name="adj1" fmla="val 63410"/>
              <a:gd name="adj2" fmla="val 70232"/>
            </a:avLst>
          </a:prstGeom>
          <a:solidFill>
            <a:srgbClr val="FFD5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626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Predictive Life Cycle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465C67-23E6-1F4A-AB5B-83F9C4AC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Project Management Institute (2017), Agile Practice Guide, Project Management Institute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00FAB96-6CA6-C84C-BC09-2F218226D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5912" y="2942946"/>
            <a:ext cx="1343784" cy="918102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Analyze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C2F0C49-0C9B-A349-A0FE-704737E52AE3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3359696" y="3401997"/>
            <a:ext cx="37583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F0D68B3-74C9-A341-9C2E-7FE71E736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530" y="2942946"/>
            <a:ext cx="1343784" cy="918102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Design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8C49311-C68C-7C41-A2D6-48D129FED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5148" y="2942946"/>
            <a:ext cx="1343784" cy="918102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Build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3C33793-94ED-6B47-9E82-B87039CC9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4766" y="2942946"/>
            <a:ext cx="1343784" cy="918102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Test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C831C68-5249-B548-83DF-D9C10556F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4383" y="2942946"/>
            <a:ext cx="1343784" cy="918102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Deliver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8C3B97-8D4B-344C-BF02-08D3156CA41A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079314" y="3401997"/>
            <a:ext cx="37583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964CB77-6170-5342-AFAC-BA4CE372E62E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6798932" y="3401997"/>
            <a:ext cx="37583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7723A19-86FF-8941-9FBE-B02D825AA54B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8518551" y="3401997"/>
            <a:ext cx="37583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6363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Iterative Life Cycle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465C67-23E6-1F4A-AB5B-83F9C4AC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Project Management Institute (2017), Agile Practice Guide, Project Management Institute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25D02D6-4FD3-2348-AFED-F77A9CDDA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3645024"/>
            <a:ext cx="1656184" cy="1080120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Analyze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4A5F37E-AC6A-0541-B062-0B938318CCC7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3647728" y="4185084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D3C769D-A14E-014E-869D-77C03B94D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92" y="3645024"/>
            <a:ext cx="1656184" cy="1080120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Analyze</a:t>
            </a:r>
          </a:p>
          <a:p>
            <a:pPr algn="ctr">
              <a:defRPr/>
            </a:pPr>
            <a:r>
              <a:rPr lang="en-US" sz="2400" b="1" dirty="0"/>
              <a:t>Design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5251283-A15F-DD44-8B38-13646FAD9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040" y="3645024"/>
            <a:ext cx="1656184" cy="1080120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Build</a:t>
            </a:r>
          </a:p>
          <a:p>
            <a:pPr algn="ctr">
              <a:defRPr/>
            </a:pPr>
            <a:r>
              <a:rPr lang="en-US" sz="2400" b="1" dirty="0"/>
              <a:t>Test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CC4DFCA-6C1E-CB49-80F0-800A6E500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8288" y="3645024"/>
            <a:ext cx="1656184" cy="1080120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Deliver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560287C-833C-F74F-ADF9-2D60018CBD12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5879976" y="4185084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2BCCD76-CAEE-8343-8FF7-3CAE419B3BDE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8112224" y="4185084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>
            <a:extLst>
              <a:ext uri="{FF2B5EF4-FFF2-40B4-BE49-F238E27FC236}">
                <a16:creationId xmlns:a16="http://schemas.microsoft.com/office/drawing/2014/main" id="{7C4449D8-8AE8-EA4C-A232-CA8391B00313}"/>
              </a:ext>
            </a:extLst>
          </p:cNvPr>
          <p:cNvSpPr/>
          <p:nvPr/>
        </p:nvSpPr>
        <p:spPr>
          <a:xfrm>
            <a:off x="4511824" y="3094208"/>
            <a:ext cx="936104" cy="1047656"/>
          </a:xfrm>
          <a:prstGeom prst="arc">
            <a:avLst>
              <a:gd name="adj1" fmla="val 10932647"/>
              <a:gd name="adj2" fmla="val 21298226"/>
            </a:avLst>
          </a:prstGeom>
          <a:noFill/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161867-A0E6-C248-ABFF-A43D8AE1CC7E}"/>
              </a:ext>
            </a:extLst>
          </p:cNvPr>
          <p:cNvSpPr txBox="1"/>
          <p:nvPr/>
        </p:nvSpPr>
        <p:spPr>
          <a:xfrm>
            <a:off x="4308902" y="2719570"/>
            <a:ext cx="1461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Prototype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5E31662D-57C7-F442-A725-B44D6842EDED}"/>
              </a:ext>
            </a:extLst>
          </p:cNvPr>
          <p:cNvSpPr/>
          <p:nvPr/>
        </p:nvSpPr>
        <p:spPr>
          <a:xfrm>
            <a:off x="6790908" y="3110257"/>
            <a:ext cx="936104" cy="1047656"/>
          </a:xfrm>
          <a:prstGeom prst="arc">
            <a:avLst>
              <a:gd name="adj1" fmla="val 10932647"/>
              <a:gd name="adj2" fmla="val 21298226"/>
            </a:avLst>
          </a:prstGeom>
          <a:noFill/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FD4313-D679-9547-A99A-E3AD77069564}"/>
              </a:ext>
            </a:extLst>
          </p:cNvPr>
          <p:cNvSpPr txBox="1"/>
          <p:nvPr/>
        </p:nvSpPr>
        <p:spPr>
          <a:xfrm>
            <a:off x="6758824" y="2710148"/>
            <a:ext cx="1000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Refine</a:t>
            </a:r>
          </a:p>
        </p:txBody>
      </p:sp>
    </p:spTree>
    <p:extLst>
      <p:ext uri="{BB962C8B-B14F-4D97-AF65-F5344CB8AC3E}">
        <p14:creationId xmlns:p14="http://schemas.microsoft.com/office/powerpoint/2010/main" val="2866123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861F-CEA4-6E4C-A3B3-ED608C05D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D7EB9-AC82-9844-9538-EA95F8E73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r>
              <a:rPr lang="en-US" altLang="zh-TW" sz="3600" dirty="0"/>
              <a:t>Understand the </a:t>
            </a:r>
            <a:r>
              <a:rPr lang="en-US" altLang="zh-TW" sz="3600" dirty="0">
                <a:solidFill>
                  <a:srgbClr val="C00000"/>
                </a:solidFill>
              </a:rPr>
              <a:t>fundamental concepts </a:t>
            </a:r>
            <a:r>
              <a:rPr lang="en-US" altLang="zh-TW" sz="3600" dirty="0"/>
              <a:t>and </a:t>
            </a:r>
            <a:r>
              <a:rPr lang="en-US" altLang="zh-TW" sz="3600" dirty="0">
                <a:solidFill>
                  <a:srgbClr val="C00000"/>
                </a:solidFill>
              </a:rPr>
              <a:t>research issues </a:t>
            </a:r>
            <a:r>
              <a:rPr lang="en-US" altLang="zh-TW" sz="3600" dirty="0"/>
              <a:t>of </a:t>
            </a:r>
            <a:r>
              <a:rPr lang="en-US" altLang="zh-TW" sz="3600" u="sng" dirty="0">
                <a:solidFill>
                  <a:srgbClr val="FF0000"/>
                </a:solidFill>
              </a:rPr>
              <a:t>software engineering</a:t>
            </a:r>
            <a:r>
              <a:rPr lang="en-US" altLang="zh-TW" sz="3600" dirty="0"/>
              <a:t>.</a:t>
            </a:r>
          </a:p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r>
              <a:rPr lang="en-US" altLang="zh-TW" sz="3600" dirty="0"/>
              <a:t>Equip with </a:t>
            </a:r>
            <a:r>
              <a:rPr lang="en-US" altLang="zh-TW" sz="3600" dirty="0">
                <a:solidFill>
                  <a:srgbClr val="C00000"/>
                </a:solidFill>
              </a:rPr>
              <a:t>Hands-on practices </a:t>
            </a:r>
            <a:r>
              <a:rPr lang="en-US" altLang="zh-TW" sz="3600" dirty="0"/>
              <a:t>of </a:t>
            </a:r>
            <a:r>
              <a:rPr lang="en-US" altLang="zh-TW" sz="3600" u="sng" dirty="0">
                <a:solidFill>
                  <a:srgbClr val="FF0000"/>
                </a:solidFill>
              </a:rPr>
              <a:t>software engineering</a:t>
            </a:r>
            <a:r>
              <a:rPr lang="en-US" altLang="zh-TW" sz="3600" dirty="0"/>
              <a:t>.</a:t>
            </a:r>
          </a:p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r>
              <a:rPr lang="en-US" altLang="zh-TW" sz="3600" dirty="0"/>
              <a:t>Conduct </a:t>
            </a:r>
            <a:r>
              <a:rPr lang="en-US" altLang="zh-TW" sz="3600" dirty="0">
                <a:solidFill>
                  <a:srgbClr val="C00000"/>
                </a:solidFill>
              </a:rPr>
              <a:t>information systems research </a:t>
            </a:r>
            <a:r>
              <a:rPr lang="en-US" altLang="zh-TW" sz="3600" dirty="0"/>
              <a:t>in the context of </a:t>
            </a:r>
            <a:r>
              <a:rPr lang="en-US" altLang="zh-TW" sz="3600" u="sng" dirty="0">
                <a:solidFill>
                  <a:srgbClr val="FF0000"/>
                </a:solidFill>
              </a:rPr>
              <a:t>software engineering</a:t>
            </a:r>
            <a:r>
              <a:rPr lang="en-US" altLang="zh-TW" sz="36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06C39-4AD8-3E4B-A788-509A89E6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64BEE-D3D0-A340-8ECE-3B2751A0B4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DC5F19-2912-1F4E-B2FE-75B5EAC558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453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A Life Cycle of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Varying-Sized Increments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465C67-23E6-1F4A-AB5B-83F9C4AC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Project Management Institute (2017), Agile Practice Guide, Project Management Institute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FAEA39F-66A7-5049-AD68-3E91BAC8D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258" y="2780928"/>
            <a:ext cx="3153623" cy="2520280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Analyze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Deliver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7CDF35D-BB5A-634F-B31A-071CFD12F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48" y="2780928"/>
            <a:ext cx="1656184" cy="2520280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Analyze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Deliver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A1B14DE-685A-3A43-934D-8DB7C5F00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00" y="2780928"/>
            <a:ext cx="2314600" cy="2520280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Analyze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Deliver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1F4B625-92D9-A84E-B4AD-C545C0D5C4A7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015880" y="4041068"/>
            <a:ext cx="61206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4AC59D0-A832-A244-BFA8-17AD64CCFE58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7284132" y="4041068"/>
            <a:ext cx="61206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9094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Iteration-Based and Flow-Based Agile Life Cycles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41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465C67-23E6-1F4A-AB5B-83F9C4AC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Project Management Institute (2017), Agile Practice Guide, Project Management Institute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BAF8388-CCB7-5948-AE8A-4BF2308C1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529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19EA8F8-F823-1645-9D83-BB215145B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691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71743F9-E6D3-5A40-A560-050C28C44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9853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557C97C-05F3-5C4D-94E2-D15DCAB64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15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4F02FAA-4EA4-C145-AD1A-DAA93C6A3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2177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Repeat </a:t>
            </a:r>
            <a:b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as needed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A23ADBF-A3D3-E743-BF03-3549DAC8C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8339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7AE58B7-90AF-4F46-A56A-7A7D22D40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4503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510D07-8E1B-4C4B-96CF-94186D56E72B}"/>
              </a:ext>
            </a:extLst>
          </p:cNvPr>
          <p:cNvSpPr txBox="1"/>
          <p:nvPr/>
        </p:nvSpPr>
        <p:spPr>
          <a:xfrm>
            <a:off x="4526635" y="1434042"/>
            <a:ext cx="2861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Iteration-Based Agile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885981A-1118-3E43-A2D8-211AE9131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165" y="4251149"/>
            <a:ext cx="1455254" cy="2268714"/>
          </a:xfrm>
          <a:prstGeom prst="roundRect">
            <a:avLst>
              <a:gd name="adj" fmla="val 1073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the number of features in the WIP limit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E781752-7FB6-DA41-8A09-9FBAA8DE8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419" y="4251149"/>
            <a:ext cx="1198215" cy="2268714"/>
          </a:xfrm>
          <a:prstGeom prst="roundRect">
            <a:avLst>
              <a:gd name="adj" fmla="val 1073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the number of features in the WIP limit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7F8613E-294F-D144-9472-81A82FA90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6635" y="4251149"/>
            <a:ext cx="1785388" cy="2268714"/>
          </a:xfrm>
          <a:prstGeom prst="roundRect">
            <a:avLst>
              <a:gd name="adj" fmla="val 1073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the number of features in the WIP limit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BED75C5-0104-FF4E-AFC1-E9370A9B8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025" y="4251149"/>
            <a:ext cx="1075835" cy="2268714"/>
          </a:xfrm>
          <a:prstGeom prst="roundRect">
            <a:avLst>
              <a:gd name="adj" fmla="val 1073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Repeat </a:t>
            </a:r>
            <a:b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as needed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E32A7ED-5481-F44E-9B70-21044D3E9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7622" y="4251149"/>
            <a:ext cx="1228659" cy="2268714"/>
          </a:xfrm>
          <a:prstGeom prst="roundRect">
            <a:avLst>
              <a:gd name="adj" fmla="val 1073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the number of features in the WIP limit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7AF3BA4-05F2-6946-AAD6-61571838B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6281" y="4251149"/>
            <a:ext cx="1833710" cy="2268714"/>
          </a:xfrm>
          <a:prstGeom prst="roundRect">
            <a:avLst>
              <a:gd name="adj" fmla="val 1073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the number of features in the WIP limit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0E318F-70D0-BF42-8E43-8845D81F8F49}"/>
              </a:ext>
            </a:extLst>
          </p:cNvPr>
          <p:cNvSpPr txBox="1"/>
          <p:nvPr/>
        </p:nvSpPr>
        <p:spPr>
          <a:xfrm>
            <a:off x="4776543" y="3762497"/>
            <a:ext cx="2361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Flow-Based Agile</a:t>
            </a:r>
          </a:p>
        </p:txBody>
      </p:sp>
    </p:spTree>
    <p:extLst>
      <p:ext uri="{BB962C8B-B14F-4D97-AF65-F5344CB8AC3E}">
        <p14:creationId xmlns:p14="http://schemas.microsoft.com/office/powerpoint/2010/main" val="30181258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B4753-5A15-F84F-97C2-423BF5C1B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6735"/>
            <a:ext cx="8229600" cy="83395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From personas to features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79704-0609-B54C-AC1D-EC6C6D091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  <p:sp>
        <p:nvSpPr>
          <p:cNvPr id="6" name="Natural language descriptions of a user interacting with a software product">
            <a:extLst>
              <a:ext uri="{FF2B5EF4-FFF2-40B4-BE49-F238E27FC236}">
                <a16:creationId xmlns:a16="http://schemas.microsoft.com/office/drawing/2014/main" id="{0FAC68B3-D91F-4547-A3DC-992F67FF82F0}"/>
              </a:ext>
            </a:extLst>
          </p:cNvPr>
          <p:cNvSpPr txBox="1"/>
          <p:nvPr/>
        </p:nvSpPr>
        <p:spPr>
          <a:xfrm>
            <a:off x="5514797" y="2613721"/>
            <a:ext cx="4957831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800">
                <a:solidFill>
                  <a:schemeClr val="accent5"/>
                </a:solidFill>
              </a:defRPr>
            </a:lvl1pPr>
          </a:lstStyle>
          <a:p>
            <a:r>
              <a:rPr sz="2000" dirty="0">
                <a:solidFill>
                  <a:srgbClr val="C00000"/>
                </a:solidFill>
              </a:rPr>
              <a:t>Natural language descriptions of a user interacting with a software product</a:t>
            </a:r>
          </a:p>
        </p:txBody>
      </p:sp>
      <p:sp>
        <p:nvSpPr>
          <p:cNvPr id="7" name="A way of representing users">
            <a:extLst>
              <a:ext uri="{FF2B5EF4-FFF2-40B4-BE49-F238E27FC236}">
                <a16:creationId xmlns:a16="http://schemas.microsoft.com/office/drawing/2014/main" id="{DCE2F4B2-EFA6-9841-84D6-F65BC36D772C}"/>
              </a:ext>
            </a:extLst>
          </p:cNvPr>
          <p:cNvSpPr txBox="1"/>
          <p:nvPr/>
        </p:nvSpPr>
        <p:spPr>
          <a:xfrm>
            <a:off x="5807968" y="1218432"/>
            <a:ext cx="3436498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800">
                <a:solidFill>
                  <a:schemeClr val="accent5"/>
                </a:solidFill>
              </a:defRPr>
            </a:lvl1pPr>
          </a:lstStyle>
          <a:p>
            <a:r>
              <a:rPr sz="2000" dirty="0">
                <a:solidFill>
                  <a:srgbClr val="C00000"/>
                </a:solidFill>
              </a:rPr>
              <a:t>A way of representing users</a:t>
            </a:r>
          </a:p>
        </p:txBody>
      </p:sp>
      <p:sp>
        <p:nvSpPr>
          <p:cNvPr id="8" name="Fragments of product functionality">
            <a:extLst>
              <a:ext uri="{FF2B5EF4-FFF2-40B4-BE49-F238E27FC236}">
                <a16:creationId xmlns:a16="http://schemas.microsoft.com/office/drawing/2014/main" id="{E77145DD-55E2-DA49-8E7E-3728BB2D854B}"/>
              </a:ext>
            </a:extLst>
          </p:cNvPr>
          <p:cNvSpPr txBox="1"/>
          <p:nvPr/>
        </p:nvSpPr>
        <p:spPr>
          <a:xfrm>
            <a:off x="2639617" y="6186984"/>
            <a:ext cx="4066357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800">
                <a:solidFill>
                  <a:schemeClr val="accent5"/>
                </a:solidFill>
              </a:defRPr>
            </a:lvl1pPr>
          </a:lstStyle>
          <a:p>
            <a:r>
              <a:rPr sz="2000" dirty="0">
                <a:solidFill>
                  <a:srgbClr val="C00000"/>
                </a:solidFill>
              </a:rPr>
              <a:t>Fragments of product functionality</a:t>
            </a:r>
          </a:p>
        </p:txBody>
      </p:sp>
      <p:sp>
        <p:nvSpPr>
          <p:cNvPr id="9" name="Natural language descriptions of something that is needed or wanted by users">
            <a:extLst>
              <a:ext uri="{FF2B5EF4-FFF2-40B4-BE49-F238E27FC236}">
                <a16:creationId xmlns:a16="http://schemas.microsoft.com/office/drawing/2014/main" id="{ACE7B491-990E-7D49-9354-151989A055CE}"/>
              </a:ext>
            </a:extLst>
          </p:cNvPr>
          <p:cNvSpPr txBox="1"/>
          <p:nvPr/>
        </p:nvSpPr>
        <p:spPr>
          <a:xfrm>
            <a:off x="8328248" y="4379234"/>
            <a:ext cx="2262764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800">
                <a:solidFill>
                  <a:schemeClr val="accent5"/>
                </a:solidFill>
              </a:defRPr>
            </a:lvl1pPr>
          </a:lstStyle>
          <a:p>
            <a:r>
              <a:rPr sz="2000" dirty="0">
                <a:solidFill>
                  <a:srgbClr val="C00000"/>
                </a:solidFill>
              </a:rPr>
              <a:t>Natural language descriptions of something that is needed or wanted by users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46F8F36-1069-5449-B054-03346C993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C8DD8C7A-DE62-6148-A878-ED05BF61C528}"/>
              </a:ext>
            </a:extLst>
          </p:cNvPr>
          <p:cNvSpPr/>
          <p:nvPr/>
        </p:nvSpPr>
        <p:spPr>
          <a:xfrm>
            <a:off x="2763528" y="3575720"/>
            <a:ext cx="5053290" cy="3674132"/>
          </a:xfrm>
          <a:prstGeom prst="arc">
            <a:avLst>
              <a:gd name="adj1" fmla="val 17032185"/>
              <a:gd name="adj2" fmla="val 20017287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3804EC97-EA51-724B-A017-EA3BBE8D9409}"/>
              </a:ext>
            </a:extLst>
          </p:cNvPr>
          <p:cNvSpPr/>
          <p:nvPr/>
        </p:nvSpPr>
        <p:spPr>
          <a:xfrm>
            <a:off x="4547257" y="2350028"/>
            <a:ext cx="3056535" cy="3521148"/>
          </a:xfrm>
          <a:prstGeom prst="arc">
            <a:avLst>
              <a:gd name="adj1" fmla="val 2150912"/>
              <a:gd name="adj2" fmla="val 6057485"/>
            </a:avLst>
          </a:prstGeom>
          <a:noFill/>
          <a:ln w="152400">
            <a:solidFill>
              <a:schemeClr val="accent2">
                <a:lumMod val="60000"/>
                <a:lumOff val="4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6B9256F-69C7-0745-8870-F5406674EC6D}"/>
              </a:ext>
            </a:extLst>
          </p:cNvPr>
          <p:cNvCxnSpPr>
            <a:cxnSpLocks/>
            <a:stCxn id="20" idx="2"/>
            <a:endCxn id="23" idx="0"/>
          </p:cNvCxnSpPr>
          <p:nvPr/>
        </p:nvCxnSpPr>
        <p:spPr>
          <a:xfrm>
            <a:off x="4773109" y="1772817"/>
            <a:ext cx="0" cy="1561445"/>
          </a:xfrm>
          <a:prstGeom prst="straightConnector1">
            <a:avLst/>
          </a:prstGeom>
          <a:ln w="152400">
            <a:solidFill>
              <a:schemeClr val="accent2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4FD1B8E-7582-7647-B58D-BC301E2D79A2}"/>
              </a:ext>
            </a:extLst>
          </p:cNvPr>
          <p:cNvSpPr txBox="1"/>
          <p:nvPr/>
        </p:nvSpPr>
        <p:spPr>
          <a:xfrm>
            <a:off x="4974606" y="1972061"/>
            <a:ext cx="133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inspire</a:t>
            </a: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26509453-EBEC-CF45-BEDC-B77190A5C24A}"/>
              </a:ext>
            </a:extLst>
          </p:cNvPr>
          <p:cNvSpPr/>
          <p:nvPr/>
        </p:nvSpPr>
        <p:spPr>
          <a:xfrm>
            <a:off x="3148302" y="3191196"/>
            <a:ext cx="4925385" cy="3188053"/>
          </a:xfrm>
          <a:prstGeom prst="arc">
            <a:avLst>
              <a:gd name="adj1" fmla="val 8990352"/>
              <a:gd name="adj2" fmla="val 12622057"/>
            </a:avLst>
          </a:prstGeom>
          <a:noFill/>
          <a:ln w="152400">
            <a:solidFill>
              <a:schemeClr val="accent5">
                <a:lumMod val="60000"/>
                <a:lumOff val="4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9329D4-0351-3242-AA2B-AA9D297714E8}"/>
              </a:ext>
            </a:extLst>
          </p:cNvPr>
          <p:cNvSpPr txBox="1"/>
          <p:nvPr/>
        </p:nvSpPr>
        <p:spPr>
          <a:xfrm>
            <a:off x="6680679" y="3341104"/>
            <a:ext cx="3451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are-developed-into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FC2654-237A-A84A-8D11-BC84BF69AAED}"/>
              </a:ext>
            </a:extLst>
          </p:cNvPr>
          <p:cNvSpPr txBox="1"/>
          <p:nvPr/>
        </p:nvSpPr>
        <p:spPr>
          <a:xfrm>
            <a:off x="6702926" y="5564413"/>
            <a:ext cx="1265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7CCB33-175D-2E4C-BDD0-297BEB051650}"/>
              </a:ext>
            </a:extLst>
          </p:cNvPr>
          <p:cNvSpPr txBox="1"/>
          <p:nvPr/>
        </p:nvSpPr>
        <p:spPr>
          <a:xfrm>
            <a:off x="1734246" y="4363320"/>
            <a:ext cx="133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inspire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53F87F9-CBF4-584C-B60E-5BDC7D53B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1745" y="1109096"/>
            <a:ext cx="1962729" cy="663721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/>
              <a:t>Personas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A3CF226-A569-034F-9346-461F7479D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1745" y="3334262"/>
            <a:ext cx="1962729" cy="663721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/>
              <a:t>Scenarios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0068D27-F887-2346-A0CA-2B7B25E5F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070" y="4386388"/>
            <a:ext cx="1962729" cy="663721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/>
              <a:t>Stories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A0D7EA1-8A7F-6A4E-9E1D-BCC4F4332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1745" y="5473404"/>
            <a:ext cx="1962729" cy="663721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/>
              <a:t>Features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5490703-02B2-E847-86EF-D0275769DCAB}"/>
              </a:ext>
            </a:extLst>
          </p:cNvPr>
          <p:cNvSpPr/>
          <p:nvPr/>
        </p:nvSpPr>
        <p:spPr>
          <a:xfrm>
            <a:off x="3359696" y="980728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D4575A0-618A-8540-9DC6-B2C09A1B4D41}"/>
              </a:ext>
            </a:extLst>
          </p:cNvPr>
          <p:cNvSpPr/>
          <p:nvPr/>
        </p:nvSpPr>
        <p:spPr>
          <a:xfrm>
            <a:off x="3453374" y="2996952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C54D719-265F-A440-8CE1-58F71E11C64F}"/>
              </a:ext>
            </a:extLst>
          </p:cNvPr>
          <p:cNvSpPr/>
          <p:nvPr/>
        </p:nvSpPr>
        <p:spPr>
          <a:xfrm>
            <a:off x="5901646" y="4087303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83BD1D9-7B6A-5C42-95D4-0FE40A86E073}"/>
              </a:ext>
            </a:extLst>
          </p:cNvPr>
          <p:cNvSpPr/>
          <p:nvPr/>
        </p:nvSpPr>
        <p:spPr>
          <a:xfrm>
            <a:off x="3597632" y="5049559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584458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FC4CF-2B82-DF4C-B073-207CB4B83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924" y="114414"/>
            <a:ext cx="8718161" cy="79719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Multi-tier client-server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06B33-FAF4-354F-8222-6235EE5A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A2F476-FB37-734B-87FF-2499BFB0A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3DDC8C0-1B89-6942-95B9-32F1F15FF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1484785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1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14229A8-EFCE-4B46-A499-A8D9D7A4D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2846169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2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4D4B456-B61A-FD49-9F34-3ED09BA50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4125627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3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243EF1C-F855-2D47-B5FF-355CBDABC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5418912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…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0E7D060-4D5F-BF46-A243-CFD28C2601D7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431705" y="1821977"/>
            <a:ext cx="835897" cy="169857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E66E3E7-EDF4-C04C-B60C-0FC6D7CD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800" y="3465753"/>
            <a:ext cx="1584176" cy="991786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Web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6E72E19-A547-4B42-A90C-9E4F91B9C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032" y="3465753"/>
            <a:ext cx="1872208" cy="991786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Application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6421BB7-447C-3B43-BADA-AD842BD72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0296" y="3465753"/>
            <a:ext cx="1517360" cy="991786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Database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26BD55-99DA-1948-A121-F28E148B2B38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431704" y="3183362"/>
            <a:ext cx="864096" cy="60567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2BD0A2-9D85-F84D-ADE0-813BDDCB0F3E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3431704" y="3961646"/>
            <a:ext cx="864096" cy="51436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D2A9B62-8AE1-9642-B085-D9AC662D4729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3431705" y="4258620"/>
            <a:ext cx="835897" cy="149748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F451DCD-E231-C140-9674-B00637A861A9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>
            <a:off x="5879976" y="3961646"/>
            <a:ext cx="504056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9029525-8325-6948-9242-A1B9C5984EC9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>
            <a:off x="8256240" y="3961646"/>
            <a:ext cx="504056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5330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27AFC-0AF6-F943-AC72-8FC760DDA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Service-oriented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1607B-8F93-D845-A10F-36DAE5C64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D1346C-E8F4-0D48-ACCE-AC3FFBE32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C806B80-989C-124F-8BF7-FA9A50585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1484785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1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E49F451-352B-5A4F-AF69-35A93955C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2846169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2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6EC7FF9-4122-4B48-9C01-08D73A162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4125627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3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C01CA66-4215-0D43-BDE4-BE3D13F01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5418912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…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E456382-3B0A-D94D-B95C-93CDEB97B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800" y="3465753"/>
            <a:ext cx="1584176" cy="991786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Web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D8111DF-8367-2C43-BEC0-A9A65E95D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873" y="3465753"/>
            <a:ext cx="1540367" cy="991786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Service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gateway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723C180-48E3-7044-A4A0-330B3F94DAD1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431704" y="3183362"/>
            <a:ext cx="864096" cy="60567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7228757-BE0A-4146-83DE-CC478EE8E8AE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3431704" y="3961646"/>
            <a:ext cx="864096" cy="51436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CF61CE4-44F9-8842-9528-4FF279E1AC80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3431705" y="4258620"/>
            <a:ext cx="835897" cy="149748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B75842D-145C-7445-A925-85810C10F85F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>
            <a:off x="5879976" y="3961646"/>
            <a:ext cx="835896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DB0699A9-9B24-AE4B-A40B-9E751B0A3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4203" y="1607621"/>
            <a:ext cx="576065" cy="553217"/>
          </a:xfrm>
          <a:prstGeom prst="roundRect">
            <a:avLst>
              <a:gd name="adj" fmla="val 13021"/>
            </a:avLst>
          </a:prstGeom>
          <a:solidFill>
            <a:schemeClr val="accent5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S1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671BD47-9A12-DB44-B97E-88771D71B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4203" y="2350908"/>
            <a:ext cx="576065" cy="553217"/>
          </a:xfrm>
          <a:prstGeom prst="roundRect">
            <a:avLst>
              <a:gd name="adj" fmla="val 13021"/>
            </a:avLst>
          </a:prstGeom>
          <a:solidFill>
            <a:schemeClr val="accent5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S2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FA7EB08-66B1-5142-9EB8-29BBEECD9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4203" y="3094195"/>
            <a:ext cx="576065" cy="553217"/>
          </a:xfrm>
          <a:prstGeom prst="roundRect">
            <a:avLst>
              <a:gd name="adj" fmla="val 13021"/>
            </a:avLst>
          </a:prstGeom>
          <a:solidFill>
            <a:schemeClr val="accent5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B2067E9-CE44-D147-994B-A5F9A0BEA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4203" y="3837482"/>
            <a:ext cx="576065" cy="553217"/>
          </a:xfrm>
          <a:prstGeom prst="roundRect">
            <a:avLst>
              <a:gd name="adj" fmla="val 13021"/>
            </a:avLst>
          </a:prstGeom>
          <a:solidFill>
            <a:schemeClr val="accent5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S4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A3792B4-0DC1-1043-A627-A9E6C0DA4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4203" y="4580769"/>
            <a:ext cx="576065" cy="553217"/>
          </a:xfrm>
          <a:prstGeom prst="roundRect">
            <a:avLst>
              <a:gd name="adj" fmla="val 13021"/>
            </a:avLst>
          </a:prstGeom>
          <a:solidFill>
            <a:schemeClr val="accent5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S5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1350348-B151-7043-A7E1-804ABE5BD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4203" y="5324056"/>
            <a:ext cx="576065" cy="553217"/>
          </a:xfrm>
          <a:prstGeom prst="roundRect">
            <a:avLst>
              <a:gd name="adj" fmla="val 13021"/>
            </a:avLst>
          </a:prstGeom>
          <a:solidFill>
            <a:schemeClr val="accent5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BABF6A-DFD5-0B4F-A0BF-CF0C4FB052C6}"/>
              </a:ext>
            </a:extLst>
          </p:cNvPr>
          <p:cNvSpPr txBox="1"/>
          <p:nvPr/>
        </p:nvSpPr>
        <p:spPr>
          <a:xfrm>
            <a:off x="9048329" y="5991672"/>
            <a:ext cx="12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EE868D7-C9E3-8648-B9C9-2084366B4FA4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8252914" y="1884229"/>
            <a:ext cx="1211289" cy="163423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E9D74E1-4C70-1846-B53D-DED355E51557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8254576" y="2627517"/>
            <a:ext cx="1209626" cy="107256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85E1E7B-1312-F349-8932-77E7834D8AE0}"/>
              </a:ext>
            </a:extLst>
          </p:cNvPr>
          <p:cNvCxnSpPr>
            <a:cxnSpLocks/>
            <a:stCxn id="13" idx="3"/>
            <a:endCxn id="25" idx="1"/>
          </p:cNvCxnSpPr>
          <p:nvPr/>
        </p:nvCxnSpPr>
        <p:spPr>
          <a:xfrm flipV="1">
            <a:off x="8256240" y="3370804"/>
            <a:ext cx="1207963" cy="59084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AF918B7-304D-724B-BA0D-B94B97241942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8229468" y="4114090"/>
            <a:ext cx="1234735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A4DCB04-2680-8D4D-A4AD-A9E76D099C79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8252914" y="4290995"/>
            <a:ext cx="1211289" cy="56638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50562E5-144B-0F42-9CEB-831BB82851CE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8229468" y="4413816"/>
            <a:ext cx="1234735" cy="118684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47A0A10-96A1-5646-ABC9-0ECA5298A21A}"/>
              </a:ext>
            </a:extLst>
          </p:cNvPr>
          <p:cNvCxnSpPr>
            <a:cxnSpLocks/>
          </p:cNvCxnSpPr>
          <p:nvPr/>
        </p:nvCxnSpPr>
        <p:spPr>
          <a:xfrm>
            <a:off x="3431705" y="1821977"/>
            <a:ext cx="835897" cy="169857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3983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189E-BDBA-6440-BD04-2BF3C2039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0"/>
            <a:ext cx="3960440" cy="114727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VM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0C5A5-7C27-294A-A870-205F8B8D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5BDC13-5700-6C4C-939F-6B954C33F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FC2BDAE-515A-A64A-B0D4-423D4A1F7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1351" y="3229302"/>
            <a:ext cx="1368152" cy="919778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Server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5D893B6-9AB5-A34D-BE63-563049097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1351" y="2060848"/>
            <a:ext cx="1368152" cy="919778"/>
          </a:xfrm>
          <a:prstGeom prst="roundRect">
            <a:avLst>
              <a:gd name="adj" fmla="val 3899"/>
            </a:avLst>
          </a:prstGeom>
          <a:solidFill>
            <a:schemeClr val="accent2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650D574-1317-7D47-998E-7ABF0B5A2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327" y="4437112"/>
            <a:ext cx="3816424" cy="541622"/>
          </a:xfrm>
          <a:prstGeom prst="roundRect">
            <a:avLst>
              <a:gd name="adj" fmla="val 3899"/>
            </a:avLst>
          </a:prstGeom>
          <a:solidFill>
            <a:srgbClr val="FFC00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Container manager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4FA08E2-5D31-BC4D-B585-01672841F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614" y="5193863"/>
            <a:ext cx="3816424" cy="541622"/>
          </a:xfrm>
          <a:prstGeom prst="roundRect">
            <a:avLst>
              <a:gd name="adj" fmla="val 3899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Host OS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5636023-7C48-E444-8F90-08EF28DC5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614" y="5911714"/>
            <a:ext cx="3816424" cy="541622"/>
          </a:xfrm>
          <a:prstGeom prst="roundRect">
            <a:avLst>
              <a:gd name="adj" fmla="val 3899"/>
            </a:avLst>
          </a:prstGeom>
          <a:solidFill>
            <a:schemeClr val="accent6">
              <a:lumMod val="75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Server Hardware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55645A0-ACC3-EE4F-BCA7-85F999DEF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615" y="1897430"/>
            <a:ext cx="1800913" cy="2395368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3D07F47-2E16-B542-8728-D34E0501D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1552" y="1916832"/>
            <a:ext cx="1800913" cy="2395368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E7292A-8F47-504C-A606-08F3ECD12EDD}"/>
              </a:ext>
            </a:extLst>
          </p:cNvPr>
          <p:cNvSpPr txBox="1"/>
          <p:nvPr/>
        </p:nvSpPr>
        <p:spPr>
          <a:xfrm>
            <a:off x="6496112" y="1085836"/>
            <a:ext cx="1661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1</a:t>
            </a:r>
            <a:b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Container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D4DF06-7BC3-A44D-9F31-712A3FE9040B}"/>
              </a:ext>
            </a:extLst>
          </p:cNvPr>
          <p:cNvSpPr txBox="1"/>
          <p:nvPr/>
        </p:nvSpPr>
        <p:spPr>
          <a:xfrm>
            <a:off x="8502922" y="1085836"/>
            <a:ext cx="1661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2</a:t>
            </a:r>
            <a:b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Container 2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BFE1EAC-A5B2-9544-ACF7-209DE65B3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575" y="3229302"/>
            <a:ext cx="1368152" cy="919778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Server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C074ADE2-A88F-A846-87F8-C0EE293AB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575" y="2060848"/>
            <a:ext cx="1368152" cy="919778"/>
          </a:xfrm>
          <a:prstGeom prst="roundRect">
            <a:avLst>
              <a:gd name="adj" fmla="val 3899"/>
            </a:avLst>
          </a:prstGeom>
          <a:solidFill>
            <a:schemeClr val="accent2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3459B39-8DC2-634D-8E0A-CDD1F0208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855" y="2060848"/>
            <a:ext cx="1368152" cy="919778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Server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967E727-07EB-0644-860C-B4CF4A060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855" y="3229302"/>
            <a:ext cx="1368152" cy="919778"/>
          </a:xfrm>
          <a:prstGeom prst="roundRect">
            <a:avLst>
              <a:gd name="adj" fmla="val 3899"/>
            </a:avLst>
          </a:prstGeom>
          <a:solidFill>
            <a:schemeClr val="accent5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Guest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9C2AB61-85B2-014A-B95A-462E83062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831" y="4437112"/>
            <a:ext cx="3816424" cy="541622"/>
          </a:xfrm>
          <a:prstGeom prst="roundRect">
            <a:avLst>
              <a:gd name="adj" fmla="val 3899"/>
            </a:avLst>
          </a:prstGeom>
          <a:solidFill>
            <a:schemeClr val="accent4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Hypervisor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E5A521A-7351-D047-AC04-47CDAAB3C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118" y="5193863"/>
            <a:ext cx="3816424" cy="541622"/>
          </a:xfrm>
          <a:prstGeom prst="roundRect">
            <a:avLst>
              <a:gd name="adj" fmla="val 3899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Host OS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28B751C-95AB-D544-8E84-B1258B872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118" y="5911714"/>
            <a:ext cx="3816424" cy="541622"/>
          </a:xfrm>
          <a:prstGeom prst="roundRect">
            <a:avLst>
              <a:gd name="adj" fmla="val 3899"/>
            </a:avLst>
          </a:prstGeom>
          <a:solidFill>
            <a:schemeClr val="accent6">
              <a:lumMod val="75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Server Hardware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6CF5269-4E73-514A-A5EA-1547CDCDB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119" y="1897430"/>
            <a:ext cx="1800913" cy="2395368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9B4B3DB-A4F9-D849-961A-8B9CF5B83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92" y="2080250"/>
            <a:ext cx="1368152" cy="919778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Server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AB0F91F-A654-AF40-B979-4A7A7CEC1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92" y="3248704"/>
            <a:ext cx="1368152" cy="919778"/>
          </a:xfrm>
          <a:prstGeom prst="roundRect">
            <a:avLst>
              <a:gd name="adj" fmla="val 3899"/>
            </a:avLst>
          </a:prstGeom>
          <a:solidFill>
            <a:schemeClr val="accent5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Guest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7651534B-849C-2044-86F7-FDD7A2930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7056" y="1916832"/>
            <a:ext cx="1800913" cy="2395368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0A0AB8D-F128-B74A-9435-751BF8C29D25}"/>
              </a:ext>
            </a:extLst>
          </p:cNvPr>
          <p:cNvSpPr txBox="1"/>
          <p:nvPr/>
        </p:nvSpPr>
        <p:spPr>
          <a:xfrm>
            <a:off x="2062840" y="1085836"/>
            <a:ext cx="159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</a:t>
            </a:r>
            <a:b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 server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B145D6-6131-DE44-BA23-281246691EDA}"/>
              </a:ext>
            </a:extLst>
          </p:cNvPr>
          <p:cNvSpPr txBox="1"/>
          <p:nvPr/>
        </p:nvSpPr>
        <p:spPr>
          <a:xfrm>
            <a:off x="4066828" y="1085836"/>
            <a:ext cx="16047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</a:t>
            </a:r>
            <a:b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mail server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D9AD85-1A41-9741-A728-A87742E9D9D0}"/>
              </a:ext>
            </a:extLst>
          </p:cNvPr>
          <p:cNvCxnSpPr>
            <a:cxnSpLocks/>
          </p:cNvCxnSpPr>
          <p:nvPr/>
        </p:nvCxnSpPr>
        <p:spPr>
          <a:xfrm>
            <a:off x="6168008" y="1085835"/>
            <a:ext cx="0" cy="543402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A146C5CA-887E-A640-B8BE-B3037814955C}"/>
              </a:ext>
            </a:extLst>
          </p:cNvPr>
          <p:cNvSpPr txBox="1">
            <a:spLocks/>
          </p:cNvSpPr>
          <p:nvPr/>
        </p:nvSpPr>
        <p:spPr bwMode="auto">
          <a:xfrm>
            <a:off x="6415518" y="99652"/>
            <a:ext cx="3680018" cy="94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Container</a:t>
            </a:r>
          </a:p>
        </p:txBody>
      </p:sp>
    </p:spTree>
    <p:extLst>
      <p:ext uri="{BB962C8B-B14F-4D97-AF65-F5344CB8AC3E}">
        <p14:creationId xmlns:p14="http://schemas.microsoft.com/office/powerpoint/2010/main" val="26127236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189E-BDBA-6440-BD04-2BF3C2039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3"/>
            <a:ext cx="8229600" cy="94999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Everything as a 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0C5A5-7C27-294A-A870-205F8B8D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46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5BDC13-5700-6C4C-939F-6B954C33F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C4BF621-0910-7B46-BA5F-6D3852C8A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92" y="4010348"/>
            <a:ext cx="4065806" cy="1081431"/>
          </a:xfrm>
          <a:prstGeom prst="roundRect">
            <a:avLst>
              <a:gd name="adj" fmla="val 3899"/>
            </a:avLst>
          </a:prstGeom>
          <a:solidFill>
            <a:srgbClr val="00B0F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Infrastructure as a service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(IaaS)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993333B-8AF2-A747-9EB7-BEBA8627E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505" y="5303584"/>
            <a:ext cx="4065806" cy="1077745"/>
          </a:xfrm>
          <a:prstGeom prst="roundRect">
            <a:avLst>
              <a:gd name="adj" fmla="val 3899"/>
            </a:avLst>
          </a:prstGeom>
          <a:solidFill>
            <a:schemeClr val="accent6">
              <a:lumMod val="60000"/>
              <a:lumOff val="4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Cloud data center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0A5B95-DDE5-8A48-B0B4-E08EDAF2E502}"/>
              </a:ext>
            </a:extLst>
          </p:cNvPr>
          <p:cNvSpPr txBox="1"/>
          <p:nvPr/>
        </p:nvSpPr>
        <p:spPr>
          <a:xfrm>
            <a:off x="1801013" y="1556793"/>
            <a:ext cx="2224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</a:t>
            </a:r>
            <a:b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editing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880652-CF07-F846-8542-8EDF597FA6C4}"/>
              </a:ext>
            </a:extLst>
          </p:cNvPr>
          <p:cNvSpPr txBox="1"/>
          <p:nvPr/>
        </p:nvSpPr>
        <p:spPr>
          <a:xfrm>
            <a:off x="8462788" y="1492297"/>
            <a:ext cx="1877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Logistics </a:t>
            </a:r>
            <a:b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B6EA08-BFA5-9D48-81EA-F7C2A27DFBAF}"/>
              </a:ext>
            </a:extLst>
          </p:cNvPr>
          <p:cNvSpPr txBox="1"/>
          <p:nvPr/>
        </p:nvSpPr>
        <p:spPr>
          <a:xfrm>
            <a:off x="8289599" y="4125171"/>
            <a:ext cx="2224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Computing Virtualization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0FD596D-8C75-654F-BDF6-D66AAC049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505" y="2717113"/>
            <a:ext cx="4065806" cy="1081431"/>
          </a:xfrm>
          <a:prstGeom prst="roundRect">
            <a:avLst>
              <a:gd name="adj" fmla="val 3899"/>
            </a:avLst>
          </a:prstGeom>
          <a:solidFill>
            <a:schemeClr val="accent5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Platform as a service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(PaaS)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5C214BE-61D9-494C-87B4-342E1D1B1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92" y="1423878"/>
            <a:ext cx="4065806" cy="1081431"/>
          </a:xfrm>
          <a:prstGeom prst="roundRect">
            <a:avLst>
              <a:gd name="adj" fmla="val 3899"/>
            </a:avLst>
          </a:prstGeom>
          <a:solidFill>
            <a:srgbClr val="FFD579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Software as a service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(SaaS)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A60299-C367-2545-AE6B-DA38A2D2ED56}"/>
              </a:ext>
            </a:extLst>
          </p:cNvPr>
          <p:cNvSpPr txBox="1"/>
          <p:nvPr/>
        </p:nvSpPr>
        <p:spPr>
          <a:xfrm>
            <a:off x="1801013" y="2732728"/>
            <a:ext cx="2224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management </a:t>
            </a:r>
            <a:b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59EB65-60AB-EF4F-A5C8-7CE1ABAAF2AF}"/>
              </a:ext>
            </a:extLst>
          </p:cNvPr>
          <p:cNvSpPr txBox="1"/>
          <p:nvPr/>
        </p:nvSpPr>
        <p:spPr>
          <a:xfrm>
            <a:off x="1801013" y="4077073"/>
            <a:ext cx="2224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 Network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D30EE8-ABBD-6843-8BB8-3185A49CD0CC}"/>
              </a:ext>
            </a:extLst>
          </p:cNvPr>
          <p:cNvSpPr txBox="1"/>
          <p:nvPr/>
        </p:nvSpPr>
        <p:spPr>
          <a:xfrm>
            <a:off x="8460097" y="2649471"/>
            <a:ext cx="18830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Database</a:t>
            </a:r>
          </a:p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</a:t>
            </a:r>
            <a:b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</a:p>
        </p:txBody>
      </p:sp>
    </p:spTree>
    <p:extLst>
      <p:ext uri="{BB962C8B-B14F-4D97-AF65-F5344CB8AC3E}">
        <p14:creationId xmlns:p14="http://schemas.microsoft.com/office/powerpoint/2010/main" val="10815878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189E-BDBA-6440-BD04-2BF3C2039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3"/>
            <a:ext cx="8229600" cy="94999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Software as a 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0C5A5-7C27-294A-A870-205F8B8D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5BDC13-5700-6C4C-939F-6B954C33F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4E86622-7958-454E-A564-9F8F03167032}"/>
              </a:ext>
            </a:extLst>
          </p:cNvPr>
          <p:cNvSpPr/>
          <p:nvPr/>
        </p:nvSpPr>
        <p:spPr>
          <a:xfrm>
            <a:off x="4295800" y="3647865"/>
            <a:ext cx="5472608" cy="2088232"/>
          </a:xfrm>
          <a:custGeom>
            <a:avLst/>
            <a:gdLst>
              <a:gd name="connsiteX0" fmla="*/ 104172 w 3900668"/>
              <a:gd name="connsiteY0" fmla="*/ 798653 h 2407534"/>
              <a:gd name="connsiteX1" fmla="*/ 0 w 3900668"/>
              <a:gd name="connsiteY1" fmla="*/ 2407534 h 2407534"/>
              <a:gd name="connsiteX2" fmla="*/ 3900668 w 3900668"/>
              <a:gd name="connsiteY2" fmla="*/ 2372810 h 2407534"/>
              <a:gd name="connsiteX3" fmla="*/ 3541853 w 3900668"/>
              <a:gd name="connsiteY3" fmla="*/ 775504 h 2407534"/>
              <a:gd name="connsiteX4" fmla="*/ 2060294 w 3900668"/>
              <a:gd name="connsiteY4" fmla="*/ 0 h 2407534"/>
              <a:gd name="connsiteX5" fmla="*/ 104172 w 3900668"/>
              <a:gd name="connsiteY5" fmla="*/ 798653 h 2407534"/>
              <a:gd name="connsiteX0" fmla="*/ 104172 w 3900668"/>
              <a:gd name="connsiteY0" fmla="*/ 1146139 h 2755020"/>
              <a:gd name="connsiteX1" fmla="*/ 0 w 3900668"/>
              <a:gd name="connsiteY1" fmla="*/ 2755020 h 2755020"/>
              <a:gd name="connsiteX2" fmla="*/ 3900668 w 3900668"/>
              <a:gd name="connsiteY2" fmla="*/ 2720296 h 2755020"/>
              <a:gd name="connsiteX3" fmla="*/ 3541853 w 3900668"/>
              <a:gd name="connsiteY3" fmla="*/ 1122990 h 2755020"/>
              <a:gd name="connsiteX4" fmla="*/ 2060294 w 3900668"/>
              <a:gd name="connsiteY4" fmla="*/ 347486 h 2755020"/>
              <a:gd name="connsiteX5" fmla="*/ 104172 w 3900668"/>
              <a:gd name="connsiteY5" fmla="*/ 1146139 h 2755020"/>
              <a:gd name="connsiteX0" fmla="*/ 104172 w 3900668"/>
              <a:gd name="connsiteY0" fmla="*/ 1396284 h 3005165"/>
              <a:gd name="connsiteX1" fmla="*/ 0 w 3900668"/>
              <a:gd name="connsiteY1" fmla="*/ 3005165 h 3005165"/>
              <a:gd name="connsiteX2" fmla="*/ 3900668 w 3900668"/>
              <a:gd name="connsiteY2" fmla="*/ 2970441 h 3005165"/>
              <a:gd name="connsiteX3" fmla="*/ 3541853 w 3900668"/>
              <a:gd name="connsiteY3" fmla="*/ 1373135 h 3005165"/>
              <a:gd name="connsiteX4" fmla="*/ 2060294 w 3900668"/>
              <a:gd name="connsiteY4" fmla="*/ 597631 h 3005165"/>
              <a:gd name="connsiteX5" fmla="*/ 104172 w 3900668"/>
              <a:gd name="connsiteY5" fmla="*/ 1396284 h 3005165"/>
              <a:gd name="connsiteX0" fmla="*/ 104172 w 3900668"/>
              <a:gd name="connsiteY0" fmla="*/ 1391247 h 3000128"/>
              <a:gd name="connsiteX1" fmla="*/ 0 w 3900668"/>
              <a:gd name="connsiteY1" fmla="*/ 3000128 h 3000128"/>
              <a:gd name="connsiteX2" fmla="*/ 3900668 w 3900668"/>
              <a:gd name="connsiteY2" fmla="*/ 2965404 h 3000128"/>
              <a:gd name="connsiteX3" fmla="*/ 3541853 w 3900668"/>
              <a:gd name="connsiteY3" fmla="*/ 1368098 h 3000128"/>
              <a:gd name="connsiteX4" fmla="*/ 2060294 w 3900668"/>
              <a:gd name="connsiteY4" fmla="*/ 592594 h 3000128"/>
              <a:gd name="connsiteX5" fmla="*/ 104172 w 3900668"/>
              <a:gd name="connsiteY5" fmla="*/ 1391247 h 3000128"/>
              <a:gd name="connsiteX0" fmla="*/ 764501 w 4560997"/>
              <a:gd name="connsiteY0" fmla="*/ 1391247 h 3000128"/>
              <a:gd name="connsiteX1" fmla="*/ 660329 w 4560997"/>
              <a:gd name="connsiteY1" fmla="*/ 3000128 h 3000128"/>
              <a:gd name="connsiteX2" fmla="*/ 4560997 w 4560997"/>
              <a:gd name="connsiteY2" fmla="*/ 2965404 h 3000128"/>
              <a:gd name="connsiteX3" fmla="*/ 4202182 w 4560997"/>
              <a:gd name="connsiteY3" fmla="*/ 1368098 h 3000128"/>
              <a:gd name="connsiteX4" fmla="*/ 2720623 w 4560997"/>
              <a:gd name="connsiteY4" fmla="*/ 592594 h 3000128"/>
              <a:gd name="connsiteX5" fmla="*/ 764501 w 4560997"/>
              <a:gd name="connsiteY5" fmla="*/ 1391247 h 3000128"/>
              <a:gd name="connsiteX0" fmla="*/ 802770 w 4599266"/>
              <a:gd name="connsiteY0" fmla="*/ 1391247 h 3000128"/>
              <a:gd name="connsiteX1" fmla="*/ 698598 w 4599266"/>
              <a:gd name="connsiteY1" fmla="*/ 3000128 h 3000128"/>
              <a:gd name="connsiteX2" fmla="*/ 4599266 w 4599266"/>
              <a:gd name="connsiteY2" fmla="*/ 2965404 h 3000128"/>
              <a:gd name="connsiteX3" fmla="*/ 4240451 w 4599266"/>
              <a:gd name="connsiteY3" fmla="*/ 1368098 h 3000128"/>
              <a:gd name="connsiteX4" fmla="*/ 2758892 w 4599266"/>
              <a:gd name="connsiteY4" fmla="*/ 592594 h 3000128"/>
              <a:gd name="connsiteX5" fmla="*/ 802770 w 4599266"/>
              <a:gd name="connsiteY5" fmla="*/ 1391247 h 3000128"/>
              <a:gd name="connsiteX0" fmla="*/ 807912 w 4604408"/>
              <a:gd name="connsiteY0" fmla="*/ 1391247 h 3000128"/>
              <a:gd name="connsiteX1" fmla="*/ 703740 w 4604408"/>
              <a:gd name="connsiteY1" fmla="*/ 3000128 h 3000128"/>
              <a:gd name="connsiteX2" fmla="*/ 4604408 w 4604408"/>
              <a:gd name="connsiteY2" fmla="*/ 2965404 h 3000128"/>
              <a:gd name="connsiteX3" fmla="*/ 4245593 w 4604408"/>
              <a:gd name="connsiteY3" fmla="*/ 1368098 h 3000128"/>
              <a:gd name="connsiteX4" fmla="*/ 2764034 w 4604408"/>
              <a:gd name="connsiteY4" fmla="*/ 592594 h 3000128"/>
              <a:gd name="connsiteX5" fmla="*/ 807912 w 4604408"/>
              <a:gd name="connsiteY5" fmla="*/ 1391247 h 3000128"/>
              <a:gd name="connsiteX0" fmla="*/ 869950 w 4666446"/>
              <a:gd name="connsiteY0" fmla="*/ 1391247 h 3000128"/>
              <a:gd name="connsiteX1" fmla="*/ 765778 w 4666446"/>
              <a:gd name="connsiteY1" fmla="*/ 3000128 h 3000128"/>
              <a:gd name="connsiteX2" fmla="*/ 4666446 w 4666446"/>
              <a:gd name="connsiteY2" fmla="*/ 2965404 h 3000128"/>
              <a:gd name="connsiteX3" fmla="*/ 4307631 w 4666446"/>
              <a:gd name="connsiteY3" fmla="*/ 1368098 h 3000128"/>
              <a:gd name="connsiteX4" fmla="*/ 2826072 w 4666446"/>
              <a:gd name="connsiteY4" fmla="*/ 592594 h 3000128"/>
              <a:gd name="connsiteX5" fmla="*/ 869950 w 4666446"/>
              <a:gd name="connsiteY5" fmla="*/ 1391247 h 3000128"/>
              <a:gd name="connsiteX0" fmla="*/ 783328 w 4579824"/>
              <a:gd name="connsiteY0" fmla="*/ 1391247 h 3000128"/>
              <a:gd name="connsiteX1" fmla="*/ 679156 w 4579824"/>
              <a:gd name="connsiteY1" fmla="*/ 3000128 h 3000128"/>
              <a:gd name="connsiteX2" fmla="*/ 4579824 w 4579824"/>
              <a:gd name="connsiteY2" fmla="*/ 2965404 h 3000128"/>
              <a:gd name="connsiteX3" fmla="*/ 4221009 w 4579824"/>
              <a:gd name="connsiteY3" fmla="*/ 1368098 h 3000128"/>
              <a:gd name="connsiteX4" fmla="*/ 2739450 w 4579824"/>
              <a:gd name="connsiteY4" fmla="*/ 592594 h 3000128"/>
              <a:gd name="connsiteX5" fmla="*/ 783328 w 4579824"/>
              <a:gd name="connsiteY5" fmla="*/ 1391247 h 3000128"/>
              <a:gd name="connsiteX0" fmla="*/ 805054 w 4601550"/>
              <a:gd name="connsiteY0" fmla="*/ 1391247 h 3000128"/>
              <a:gd name="connsiteX1" fmla="*/ 700882 w 4601550"/>
              <a:gd name="connsiteY1" fmla="*/ 3000128 h 3000128"/>
              <a:gd name="connsiteX2" fmla="*/ 4601550 w 4601550"/>
              <a:gd name="connsiteY2" fmla="*/ 2965404 h 3000128"/>
              <a:gd name="connsiteX3" fmla="*/ 4242735 w 4601550"/>
              <a:gd name="connsiteY3" fmla="*/ 1368098 h 3000128"/>
              <a:gd name="connsiteX4" fmla="*/ 2761176 w 4601550"/>
              <a:gd name="connsiteY4" fmla="*/ 592594 h 3000128"/>
              <a:gd name="connsiteX5" fmla="*/ 805054 w 4601550"/>
              <a:gd name="connsiteY5" fmla="*/ 1391247 h 3000128"/>
              <a:gd name="connsiteX0" fmla="*/ 805054 w 4601550"/>
              <a:gd name="connsiteY0" fmla="*/ 1391247 h 3000128"/>
              <a:gd name="connsiteX1" fmla="*/ 700882 w 4601550"/>
              <a:gd name="connsiteY1" fmla="*/ 3000128 h 3000128"/>
              <a:gd name="connsiteX2" fmla="*/ 4601550 w 4601550"/>
              <a:gd name="connsiteY2" fmla="*/ 2965404 h 3000128"/>
              <a:gd name="connsiteX3" fmla="*/ 4242735 w 4601550"/>
              <a:gd name="connsiteY3" fmla="*/ 1368098 h 3000128"/>
              <a:gd name="connsiteX4" fmla="*/ 2761176 w 4601550"/>
              <a:gd name="connsiteY4" fmla="*/ 592594 h 3000128"/>
              <a:gd name="connsiteX5" fmla="*/ 805054 w 4601550"/>
              <a:gd name="connsiteY5" fmla="*/ 1391247 h 3000128"/>
              <a:gd name="connsiteX0" fmla="*/ 805054 w 4601550"/>
              <a:gd name="connsiteY0" fmla="*/ 1391247 h 3000128"/>
              <a:gd name="connsiteX1" fmla="*/ 700882 w 4601550"/>
              <a:gd name="connsiteY1" fmla="*/ 3000128 h 3000128"/>
              <a:gd name="connsiteX2" fmla="*/ 4601550 w 4601550"/>
              <a:gd name="connsiteY2" fmla="*/ 2965404 h 3000128"/>
              <a:gd name="connsiteX3" fmla="*/ 4242735 w 4601550"/>
              <a:gd name="connsiteY3" fmla="*/ 1368098 h 3000128"/>
              <a:gd name="connsiteX4" fmla="*/ 2761176 w 4601550"/>
              <a:gd name="connsiteY4" fmla="*/ 592594 h 3000128"/>
              <a:gd name="connsiteX5" fmla="*/ 805054 w 4601550"/>
              <a:gd name="connsiteY5" fmla="*/ 1391247 h 3000128"/>
              <a:gd name="connsiteX0" fmla="*/ 805054 w 4601550"/>
              <a:gd name="connsiteY0" fmla="*/ 1391247 h 3000128"/>
              <a:gd name="connsiteX1" fmla="*/ 700882 w 4601550"/>
              <a:gd name="connsiteY1" fmla="*/ 3000128 h 3000128"/>
              <a:gd name="connsiteX2" fmla="*/ 4601550 w 4601550"/>
              <a:gd name="connsiteY2" fmla="*/ 2965404 h 3000128"/>
              <a:gd name="connsiteX3" fmla="*/ 4242735 w 4601550"/>
              <a:gd name="connsiteY3" fmla="*/ 1368098 h 3000128"/>
              <a:gd name="connsiteX4" fmla="*/ 2761176 w 4601550"/>
              <a:gd name="connsiteY4" fmla="*/ 592594 h 3000128"/>
              <a:gd name="connsiteX5" fmla="*/ 805054 w 4601550"/>
              <a:gd name="connsiteY5" fmla="*/ 1391247 h 3000128"/>
              <a:gd name="connsiteX0" fmla="*/ 805054 w 4601550"/>
              <a:gd name="connsiteY0" fmla="*/ 1391247 h 3000128"/>
              <a:gd name="connsiteX1" fmla="*/ 700882 w 4601550"/>
              <a:gd name="connsiteY1" fmla="*/ 3000128 h 3000128"/>
              <a:gd name="connsiteX2" fmla="*/ 4601550 w 4601550"/>
              <a:gd name="connsiteY2" fmla="*/ 2965404 h 3000128"/>
              <a:gd name="connsiteX3" fmla="*/ 4242735 w 4601550"/>
              <a:gd name="connsiteY3" fmla="*/ 1368098 h 3000128"/>
              <a:gd name="connsiteX4" fmla="*/ 2761176 w 4601550"/>
              <a:gd name="connsiteY4" fmla="*/ 592594 h 3000128"/>
              <a:gd name="connsiteX5" fmla="*/ 805054 w 4601550"/>
              <a:gd name="connsiteY5" fmla="*/ 1391247 h 3000128"/>
              <a:gd name="connsiteX0" fmla="*/ 805054 w 4841325"/>
              <a:gd name="connsiteY0" fmla="*/ 1391247 h 3000128"/>
              <a:gd name="connsiteX1" fmla="*/ 700882 w 4841325"/>
              <a:gd name="connsiteY1" fmla="*/ 3000128 h 3000128"/>
              <a:gd name="connsiteX2" fmla="*/ 4601550 w 4841325"/>
              <a:gd name="connsiteY2" fmla="*/ 2965404 h 3000128"/>
              <a:gd name="connsiteX3" fmla="*/ 4242735 w 4841325"/>
              <a:gd name="connsiteY3" fmla="*/ 1368098 h 3000128"/>
              <a:gd name="connsiteX4" fmla="*/ 2761176 w 4841325"/>
              <a:gd name="connsiteY4" fmla="*/ 592594 h 3000128"/>
              <a:gd name="connsiteX5" fmla="*/ 805054 w 4841325"/>
              <a:gd name="connsiteY5" fmla="*/ 1391247 h 3000128"/>
              <a:gd name="connsiteX0" fmla="*/ 805054 w 5231855"/>
              <a:gd name="connsiteY0" fmla="*/ 1391247 h 3000128"/>
              <a:gd name="connsiteX1" fmla="*/ 700882 w 5231855"/>
              <a:gd name="connsiteY1" fmla="*/ 3000128 h 3000128"/>
              <a:gd name="connsiteX2" fmla="*/ 4601550 w 5231855"/>
              <a:gd name="connsiteY2" fmla="*/ 2965404 h 3000128"/>
              <a:gd name="connsiteX3" fmla="*/ 4242735 w 5231855"/>
              <a:gd name="connsiteY3" fmla="*/ 1368098 h 3000128"/>
              <a:gd name="connsiteX4" fmla="*/ 2761176 w 5231855"/>
              <a:gd name="connsiteY4" fmla="*/ 592594 h 3000128"/>
              <a:gd name="connsiteX5" fmla="*/ 805054 w 5231855"/>
              <a:gd name="connsiteY5" fmla="*/ 1391247 h 300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31855" h="3000128">
                <a:moveTo>
                  <a:pt x="805054" y="1391247"/>
                </a:moveTo>
                <a:cubicBezTo>
                  <a:pt x="261044" y="1267784"/>
                  <a:pt x="-641781" y="2544857"/>
                  <a:pt x="700882" y="3000128"/>
                </a:cubicBezTo>
                <a:lnTo>
                  <a:pt x="4601550" y="2965404"/>
                </a:lnTo>
                <a:cubicBezTo>
                  <a:pt x="5558390" y="2826509"/>
                  <a:pt x="5415636" y="1344948"/>
                  <a:pt x="4242735" y="1368098"/>
                </a:cubicBezTo>
                <a:cubicBezTo>
                  <a:pt x="4397064" y="785505"/>
                  <a:pt x="3648569" y="-5432"/>
                  <a:pt x="2761176" y="592594"/>
                </a:cubicBezTo>
                <a:cubicBezTo>
                  <a:pt x="2155434" y="-425977"/>
                  <a:pt x="484822" y="-113462"/>
                  <a:pt x="805054" y="139124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</a:endParaRPr>
          </a:p>
          <a:p>
            <a:pPr algn="ctr"/>
            <a:endParaRPr lang="en-US" sz="3200" b="1" dirty="0">
              <a:solidFill>
                <a:srgbClr val="C00000"/>
              </a:solidFill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</a:rPr>
              <a:t>Cloud Infrastructure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D5362C-4E30-F145-BB0F-0B69EF4C91A7}"/>
              </a:ext>
            </a:extLst>
          </p:cNvPr>
          <p:cNvSpPr txBox="1"/>
          <p:nvPr/>
        </p:nvSpPr>
        <p:spPr>
          <a:xfrm>
            <a:off x="1581557" y="4616481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</a:t>
            </a:r>
            <a:b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BF91EB-D624-2446-AD23-6D01AA0714CF}"/>
              </a:ext>
            </a:extLst>
          </p:cNvPr>
          <p:cNvSpPr txBox="1"/>
          <p:nvPr/>
        </p:nvSpPr>
        <p:spPr>
          <a:xfrm>
            <a:off x="1693640" y="3153037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</a:t>
            </a:r>
            <a:b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6E7849-E569-CD46-8B92-BAB959CC73C3}"/>
              </a:ext>
            </a:extLst>
          </p:cNvPr>
          <p:cNvSpPr txBox="1"/>
          <p:nvPr/>
        </p:nvSpPr>
        <p:spPr>
          <a:xfrm>
            <a:off x="1613489" y="1616637"/>
            <a:ext cx="2900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customers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2665BFB-0A2B-B047-88B1-DA119784E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912" y="3068961"/>
            <a:ext cx="3600400" cy="1010953"/>
          </a:xfrm>
          <a:prstGeom prst="roundRect">
            <a:avLst>
              <a:gd name="adj" fmla="val 3899"/>
            </a:avLst>
          </a:prstGeom>
          <a:solidFill>
            <a:srgbClr val="FFD579"/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services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14F6028-7812-9D4E-A2EA-F4CDF698A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856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8056D21-C9B0-B14E-9675-C61925BC3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959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466D557-6D52-484C-9CFE-7EADCE740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4062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329F139-09C1-734F-9FC8-CBBBE12E2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165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DF86182-66D3-1143-9BDE-355D142D4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268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CE23D12-AFCD-0643-9A4E-60794D7DA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0369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D37ABD4-F3E9-BA40-AFCE-AD81673F63DE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5051885" y="2348880"/>
            <a:ext cx="560075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627AAA-91B9-6041-BB30-65344C24D7C8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5863987" y="2348880"/>
            <a:ext cx="252028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164A022-AB40-074C-A6A9-D07A47176672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6676090" y="2348880"/>
            <a:ext cx="0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B999A84-5BC6-5248-B138-E4606EDD96A9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7488193" y="2348880"/>
            <a:ext cx="0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C3CB9CB-3FE5-B74E-BCCF-FA2B4F2BC8FD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8048268" y="2348880"/>
            <a:ext cx="252028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C0FD8E9-89DD-2248-B722-D95B4328CDCB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8499475" y="2348880"/>
            <a:ext cx="612922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0487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Microservices architecture –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key design questions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14CBDD7-4BA5-F445-A911-3F6C7917EC31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7390270" y="3524332"/>
            <a:ext cx="562210" cy="529529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07A3C3-C62F-7D45-B3A4-D9FCE1B44005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6744072" y="5038838"/>
            <a:ext cx="679570" cy="79305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CEBBC0-0ACE-7546-88E4-A331A33C4A57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4923115" y="5038838"/>
            <a:ext cx="805587" cy="79305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C744E67-903E-0542-A4F4-9B274D5E5AAD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4491067" y="3524331"/>
            <a:ext cx="562211" cy="57178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154EAA7-2B36-2B4F-9155-68A9FE21CBFE}"/>
              </a:ext>
            </a:extLst>
          </p:cNvPr>
          <p:cNvCxnSpPr>
            <a:cxnSpLocks/>
            <a:stCxn id="16" idx="2"/>
            <a:endCxn id="12" idx="0"/>
          </p:cNvCxnSpPr>
          <p:nvPr/>
        </p:nvCxnSpPr>
        <p:spPr>
          <a:xfrm flipH="1">
            <a:off x="6212517" y="2690037"/>
            <a:ext cx="1" cy="816046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77490C7-8C10-B742-9B78-719B68A10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4763" y="3506084"/>
            <a:ext cx="2355506" cy="1532753"/>
          </a:xfrm>
          <a:prstGeom prst="roundRect">
            <a:avLst>
              <a:gd name="adj" fmla="val 21979"/>
            </a:avLst>
          </a:prstGeom>
          <a:solidFill>
            <a:srgbClr val="FFD579"/>
          </a:solidFill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Microservices architecture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4B66ADE-1CCC-5140-AE7C-8177CE0C6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2480" y="2827575"/>
            <a:ext cx="2355506" cy="1393513"/>
          </a:xfrm>
          <a:prstGeom prst="roundRect">
            <a:avLst>
              <a:gd name="adj" fmla="val 15458"/>
            </a:avLst>
          </a:prstGeom>
          <a:solidFill>
            <a:srgbClr val="FDEADA"/>
          </a:solidFill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should microservices communicate with each other?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3433704-A5A6-774E-9A7D-E3F467C90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3642" y="5143913"/>
            <a:ext cx="2355506" cy="1375950"/>
          </a:xfrm>
          <a:prstGeom prst="roundRect">
            <a:avLst>
              <a:gd name="adj" fmla="val 15458"/>
            </a:avLst>
          </a:prstGeom>
          <a:solidFill>
            <a:srgbClr val="FDEADA"/>
          </a:solidFill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should service failure be detected, reported and managed?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B55C4AF-4C9A-F448-A97E-64BE95D44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560" y="2827575"/>
            <a:ext cx="2355506" cy="1393513"/>
          </a:xfrm>
          <a:prstGeom prst="roundRect">
            <a:avLst>
              <a:gd name="adj" fmla="val 17014"/>
            </a:avLst>
          </a:prstGeom>
          <a:solidFill>
            <a:srgbClr val="FDEADA"/>
          </a:solidFill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should data be distributed and shared?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CC90AAE-732E-A340-9DF6-C34A4090B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4281" y="1446913"/>
            <a:ext cx="2616473" cy="1243124"/>
          </a:xfrm>
          <a:prstGeom prst="roundRect">
            <a:avLst>
              <a:gd name="adj" fmla="val 21871"/>
            </a:avLst>
          </a:prstGeom>
          <a:solidFill>
            <a:srgbClr val="FDEADA"/>
          </a:solidFill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the microservices that make up the system? 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9471A82-03B9-B14F-8048-2460DFD3F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7608" y="5143913"/>
            <a:ext cx="2355506" cy="1375950"/>
          </a:xfrm>
          <a:prstGeom prst="roundRect">
            <a:avLst>
              <a:gd name="adj" fmla="val 13902"/>
            </a:avLst>
          </a:prstGeom>
          <a:solidFill>
            <a:srgbClr val="FDEADA"/>
          </a:solidFill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should the microservices in the system be coordinated?</a:t>
            </a:r>
          </a:p>
        </p:txBody>
      </p:sp>
    </p:spTree>
    <p:extLst>
      <p:ext uri="{BB962C8B-B14F-4D97-AF65-F5344CB8AC3E}">
        <p14:creationId xmlns:p14="http://schemas.microsoft.com/office/powerpoint/2010/main" val="37489531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49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3"/>
            <a:ext cx="8229600" cy="73838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Types of security threat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3677C37-FC27-704D-AEB4-DE7417EB0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8794" y="1844825"/>
            <a:ext cx="1973619" cy="871391"/>
          </a:xfrm>
          <a:prstGeom prst="roundRect">
            <a:avLst>
              <a:gd name="adj" fmla="val 20942"/>
            </a:avLst>
          </a:prstGeom>
          <a:solidFill>
            <a:schemeClr val="accent2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Availability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threats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14EEECC-02D2-984B-A993-BBB1EA097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2031" y="3484053"/>
            <a:ext cx="1836202" cy="593020"/>
          </a:xfrm>
          <a:prstGeom prst="roundRect">
            <a:avLst>
              <a:gd name="adj" fmla="val 8023"/>
            </a:avLst>
          </a:prstGeom>
          <a:solidFill>
            <a:srgbClr val="FFD579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9D311A2-2819-EE4D-B4A1-E5715F99134E}"/>
              </a:ext>
            </a:extLst>
          </p:cNvPr>
          <p:cNvCxnSpPr>
            <a:cxnSpLocks/>
            <a:stCxn id="37" idx="0"/>
            <a:endCxn id="9" idx="2"/>
          </p:cNvCxnSpPr>
          <p:nvPr/>
        </p:nvCxnSpPr>
        <p:spPr>
          <a:xfrm flipV="1">
            <a:off x="6060132" y="4077074"/>
            <a:ext cx="0" cy="749847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CC11C8B9-F148-6B4F-9297-96C460107AAF}"/>
              </a:ext>
            </a:extLst>
          </p:cNvPr>
          <p:cNvCxnSpPr>
            <a:cxnSpLocks/>
            <a:stCxn id="31" idx="2"/>
          </p:cNvCxnSpPr>
          <p:nvPr/>
        </p:nvCxnSpPr>
        <p:spPr>
          <a:xfrm rot="5400000">
            <a:off x="7166618" y="2470842"/>
            <a:ext cx="1199663" cy="1576425"/>
          </a:xfrm>
          <a:prstGeom prst="bentConnector2">
            <a:avLst/>
          </a:prstGeom>
          <a:ln w="762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C9BEB3EF-4CD1-3141-B3E5-90EA95C979B2}"/>
              </a:ext>
            </a:extLst>
          </p:cNvPr>
          <p:cNvCxnSpPr>
            <a:cxnSpLocks/>
            <a:stCxn id="8" idx="2"/>
            <a:endCxn id="17" idx="1"/>
          </p:cNvCxnSpPr>
          <p:nvPr/>
        </p:nvCxnSpPr>
        <p:spPr>
          <a:xfrm rot="16200000" flipH="1">
            <a:off x="4089995" y="2191823"/>
            <a:ext cx="527644" cy="1576428"/>
          </a:xfrm>
          <a:prstGeom prst="bentConnector2">
            <a:avLst/>
          </a:prstGeom>
          <a:ln w="762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6E8D716-2C8E-0F46-B066-B78F69FE261F}"/>
              </a:ext>
            </a:extLst>
          </p:cNvPr>
          <p:cNvSpPr txBox="1"/>
          <p:nvPr/>
        </p:nvSpPr>
        <p:spPr>
          <a:xfrm>
            <a:off x="5062508" y="2185615"/>
            <a:ext cx="1995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PRODUCT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25E924-F387-1A4C-9190-698AF4F7578D}"/>
              </a:ext>
            </a:extLst>
          </p:cNvPr>
          <p:cNvSpPr txBox="1"/>
          <p:nvPr/>
        </p:nvSpPr>
        <p:spPr>
          <a:xfrm>
            <a:off x="2135832" y="915710"/>
            <a:ext cx="2853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attacker attempts to deny access to the system for legitimate users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94E44DF-6F9D-0E4D-A31B-5D6B44915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2031" y="3021368"/>
            <a:ext cx="1836202" cy="444983"/>
          </a:xfrm>
          <a:prstGeom prst="roundRect">
            <a:avLst>
              <a:gd name="adj" fmla="val 8023"/>
            </a:avLst>
          </a:prstGeom>
          <a:solidFill>
            <a:srgbClr val="FFD579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PROGRAM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22C562E-53C2-AB4A-BD24-83CB9D238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7851" y="1787832"/>
            <a:ext cx="1973619" cy="871391"/>
          </a:xfrm>
          <a:prstGeom prst="roundRect">
            <a:avLst>
              <a:gd name="adj" fmla="val 20942"/>
            </a:avLst>
          </a:prstGeom>
          <a:solidFill>
            <a:schemeClr val="accent2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Integrity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threats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13319DC-B5EB-414A-A22C-B8FB0E47119B}"/>
              </a:ext>
            </a:extLst>
          </p:cNvPr>
          <p:cNvSpPr txBox="1"/>
          <p:nvPr/>
        </p:nvSpPr>
        <p:spPr>
          <a:xfrm>
            <a:off x="7388809" y="915710"/>
            <a:ext cx="2221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attacker attempts to damage the system or its data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DA7C7F1-A22E-664C-98CD-801A30737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988" y="4826921"/>
            <a:ext cx="2592288" cy="871391"/>
          </a:xfrm>
          <a:prstGeom prst="roundRect">
            <a:avLst>
              <a:gd name="adj" fmla="val 20942"/>
            </a:avLst>
          </a:prstGeom>
          <a:solidFill>
            <a:schemeClr val="accent2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Confidentiality </a:t>
            </a:r>
            <a:b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threats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FA05B98-9277-8C4C-8C2A-C4395F78C961}"/>
              </a:ext>
            </a:extLst>
          </p:cNvPr>
          <p:cNvSpPr txBox="1"/>
          <p:nvPr/>
        </p:nvSpPr>
        <p:spPr>
          <a:xfrm>
            <a:off x="4474891" y="5663541"/>
            <a:ext cx="2954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attacker tries to gain access to private information held by the system</a:t>
            </a:r>
          </a:p>
        </p:txBody>
      </p: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A01C568F-81E4-B747-92D2-ABA64995C254}"/>
              </a:ext>
            </a:extLst>
          </p:cNvPr>
          <p:cNvCxnSpPr>
            <a:cxnSpLocks/>
            <a:stCxn id="31" idx="2"/>
            <a:endCxn id="17" idx="3"/>
          </p:cNvCxnSpPr>
          <p:nvPr/>
        </p:nvCxnSpPr>
        <p:spPr>
          <a:xfrm rot="5400000">
            <a:off x="7474130" y="2163328"/>
            <a:ext cx="584637" cy="1576427"/>
          </a:xfrm>
          <a:prstGeom prst="bentConnector2">
            <a:avLst/>
          </a:prstGeom>
          <a:ln w="762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E0214C1-2156-9F42-B730-1A8D2291999C}"/>
              </a:ext>
            </a:extLst>
          </p:cNvPr>
          <p:cNvSpPr txBox="1"/>
          <p:nvPr/>
        </p:nvSpPr>
        <p:spPr>
          <a:xfrm>
            <a:off x="2532242" y="3277747"/>
            <a:ext cx="2286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 denial of service (DDoS) attack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5C45189-ADCB-6945-9561-1A05D0AADDC1}"/>
              </a:ext>
            </a:extLst>
          </p:cNvPr>
          <p:cNvSpPr txBox="1"/>
          <p:nvPr/>
        </p:nvSpPr>
        <p:spPr>
          <a:xfrm>
            <a:off x="7226792" y="3302640"/>
            <a:ext cx="105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Virus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EC4BE91-61BE-6D44-B6DA-50DB55F82255}"/>
              </a:ext>
            </a:extLst>
          </p:cNvPr>
          <p:cNvSpPr txBox="1"/>
          <p:nvPr/>
        </p:nvSpPr>
        <p:spPr>
          <a:xfrm>
            <a:off x="7033417" y="3933639"/>
            <a:ext cx="1521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Ransomware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EF585B0-3647-7543-BCDD-C1847E0D2A2B}"/>
              </a:ext>
            </a:extLst>
          </p:cNvPr>
          <p:cNvSpPr txBox="1"/>
          <p:nvPr/>
        </p:nvSpPr>
        <p:spPr>
          <a:xfrm>
            <a:off x="4691188" y="4286416"/>
            <a:ext cx="1457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theft</a:t>
            </a:r>
          </a:p>
        </p:txBody>
      </p:sp>
    </p:spTree>
    <p:extLst>
      <p:ext uri="{BB962C8B-B14F-4D97-AF65-F5344CB8AC3E}">
        <p14:creationId xmlns:p14="http://schemas.microsoft.com/office/powerpoint/2010/main" val="841361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4335B-D133-054C-9D2A-3D5B6F49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42864"/>
            <a:ext cx="11222181" cy="971550"/>
          </a:xfrm>
        </p:spPr>
        <p:txBody>
          <a:bodyPr>
            <a:noAutofit/>
          </a:bodyPr>
          <a:lstStyle/>
          <a:p>
            <a:r>
              <a:rPr lang="en-US" dirty="0"/>
              <a:t>Course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F7E46-0ED1-0C4E-AE3E-A101A75A3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31" y="1109102"/>
            <a:ext cx="11321140" cy="563888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9600" dirty="0"/>
              <a:t>This course introduces the </a:t>
            </a:r>
            <a:r>
              <a:rPr lang="en-US" sz="9600" dirty="0">
                <a:solidFill>
                  <a:srgbClr val="C00000"/>
                </a:solidFill>
              </a:rPr>
              <a:t>fundamental concepts, research issues, and hands-on practices </a:t>
            </a:r>
            <a:r>
              <a:rPr lang="en-US" sz="9600" dirty="0"/>
              <a:t>of </a:t>
            </a:r>
            <a:r>
              <a:rPr lang="en-US" sz="9600" dirty="0">
                <a:solidFill>
                  <a:srgbClr val="FF0000"/>
                </a:solidFill>
              </a:rPr>
              <a:t>software engineering</a:t>
            </a:r>
            <a:r>
              <a:rPr lang="en-US" sz="9600" dirty="0"/>
              <a:t>.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9600" dirty="0"/>
              <a:t>Topics include: 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Introduction to Software Engineering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Software Products and Project Management: Software product management and prototyping </a:t>
            </a:r>
            <a:br>
              <a:rPr lang="en-US" sz="8000" b="0" dirty="0"/>
            </a:br>
            <a:r>
              <a:rPr lang="en-US" sz="8000" b="0" dirty="0"/>
              <a:t>with Generative AI and Agentic AI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Agile Software Engineering: Agile methods, Scrum, and Extreme Programming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Features, Scenarios, and Stories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Software Architecture: Architectural design, System decomposition, and Distribution architecture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Cloud-Based Software: Virtualization and containers, Everything as a service, Software as a service 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Cloud Computing and Cloud Software Architecture 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Microservices Architecture, RESTful services, Service deployment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Security and Privacy; Reliable Programming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Testing: Functional testing, Test automation, Test-driven development, and Code reviews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DevOps and Code Management: Code management and DevOps automation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Case Study on Software Engineering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BA82B-040A-2147-9093-B00AF360A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0F6C06-F73B-AB42-8F44-80848BEB4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44B99A-FA19-F644-9DF7-6F0C9E85BE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548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50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44625"/>
            <a:ext cx="8712968" cy="94999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Software product quality attributes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6CB130A-3A6E-AE4A-9682-BB266D317926}"/>
              </a:ext>
            </a:extLst>
          </p:cNvPr>
          <p:cNvSpPr/>
          <p:nvPr/>
        </p:nvSpPr>
        <p:spPr>
          <a:xfrm>
            <a:off x="4495800" y="2209572"/>
            <a:ext cx="3200400" cy="3200400"/>
          </a:xfrm>
          <a:prstGeom prst="ellipse">
            <a:avLst/>
          </a:prstGeom>
          <a:solidFill>
            <a:srgbClr val="FFD579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Software product quality attributes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66C410-BF93-4449-BDA1-56C2F406F114}"/>
              </a:ext>
            </a:extLst>
          </p:cNvPr>
          <p:cNvSpPr/>
          <p:nvPr/>
        </p:nvSpPr>
        <p:spPr>
          <a:xfrm>
            <a:off x="4079776" y="893044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Reliability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0A8874-5882-C148-8FC8-D3F3933BD436}"/>
              </a:ext>
            </a:extLst>
          </p:cNvPr>
          <p:cNvSpPr/>
          <p:nvPr/>
        </p:nvSpPr>
        <p:spPr>
          <a:xfrm>
            <a:off x="3126662" y="4277420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Usability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63BA09A-0FD0-824C-B8E1-4031AC080873}"/>
              </a:ext>
            </a:extLst>
          </p:cNvPr>
          <p:cNvSpPr/>
          <p:nvPr/>
        </p:nvSpPr>
        <p:spPr>
          <a:xfrm>
            <a:off x="7104112" y="4277420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300" dirty="0">
                <a:solidFill>
                  <a:schemeClr val="tx1"/>
                </a:solidFill>
              </a:rPr>
              <a:t>Maintainability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7F63CCB-EE49-9E4C-B6D4-D280E935AFAE}"/>
              </a:ext>
            </a:extLst>
          </p:cNvPr>
          <p:cNvSpPr/>
          <p:nvPr/>
        </p:nvSpPr>
        <p:spPr>
          <a:xfrm>
            <a:off x="2694614" y="2405212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Security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08CC0F-8870-7347-8AEC-47DD30042119}"/>
              </a:ext>
            </a:extLst>
          </p:cNvPr>
          <p:cNvSpPr/>
          <p:nvPr/>
        </p:nvSpPr>
        <p:spPr>
          <a:xfrm>
            <a:off x="5107442" y="4925492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200" dirty="0">
                <a:solidFill>
                  <a:schemeClr val="tx1"/>
                </a:solidFill>
              </a:rPr>
              <a:t>Responsiveness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4087CB-743D-1B4B-AFB3-86257B912CD9}"/>
              </a:ext>
            </a:extLst>
          </p:cNvPr>
          <p:cNvSpPr/>
          <p:nvPr/>
        </p:nvSpPr>
        <p:spPr>
          <a:xfrm>
            <a:off x="7536160" y="2405212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Resilience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EC4D51D-7243-6144-81CF-B27D96616167}"/>
              </a:ext>
            </a:extLst>
          </p:cNvPr>
          <p:cNvSpPr/>
          <p:nvPr/>
        </p:nvSpPr>
        <p:spPr>
          <a:xfrm>
            <a:off x="6240016" y="893044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Availability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BA6B37D-39D0-9F46-89C5-7D2B4BED9D7D}"/>
              </a:ext>
            </a:extLst>
          </p:cNvPr>
          <p:cNvSpPr/>
          <p:nvPr/>
        </p:nvSpPr>
        <p:spPr>
          <a:xfrm>
            <a:off x="4855200" y="1002214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6E12D3D-3C2E-5A43-9990-1E6018DDDE72}"/>
              </a:ext>
            </a:extLst>
          </p:cNvPr>
          <p:cNvSpPr/>
          <p:nvPr/>
        </p:nvSpPr>
        <p:spPr>
          <a:xfrm>
            <a:off x="6979436" y="977839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F6F73F0-1328-3D4D-ACCF-B43468393369}"/>
              </a:ext>
            </a:extLst>
          </p:cNvPr>
          <p:cNvSpPr/>
          <p:nvPr/>
        </p:nvSpPr>
        <p:spPr>
          <a:xfrm>
            <a:off x="8294286" y="2478373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7FED701-BF7F-F940-935C-2055FBAA077E}"/>
              </a:ext>
            </a:extLst>
          </p:cNvPr>
          <p:cNvSpPr/>
          <p:nvPr/>
        </p:nvSpPr>
        <p:spPr>
          <a:xfrm>
            <a:off x="7823513" y="4344719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40DBF97-8510-F246-9DAA-3E6F2BA55148}"/>
              </a:ext>
            </a:extLst>
          </p:cNvPr>
          <p:cNvSpPr/>
          <p:nvPr/>
        </p:nvSpPr>
        <p:spPr>
          <a:xfrm>
            <a:off x="5854943" y="4998492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133731F-3377-274E-9319-10718768E29A}"/>
              </a:ext>
            </a:extLst>
          </p:cNvPr>
          <p:cNvSpPr/>
          <p:nvPr/>
        </p:nvSpPr>
        <p:spPr>
          <a:xfrm>
            <a:off x="3902086" y="4315026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179B9BE-971A-4840-9A00-F565780E42D7}"/>
              </a:ext>
            </a:extLst>
          </p:cNvPr>
          <p:cNvSpPr/>
          <p:nvPr/>
        </p:nvSpPr>
        <p:spPr>
          <a:xfrm>
            <a:off x="3461386" y="2475454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3235460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51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44625"/>
            <a:ext cx="8712968" cy="94999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refactoring process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07D7969C-5DFD-9D48-A18B-8327D710E043}"/>
              </a:ext>
            </a:extLst>
          </p:cNvPr>
          <p:cNvSpPr/>
          <p:nvPr/>
        </p:nvSpPr>
        <p:spPr>
          <a:xfrm>
            <a:off x="4799856" y="3717032"/>
            <a:ext cx="2526852" cy="2655893"/>
          </a:xfrm>
          <a:prstGeom prst="arc">
            <a:avLst>
              <a:gd name="adj1" fmla="val 11501282"/>
              <a:gd name="adj2" fmla="val 21102937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90A464F-49C2-794C-BC13-39105D84FFEF}"/>
              </a:ext>
            </a:extLst>
          </p:cNvPr>
          <p:cNvCxnSpPr>
            <a:cxnSpLocks/>
          </p:cNvCxnSpPr>
          <p:nvPr/>
        </p:nvCxnSpPr>
        <p:spPr>
          <a:xfrm>
            <a:off x="2704688" y="2704607"/>
            <a:ext cx="1303081" cy="0"/>
          </a:xfrm>
          <a:prstGeom prst="straightConnector1">
            <a:avLst/>
          </a:prstGeom>
          <a:ln w="152400">
            <a:solidFill>
              <a:schemeClr val="accent2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FF84A9D-B039-8F49-A406-23108DAFB2B5}"/>
              </a:ext>
            </a:extLst>
          </p:cNvPr>
          <p:cNvSpPr txBox="1"/>
          <p:nvPr/>
        </p:nvSpPr>
        <p:spPr>
          <a:xfrm>
            <a:off x="2704687" y="2039269"/>
            <a:ext cx="1007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156F571-121E-9541-B989-4C15D0B65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5082" y="2226802"/>
            <a:ext cx="2207548" cy="107972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Identify code </a:t>
            </a:r>
            <a:br>
              <a:rPr lang="en-US" sz="2400" b="1" dirty="0"/>
            </a:br>
            <a:r>
              <a:rPr lang="en-US" sz="2400" b="1" dirty="0"/>
              <a:t>‘smell’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3FDF478-C920-3048-A29E-5FCD2C442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1271" y="2226802"/>
            <a:ext cx="2207548" cy="107972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Identify refactoring strategy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1174417D-28A0-9B4B-B610-05D3A10D4113}"/>
              </a:ext>
            </a:extLst>
          </p:cNvPr>
          <p:cNvSpPr/>
          <p:nvPr/>
        </p:nvSpPr>
        <p:spPr>
          <a:xfrm>
            <a:off x="4954228" y="1393449"/>
            <a:ext cx="2808440" cy="2393634"/>
          </a:xfrm>
          <a:prstGeom prst="arc">
            <a:avLst>
              <a:gd name="adj1" fmla="val 11908221"/>
              <a:gd name="adj2" fmla="val 20671112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9C3A63C2-D3D8-DD46-B116-EA3E3198D4D8}"/>
              </a:ext>
            </a:extLst>
          </p:cNvPr>
          <p:cNvSpPr/>
          <p:nvPr/>
        </p:nvSpPr>
        <p:spPr>
          <a:xfrm>
            <a:off x="5024645" y="2147041"/>
            <a:ext cx="2808440" cy="2393634"/>
          </a:xfrm>
          <a:prstGeom prst="arc">
            <a:avLst>
              <a:gd name="adj1" fmla="val 182114"/>
              <a:gd name="adj2" fmla="val 2924959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DC352EE-AE47-CA4C-AEB2-1AB139062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386" y="4869558"/>
            <a:ext cx="2757399" cy="107972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Make small </a:t>
            </a:r>
          </a:p>
          <a:p>
            <a:pPr algn="ctr">
              <a:defRPr/>
            </a:pPr>
            <a:r>
              <a:rPr lang="en-US" sz="2400" b="1" dirty="0"/>
              <a:t>improvement until strategy completed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E9304CC2-7841-4A4D-A2A7-6E5CAF519AF8}"/>
              </a:ext>
            </a:extLst>
          </p:cNvPr>
          <p:cNvSpPr/>
          <p:nvPr/>
        </p:nvSpPr>
        <p:spPr>
          <a:xfrm>
            <a:off x="4799856" y="2147041"/>
            <a:ext cx="2808440" cy="2393634"/>
          </a:xfrm>
          <a:prstGeom prst="arc">
            <a:avLst>
              <a:gd name="adj1" fmla="val 8966232"/>
              <a:gd name="adj2" fmla="val 10829317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0C3ECB1-64C8-834D-AC72-5705E3E65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597" y="4869558"/>
            <a:ext cx="2207548" cy="107972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Run automated code tests</a:t>
            </a: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537ECEC-2BC2-5A4F-A8B4-26467163DD6B}"/>
              </a:ext>
            </a:extLst>
          </p:cNvPr>
          <p:cNvSpPr/>
          <p:nvPr/>
        </p:nvSpPr>
        <p:spPr>
          <a:xfrm>
            <a:off x="4717016" y="3869452"/>
            <a:ext cx="2681700" cy="2655893"/>
          </a:xfrm>
          <a:prstGeom prst="arc">
            <a:avLst>
              <a:gd name="adj1" fmla="val 2513734"/>
              <a:gd name="adj2" fmla="val 8510562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449C71D-E90B-4246-A506-8DAA3C0DD667}"/>
              </a:ext>
            </a:extLst>
          </p:cNvPr>
          <p:cNvSpPr/>
          <p:nvPr/>
        </p:nvSpPr>
        <p:spPr>
          <a:xfrm>
            <a:off x="4533494" y="1772816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6073081-3ABA-B74D-B3B5-5224578B82BD}"/>
              </a:ext>
            </a:extLst>
          </p:cNvPr>
          <p:cNvSpPr/>
          <p:nvPr/>
        </p:nvSpPr>
        <p:spPr>
          <a:xfrm>
            <a:off x="7832554" y="1793384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5527DD0-9E16-8E4B-86D7-35F7F0106C12}"/>
              </a:ext>
            </a:extLst>
          </p:cNvPr>
          <p:cNvSpPr/>
          <p:nvPr/>
        </p:nvSpPr>
        <p:spPr>
          <a:xfrm>
            <a:off x="7730336" y="4437112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DCCADE3-C25F-3D42-B306-12CD5632A3C9}"/>
              </a:ext>
            </a:extLst>
          </p:cNvPr>
          <p:cNvSpPr/>
          <p:nvPr/>
        </p:nvSpPr>
        <p:spPr>
          <a:xfrm>
            <a:off x="4223668" y="4376864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276558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52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3"/>
            <a:ext cx="8229600" cy="94999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Functional testing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3E6C89E-6FE1-514B-9840-2C4FEB0A0021}"/>
              </a:ext>
            </a:extLst>
          </p:cNvPr>
          <p:cNvCxnSpPr>
            <a:cxnSpLocks/>
          </p:cNvCxnSpPr>
          <p:nvPr/>
        </p:nvCxnSpPr>
        <p:spPr>
          <a:xfrm>
            <a:off x="6060132" y="1793385"/>
            <a:ext cx="0" cy="524553"/>
          </a:xfrm>
          <a:prstGeom prst="straightConnector1">
            <a:avLst/>
          </a:prstGeom>
          <a:ln w="152400">
            <a:solidFill>
              <a:schemeClr val="accent6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F300884-307F-2743-B3E1-AFC5E928E0F0}"/>
              </a:ext>
            </a:extLst>
          </p:cNvPr>
          <p:cNvSpPr txBox="1"/>
          <p:nvPr/>
        </p:nvSpPr>
        <p:spPr>
          <a:xfrm>
            <a:off x="5519936" y="1205738"/>
            <a:ext cx="1007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FFE4DB1-BA01-FB45-9530-EAA99168B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9486" y="2292246"/>
            <a:ext cx="1813028" cy="87510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/>
              <a:t>Unit </a:t>
            </a:r>
            <a:br>
              <a:rPr lang="en-US" sz="2800" b="1" dirty="0"/>
            </a:br>
            <a:r>
              <a:rPr lang="en-US" sz="2800" b="1" dirty="0"/>
              <a:t>Testing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B970074F-E481-834A-AD49-3E2F6AE69B34}"/>
              </a:ext>
            </a:extLst>
          </p:cNvPr>
          <p:cNvSpPr/>
          <p:nvPr/>
        </p:nvSpPr>
        <p:spPr>
          <a:xfrm>
            <a:off x="4330040" y="2510155"/>
            <a:ext cx="3566160" cy="3566160"/>
          </a:xfrm>
          <a:prstGeom prst="arc">
            <a:avLst>
              <a:gd name="adj1" fmla="val 11870910"/>
              <a:gd name="adj2" fmla="val 14281114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7766D682-46E3-7C45-A63C-CFD96DA47FCB}"/>
              </a:ext>
            </a:extLst>
          </p:cNvPr>
          <p:cNvSpPr/>
          <p:nvPr/>
        </p:nvSpPr>
        <p:spPr>
          <a:xfrm>
            <a:off x="4330040" y="2510155"/>
            <a:ext cx="3566160" cy="3566160"/>
          </a:xfrm>
          <a:prstGeom prst="arc">
            <a:avLst>
              <a:gd name="adj1" fmla="val 18184479"/>
              <a:gd name="adj2" fmla="val 20693068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22207BE4-590A-0446-8FC3-E49FADD033D7}"/>
              </a:ext>
            </a:extLst>
          </p:cNvPr>
          <p:cNvSpPr/>
          <p:nvPr/>
        </p:nvSpPr>
        <p:spPr>
          <a:xfrm>
            <a:off x="4330040" y="2510155"/>
            <a:ext cx="3566160" cy="3566160"/>
          </a:xfrm>
          <a:prstGeom prst="arc">
            <a:avLst>
              <a:gd name="adj1" fmla="val 1136777"/>
              <a:gd name="adj2" fmla="val 3784898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ACD8DFB4-402D-B946-8F03-EC73050C6ADE}"/>
              </a:ext>
            </a:extLst>
          </p:cNvPr>
          <p:cNvSpPr/>
          <p:nvPr/>
        </p:nvSpPr>
        <p:spPr>
          <a:xfrm>
            <a:off x="4330040" y="2510155"/>
            <a:ext cx="3566160" cy="3566160"/>
          </a:xfrm>
          <a:prstGeom prst="arc">
            <a:avLst>
              <a:gd name="adj1" fmla="val 7389206"/>
              <a:gd name="adj2" fmla="val 9871474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A40DE2B-9707-4344-8D81-D6CD2DA2A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112" y="3814352"/>
            <a:ext cx="1813028" cy="87510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/>
              <a:t>Feature</a:t>
            </a:r>
            <a:br>
              <a:rPr lang="en-US" sz="2800" b="1" dirty="0"/>
            </a:br>
            <a:r>
              <a:rPr lang="en-US" sz="2800" b="1" dirty="0"/>
              <a:t>Testing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758FA69-D833-5847-821F-505FD08AC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9486" y="5484827"/>
            <a:ext cx="1813028" cy="87510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/>
              <a:t>System</a:t>
            </a:r>
            <a:br>
              <a:rPr lang="en-US" sz="2800" b="1" dirty="0"/>
            </a:br>
            <a:r>
              <a:rPr lang="en-US" sz="2800" b="1" dirty="0"/>
              <a:t>Testing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E40671DF-5222-294B-B02D-957C8F72C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696" y="3814352"/>
            <a:ext cx="1813028" cy="87510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/>
              <a:t>Release</a:t>
            </a:r>
            <a:br>
              <a:rPr lang="en-US" sz="2800" b="1" dirty="0"/>
            </a:br>
            <a:r>
              <a:rPr lang="en-US" sz="2800" b="1" dirty="0"/>
              <a:t>Testing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DC19CDE-E27C-4340-BC5D-42F86B53D0BE}"/>
              </a:ext>
            </a:extLst>
          </p:cNvPr>
          <p:cNvSpPr/>
          <p:nvPr/>
        </p:nvSpPr>
        <p:spPr>
          <a:xfrm>
            <a:off x="5009242" y="2112197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6FB1351-8E58-BA4E-8393-784494B73C59}"/>
              </a:ext>
            </a:extLst>
          </p:cNvPr>
          <p:cNvSpPr/>
          <p:nvPr/>
        </p:nvSpPr>
        <p:spPr>
          <a:xfrm>
            <a:off x="6888088" y="3573016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86EFD2E-A804-D44D-A8C0-A1E9EA8F6718}"/>
              </a:ext>
            </a:extLst>
          </p:cNvPr>
          <p:cNvSpPr/>
          <p:nvPr/>
        </p:nvSpPr>
        <p:spPr>
          <a:xfrm>
            <a:off x="5015880" y="5249768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FD5E467-67D9-7E43-B6E2-CEAC19BF969D}"/>
              </a:ext>
            </a:extLst>
          </p:cNvPr>
          <p:cNvSpPr/>
          <p:nvPr/>
        </p:nvSpPr>
        <p:spPr>
          <a:xfrm>
            <a:off x="3143672" y="3593584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135623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53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27198"/>
            <a:ext cx="8229600" cy="7967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Test-driven development (TDD)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A996CCD-F0C7-7B47-968E-1D62ABBC712E}"/>
              </a:ext>
            </a:extLst>
          </p:cNvPr>
          <p:cNvCxnSpPr>
            <a:cxnSpLocks/>
          </p:cNvCxnSpPr>
          <p:nvPr/>
        </p:nvCxnSpPr>
        <p:spPr>
          <a:xfrm>
            <a:off x="3121926" y="1393449"/>
            <a:ext cx="669819" cy="0"/>
          </a:xfrm>
          <a:prstGeom prst="straightConnector1">
            <a:avLst/>
          </a:prstGeom>
          <a:ln w="101600">
            <a:solidFill>
              <a:schemeClr val="accent2">
                <a:lumMod val="75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C2C20CA-A475-BF4B-81BB-FEACED8872AC}"/>
              </a:ext>
            </a:extLst>
          </p:cNvPr>
          <p:cNvSpPr txBox="1"/>
          <p:nvPr/>
        </p:nvSpPr>
        <p:spPr>
          <a:xfrm>
            <a:off x="2891959" y="995255"/>
            <a:ext cx="698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26C5B62-B50A-7E4F-AE8B-D46740B8D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753" y="1052736"/>
            <a:ext cx="1852701" cy="715810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000" b="1" dirty="0"/>
              <a:t>Identify new </a:t>
            </a:r>
            <a:br>
              <a:rPr lang="en-US" sz="2000" b="1" dirty="0"/>
            </a:br>
            <a:r>
              <a:rPr lang="en-US" sz="2000" b="1" dirty="0"/>
              <a:t>functionality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22A16064-4395-FF40-8AB1-DD3AAF8258EB}"/>
              </a:ext>
            </a:extLst>
          </p:cNvPr>
          <p:cNvSpPr>
            <a:spLocks/>
          </p:cNvSpPr>
          <p:nvPr/>
        </p:nvSpPr>
        <p:spPr>
          <a:xfrm>
            <a:off x="3579912" y="1525871"/>
            <a:ext cx="2560320" cy="2560320"/>
          </a:xfrm>
          <a:prstGeom prst="arc">
            <a:avLst>
              <a:gd name="adj1" fmla="val 6412394"/>
              <a:gd name="adj2" fmla="val 13844082"/>
            </a:avLst>
          </a:prstGeom>
          <a:noFill/>
          <a:ln w="1016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681FCD6-01EE-3A47-B756-6E590EC901B3}"/>
              </a:ext>
            </a:extLst>
          </p:cNvPr>
          <p:cNvSpPr/>
          <p:nvPr/>
        </p:nvSpPr>
        <p:spPr>
          <a:xfrm>
            <a:off x="3716849" y="922432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8E2AAB76-8B03-F947-ADAD-994F13175FEB}"/>
              </a:ext>
            </a:extLst>
          </p:cNvPr>
          <p:cNvSpPr>
            <a:spLocks/>
          </p:cNvSpPr>
          <p:nvPr/>
        </p:nvSpPr>
        <p:spPr>
          <a:xfrm>
            <a:off x="3579912" y="1525871"/>
            <a:ext cx="2560320" cy="2560320"/>
          </a:xfrm>
          <a:prstGeom prst="arc">
            <a:avLst>
              <a:gd name="adj1" fmla="val 18547087"/>
              <a:gd name="adj2" fmla="val 19641147"/>
            </a:avLst>
          </a:prstGeom>
          <a:noFill/>
          <a:ln w="1016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04BCFA5A-742F-1E45-958A-6D8CCC2E2F9C}"/>
              </a:ext>
            </a:extLst>
          </p:cNvPr>
          <p:cNvSpPr>
            <a:spLocks/>
          </p:cNvSpPr>
          <p:nvPr/>
        </p:nvSpPr>
        <p:spPr>
          <a:xfrm>
            <a:off x="4439816" y="2507704"/>
            <a:ext cx="3657600" cy="3657600"/>
          </a:xfrm>
          <a:prstGeom prst="arc">
            <a:avLst>
              <a:gd name="adj1" fmla="val 10272211"/>
              <a:gd name="adj2" fmla="val 14504715"/>
            </a:avLst>
          </a:prstGeom>
          <a:noFill/>
          <a:ln w="101600">
            <a:solidFill>
              <a:srgbClr val="ED7D3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008C6929-72F3-C146-941A-9D90A87ACCB5}"/>
              </a:ext>
            </a:extLst>
          </p:cNvPr>
          <p:cNvSpPr>
            <a:spLocks/>
          </p:cNvSpPr>
          <p:nvPr/>
        </p:nvSpPr>
        <p:spPr>
          <a:xfrm>
            <a:off x="7219528" y="4377631"/>
            <a:ext cx="1828800" cy="1828800"/>
          </a:xfrm>
          <a:prstGeom prst="arc">
            <a:avLst>
              <a:gd name="adj1" fmla="val 884595"/>
              <a:gd name="adj2" fmla="val 2333932"/>
            </a:avLst>
          </a:prstGeom>
          <a:noFill/>
          <a:ln w="1016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8443C285-9633-1C40-93F3-12C5C75431B4}"/>
              </a:ext>
            </a:extLst>
          </p:cNvPr>
          <p:cNvSpPr>
            <a:spLocks/>
          </p:cNvSpPr>
          <p:nvPr/>
        </p:nvSpPr>
        <p:spPr>
          <a:xfrm>
            <a:off x="4439816" y="2507704"/>
            <a:ext cx="3657600" cy="3657600"/>
          </a:xfrm>
          <a:prstGeom prst="arc">
            <a:avLst>
              <a:gd name="adj1" fmla="val 18014088"/>
              <a:gd name="adj2" fmla="val 18771691"/>
            </a:avLst>
          </a:prstGeom>
          <a:noFill/>
          <a:ln w="101600">
            <a:solidFill>
              <a:srgbClr val="ED7D3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8EC88C20-1FD2-C446-8616-2C22E3752DB2}"/>
              </a:ext>
            </a:extLst>
          </p:cNvPr>
          <p:cNvSpPr>
            <a:spLocks/>
          </p:cNvSpPr>
          <p:nvPr/>
        </p:nvSpPr>
        <p:spPr>
          <a:xfrm>
            <a:off x="4439816" y="2507704"/>
            <a:ext cx="3657600" cy="3657600"/>
          </a:xfrm>
          <a:prstGeom prst="arc">
            <a:avLst>
              <a:gd name="adj1" fmla="val 20260350"/>
              <a:gd name="adj2" fmla="val 21012695"/>
            </a:avLst>
          </a:prstGeom>
          <a:noFill/>
          <a:ln w="1016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77AD3061-811C-274E-AD58-E57F2B8896F8}"/>
              </a:ext>
            </a:extLst>
          </p:cNvPr>
          <p:cNvSpPr>
            <a:spLocks/>
          </p:cNvSpPr>
          <p:nvPr/>
        </p:nvSpPr>
        <p:spPr>
          <a:xfrm>
            <a:off x="4439816" y="2507704"/>
            <a:ext cx="3657600" cy="3657600"/>
          </a:xfrm>
          <a:prstGeom prst="arc">
            <a:avLst>
              <a:gd name="adj1" fmla="val 3297678"/>
              <a:gd name="adj2" fmla="val 8944735"/>
            </a:avLst>
          </a:prstGeom>
          <a:noFill/>
          <a:ln w="1016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F747A4E7-17EC-734A-897C-B13B2DC0D231}"/>
              </a:ext>
            </a:extLst>
          </p:cNvPr>
          <p:cNvSpPr>
            <a:spLocks/>
          </p:cNvSpPr>
          <p:nvPr/>
        </p:nvSpPr>
        <p:spPr>
          <a:xfrm>
            <a:off x="7219528" y="4377631"/>
            <a:ext cx="1828800" cy="1828800"/>
          </a:xfrm>
          <a:prstGeom prst="arc">
            <a:avLst>
              <a:gd name="adj1" fmla="val 8374020"/>
              <a:gd name="adj2" fmla="val 9900318"/>
            </a:avLst>
          </a:prstGeom>
          <a:noFill/>
          <a:ln w="101600">
            <a:solidFill>
              <a:srgbClr val="ED7D31">
                <a:alpha val="70196"/>
              </a:srgb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5B01A486-676F-2A42-AF3A-03DA45C00A14}"/>
              </a:ext>
            </a:extLst>
          </p:cNvPr>
          <p:cNvSpPr>
            <a:spLocks/>
          </p:cNvSpPr>
          <p:nvPr/>
        </p:nvSpPr>
        <p:spPr>
          <a:xfrm>
            <a:off x="4439816" y="2492896"/>
            <a:ext cx="3657600" cy="3657600"/>
          </a:xfrm>
          <a:prstGeom prst="arc">
            <a:avLst>
              <a:gd name="adj1" fmla="val 513796"/>
              <a:gd name="adj2" fmla="val 1204879"/>
            </a:avLst>
          </a:prstGeom>
          <a:noFill/>
          <a:ln w="1016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874C6919-168B-0849-805B-ACC227498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611" y="2093554"/>
            <a:ext cx="2953509" cy="615936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1700" b="1" dirty="0"/>
              <a:t>Identify partial implementation </a:t>
            </a:r>
          </a:p>
          <a:p>
            <a:pPr algn="ctr">
              <a:defRPr/>
            </a:pPr>
            <a:r>
              <a:rPr lang="en-US" sz="1700" b="1" dirty="0"/>
              <a:t>of functionality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91FBE67-EF5D-0749-B42D-9FD79081A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053" y="3034499"/>
            <a:ext cx="1996717" cy="615937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/>
              <a:t>Write code stub </a:t>
            </a:r>
            <a:br>
              <a:rPr lang="en-US" b="1" dirty="0"/>
            </a:br>
            <a:r>
              <a:rPr lang="en-US" b="1" dirty="0"/>
              <a:t>that will fail test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E7A4998-3D7D-D942-95E0-C86FD42FB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2526" y="3975444"/>
            <a:ext cx="1651122" cy="615937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/>
              <a:t>Run all </a:t>
            </a:r>
            <a:br>
              <a:rPr lang="en-US" b="1" dirty="0"/>
            </a:br>
            <a:r>
              <a:rPr lang="en-US" b="1" dirty="0"/>
              <a:t>automated test 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87A47B02-16D9-C044-8565-7C7192490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325" y="5857336"/>
            <a:ext cx="1651122" cy="615937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/>
              <a:t>Run all </a:t>
            </a:r>
            <a:br>
              <a:rPr lang="en-US" b="1" dirty="0"/>
            </a:br>
            <a:r>
              <a:rPr lang="en-US" b="1" dirty="0"/>
              <a:t>automated test 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376F632-3B52-954C-B327-6BC94C86F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608" y="4916389"/>
            <a:ext cx="3001616" cy="615937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/>
              <a:t>Implement code that should cause failing test to pass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FA12384F-C003-874C-B133-0203A09D3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752" y="4621572"/>
            <a:ext cx="1651122" cy="615937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/>
              <a:t>Refactor code </a:t>
            </a:r>
            <a:br>
              <a:rPr lang="en-US" b="1" dirty="0"/>
            </a:br>
            <a:r>
              <a:rPr lang="en-US" b="1" dirty="0"/>
              <a:t>if required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608A466-FA7D-F044-B1BF-41D9E6A74104}"/>
              </a:ext>
            </a:extLst>
          </p:cNvPr>
          <p:cNvSpPr txBox="1"/>
          <p:nvPr/>
        </p:nvSpPr>
        <p:spPr>
          <a:xfrm>
            <a:off x="4671925" y="3376253"/>
            <a:ext cx="16305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Functionality </a:t>
            </a:r>
            <a:b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incomplete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76F7209-7649-3149-A6E3-96EA3D1AC02E}"/>
              </a:ext>
            </a:extLst>
          </p:cNvPr>
          <p:cNvSpPr txBox="1"/>
          <p:nvPr/>
        </p:nvSpPr>
        <p:spPr>
          <a:xfrm>
            <a:off x="2207569" y="3376253"/>
            <a:ext cx="16305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Functionality </a:t>
            </a:r>
            <a:b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E9F351E-67B8-484C-A0D5-457ACE31CD5D}"/>
              </a:ext>
            </a:extLst>
          </p:cNvPr>
          <p:cNvSpPr txBox="1"/>
          <p:nvPr/>
        </p:nvSpPr>
        <p:spPr>
          <a:xfrm>
            <a:off x="4295801" y="6085054"/>
            <a:ext cx="1555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tests pass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EE3E6BA-4D86-7B47-874D-92A78C60E3C9}"/>
              </a:ext>
            </a:extLst>
          </p:cNvPr>
          <p:cNvSpPr txBox="1"/>
          <p:nvPr/>
        </p:nvSpPr>
        <p:spPr>
          <a:xfrm>
            <a:off x="7361579" y="5507940"/>
            <a:ext cx="122988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failure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65F1F2A-2B7B-DA43-B86A-BB6C08C4FCED}"/>
              </a:ext>
            </a:extLst>
          </p:cNvPr>
          <p:cNvSpPr/>
          <p:nvPr/>
        </p:nvSpPr>
        <p:spPr>
          <a:xfrm>
            <a:off x="4239396" y="1890184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BFAE1C1-B98B-2142-B090-9B1E4B53F5B7}"/>
              </a:ext>
            </a:extLst>
          </p:cNvPr>
          <p:cNvSpPr/>
          <p:nvPr/>
        </p:nvSpPr>
        <p:spPr>
          <a:xfrm>
            <a:off x="7015785" y="2912860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B6F4141-9640-DC41-9106-6A550E69B9DE}"/>
              </a:ext>
            </a:extLst>
          </p:cNvPr>
          <p:cNvSpPr/>
          <p:nvPr/>
        </p:nvSpPr>
        <p:spPr>
          <a:xfrm>
            <a:off x="7490473" y="3879236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383EA74-B739-3646-95F0-84945BD33CF2}"/>
              </a:ext>
            </a:extLst>
          </p:cNvPr>
          <p:cNvSpPr/>
          <p:nvPr/>
        </p:nvSpPr>
        <p:spPr>
          <a:xfrm>
            <a:off x="6496588" y="4764420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F813A16-7CF3-D042-B637-37893D05C44B}"/>
              </a:ext>
            </a:extLst>
          </p:cNvPr>
          <p:cNvSpPr/>
          <p:nvPr/>
        </p:nvSpPr>
        <p:spPr>
          <a:xfrm>
            <a:off x="7353137" y="5857333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A03A9C2-9729-D842-A2B2-110E8DAE953F}"/>
              </a:ext>
            </a:extLst>
          </p:cNvPr>
          <p:cNvSpPr/>
          <p:nvPr/>
        </p:nvSpPr>
        <p:spPr>
          <a:xfrm>
            <a:off x="3732827" y="4492851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963491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54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3"/>
            <a:ext cx="8229600" cy="949995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solidFill>
                  <a:schemeClr val="accent1"/>
                </a:solidFill>
              </a:rPr>
              <a:t>DevOps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AC9AA54-51E5-AD4E-966B-1EF8666F210A}"/>
              </a:ext>
            </a:extLst>
          </p:cNvPr>
          <p:cNvSpPr/>
          <p:nvPr/>
        </p:nvSpPr>
        <p:spPr>
          <a:xfrm>
            <a:off x="4724400" y="1458312"/>
            <a:ext cx="2743200" cy="2743200"/>
          </a:xfrm>
          <a:prstGeom prst="ellipse">
            <a:avLst/>
          </a:prstGeom>
          <a:solidFill>
            <a:srgbClr val="FFC000">
              <a:alpha val="5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030FA86-3515-0248-9496-195D06C78561}"/>
              </a:ext>
            </a:extLst>
          </p:cNvPr>
          <p:cNvSpPr/>
          <p:nvPr/>
        </p:nvSpPr>
        <p:spPr>
          <a:xfrm>
            <a:off x="3712840" y="2990056"/>
            <a:ext cx="2743200" cy="2743200"/>
          </a:xfrm>
          <a:prstGeom prst="ellipse">
            <a:avLst/>
          </a:prstGeom>
          <a:solidFill>
            <a:srgbClr val="76D6FF">
              <a:alpha val="5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547D04E-DA28-424A-A2CF-D47188C52526}"/>
              </a:ext>
            </a:extLst>
          </p:cNvPr>
          <p:cNvSpPr/>
          <p:nvPr/>
        </p:nvSpPr>
        <p:spPr>
          <a:xfrm>
            <a:off x="5735960" y="2990056"/>
            <a:ext cx="2743200" cy="2743200"/>
          </a:xfrm>
          <a:prstGeom prst="ellipse">
            <a:avLst/>
          </a:prstGeom>
          <a:solidFill>
            <a:srgbClr val="92D050">
              <a:alpha val="5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984A84-C903-C249-94A8-AD560309D158}"/>
              </a:ext>
            </a:extLst>
          </p:cNvPr>
          <p:cNvSpPr txBox="1"/>
          <p:nvPr/>
        </p:nvSpPr>
        <p:spPr>
          <a:xfrm>
            <a:off x="5015558" y="2268161"/>
            <a:ext cx="2197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51856D-5720-1349-B4FC-EAD6DBB77F1E}"/>
              </a:ext>
            </a:extLst>
          </p:cNvPr>
          <p:cNvSpPr txBox="1"/>
          <p:nvPr/>
        </p:nvSpPr>
        <p:spPr>
          <a:xfrm>
            <a:off x="3719737" y="4253557"/>
            <a:ext cx="2019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Deployment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DBF2AC-A85D-6343-9983-AD139B2D1234}"/>
              </a:ext>
            </a:extLst>
          </p:cNvPr>
          <p:cNvSpPr txBox="1"/>
          <p:nvPr/>
        </p:nvSpPr>
        <p:spPr>
          <a:xfrm>
            <a:off x="6806932" y="4256283"/>
            <a:ext cx="1377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442FF4-2879-4B4F-B7CD-2E0B19EBD55B}"/>
              </a:ext>
            </a:extLst>
          </p:cNvPr>
          <p:cNvSpPr txBox="1"/>
          <p:nvPr/>
        </p:nvSpPr>
        <p:spPr>
          <a:xfrm>
            <a:off x="3176002" y="5889466"/>
            <a:ext cx="5839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Multi-skilled DevOps team</a:t>
            </a:r>
          </a:p>
        </p:txBody>
      </p:sp>
    </p:spTree>
    <p:extLst>
      <p:ext uri="{BB962C8B-B14F-4D97-AF65-F5344CB8AC3E}">
        <p14:creationId xmlns:p14="http://schemas.microsoft.com/office/powerpoint/2010/main" val="2443030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55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3"/>
            <a:ext cx="8229600" cy="94999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Code management and DevOps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20C5958-35A4-4149-B1A7-D5CF35302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0488" y="1484784"/>
            <a:ext cx="6999664" cy="950146"/>
          </a:xfrm>
          <a:prstGeom prst="roundRect">
            <a:avLst>
              <a:gd name="adj" fmla="val 9613"/>
            </a:avLst>
          </a:prstGeom>
          <a:solidFill>
            <a:schemeClr val="accent6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350CDFE-3FBD-AB4F-AA15-C83899A94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600" y="2965681"/>
            <a:ext cx="6999664" cy="1975487"/>
          </a:xfrm>
          <a:prstGeom prst="roundRect">
            <a:avLst>
              <a:gd name="adj" fmla="val 9613"/>
            </a:avLst>
          </a:prstGeom>
          <a:solidFill>
            <a:schemeClr val="accent1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D34F5D5-8CF5-0045-9CE9-48A87540D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600" y="5524101"/>
            <a:ext cx="6999664" cy="995763"/>
          </a:xfrm>
          <a:prstGeom prst="roundRect">
            <a:avLst>
              <a:gd name="adj" fmla="val 9613"/>
            </a:avLst>
          </a:prstGeom>
          <a:solidFill>
            <a:schemeClr val="accent3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706E5BF-3C48-8949-8FA6-2749A005EADD}"/>
              </a:ext>
            </a:extLst>
          </p:cNvPr>
          <p:cNvCxnSpPr>
            <a:cxnSpLocks/>
          </p:cNvCxnSpPr>
          <p:nvPr/>
        </p:nvCxnSpPr>
        <p:spPr>
          <a:xfrm>
            <a:off x="7968208" y="2434930"/>
            <a:ext cx="0" cy="530750"/>
          </a:xfrm>
          <a:prstGeom prst="straightConnector1">
            <a:avLst/>
          </a:prstGeom>
          <a:ln w="101600">
            <a:solidFill>
              <a:schemeClr val="bg1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97BD22D-3479-194B-9F8C-CE5913D1B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5989" y="3447802"/>
            <a:ext cx="3203998" cy="875785"/>
          </a:xfrm>
          <a:prstGeom prst="roundRect">
            <a:avLst>
              <a:gd name="adj" fmla="val 12554"/>
            </a:avLst>
          </a:prstGeom>
          <a:solidFill>
            <a:schemeClr val="accent1">
              <a:lumMod val="60000"/>
              <a:lumOff val="4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Code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repository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3A097E-03FC-A640-8137-77F58C693741}"/>
              </a:ext>
            </a:extLst>
          </p:cNvPr>
          <p:cNvSpPr txBox="1"/>
          <p:nvPr/>
        </p:nvSpPr>
        <p:spPr>
          <a:xfrm>
            <a:off x="4601987" y="1023120"/>
            <a:ext cx="2742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DevOps automation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3FE0FF-D534-AA4B-976E-E85660DAF3F4}"/>
              </a:ext>
            </a:extLst>
          </p:cNvPr>
          <p:cNvSpPr txBox="1"/>
          <p:nvPr/>
        </p:nvSpPr>
        <p:spPr>
          <a:xfrm>
            <a:off x="4281857" y="2466819"/>
            <a:ext cx="3556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 management system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80C629-C95D-3D49-8699-93337FA3EC0F}"/>
              </a:ext>
            </a:extLst>
          </p:cNvPr>
          <p:cNvSpPr txBox="1"/>
          <p:nvPr/>
        </p:nvSpPr>
        <p:spPr>
          <a:xfrm>
            <a:off x="4460346" y="5039680"/>
            <a:ext cx="302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DevOps measurement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2AA05F5-38D0-A747-97E1-DE640653896E}"/>
              </a:ext>
            </a:extLst>
          </p:cNvPr>
          <p:cNvCxnSpPr>
            <a:cxnSpLocks/>
          </p:cNvCxnSpPr>
          <p:nvPr/>
        </p:nvCxnSpPr>
        <p:spPr>
          <a:xfrm>
            <a:off x="7968208" y="4941168"/>
            <a:ext cx="0" cy="530750"/>
          </a:xfrm>
          <a:prstGeom prst="straightConnector1">
            <a:avLst/>
          </a:prstGeom>
          <a:ln w="101600">
            <a:solidFill>
              <a:schemeClr val="bg1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674606A-7A7D-684D-B819-4EE94140FFA0}"/>
              </a:ext>
            </a:extLst>
          </p:cNvPr>
          <p:cNvCxnSpPr>
            <a:cxnSpLocks/>
          </p:cNvCxnSpPr>
          <p:nvPr/>
        </p:nvCxnSpPr>
        <p:spPr>
          <a:xfrm flipV="1">
            <a:off x="4007768" y="2434930"/>
            <a:ext cx="0" cy="534110"/>
          </a:xfrm>
          <a:prstGeom prst="straightConnector1">
            <a:avLst/>
          </a:prstGeom>
          <a:ln w="101600">
            <a:solidFill>
              <a:schemeClr val="bg1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1A39D82-8535-2F4B-B164-F7BAE64EC1A6}"/>
              </a:ext>
            </a:extLst>
          </p:cNvPr>
          <p:cNvCxnSpPr>
            <a:cxnSpLocks/>
          </p:cNvCxnSpPr>
          <p:nvPr/>
        </p:nvCxnSpPr>
        <p:spPr>
          <a:xfrm flipV="1">
            <a:off x="4007768" y="4911114"/>
            <a:ext cx="0" cy="534110"/>
          </a:xfrm>
          <a:prstGeom prst="straightConnector1">
            <a:avLst/>
          </a:prstGeom>
          <a:ln w="101600">
            <a:solidFill>
              <a:schemeClr val="bg1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57BD21B-783D-6F48-8AFA-FC2A1AEBE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3633" y="1645794"/>
            <a:ext cx="1511597" cy="633765"/>
          </a:xfrm>
          <a:prstGeom prst="roundRect">
            <a:avLst>
              <a:gd name="adj" fmla="val 12554"/>
            </a:avLst>
          </a:prstGeom>
          <a:solidFill>
            <a:srgbClr val="FFC00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 </a:t>
            </a:r>
            <a:b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integration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FD95943-F214-2C4B-8303-26941341B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4900" y="1645794"/>
            <a:ext cx="1511597" cy="633765"/>
          </a:xfrm>
          <a:prstGeom prst="roundRect">
            <a:avLst>
              <a:gd name="adj" fmla="val 12554"/>
            </a:avLst>
          </a:prstGeom>
          <a:solidFill>
            <a:srgbClr val="FFC00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 </a:t>
            </a:r>
            <a:b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deployment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3092E3E-0E7E-BA4A-AF9F-B0E06BE4F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6167" y="1645794"/>
            <a:ext cx="1511597" cy="633765"/>
          </a:xfrm>
          <a:prstGeom prst="roundRect">
            <a:avLst>
              <a:gd name="adj" fmla="val 12554"/>
            </a:avLst>
          </a:prstGeom>
          <a:solidFill>
            <a:srgbClr val="FFC00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 </a:t>
            </a:r>
            <a:b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delivery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528A953-99FC-DA4E-A836-14BCBBE29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7434" y="1645794"/>
            <a:ext cx="1511597" cy="633765"/>
          </a:xfrm>
          <a:prstGeom prst="roundRect">
            <a:avLst>
              <a:gd name="adj" fmla="val 12554"/>
            </a:avLst>
          </a:prstGeom>
          <a:solidFill>
            <a:srgbClr val="FFC00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Infrastructure </a:t>
            </a:r>
            <a:b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code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786B62D-E2BD-DB43-A1CF-D9AE96012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2150" y="5677550"/>
            <a:ext cx="1665699" cy="679130"/>
          </a:xfrm>
          <a:prstGeom prst="roundRect">
            <a:avLst>
              <a:gd name="adj" fmla="val 12554"/>
            </a:avLst>
          </a:prstGeom>
          <a:solidFill>
            <a:srgbClr val="92D05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b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collection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0AD0183-3A93-C44F-A3C5-6B198342C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390" y="5677550"/>
            <a:ext cx="1665699" cy="679130"/>
          </a:xfrm>
          <a:prstGeom prst="roundRect">
            <a:avLst>
              <a:gd name="adj" fmla="val 12554"/>
            </a:avLst>
          </a:prstGeom>
          <a:solidFill>
            <a:srgbClr val="92D05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b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9B28B3D0-69A9-F640-8A21-EAE5E6DF2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2630" y="5677550"/>
            <a:ext cx="1665699" cy="679130"/>
          </a:xfrm>
          <a:prstGeom prst="roundRect">
            <a:avLst>
              <a:gd name="adj" fmla="val 12554"/>
            </a:avLst>
          </a:prstGeom>
          <a:solidFill>
            <a:srgbClr val="92D05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Report </a:t>
            </a:r>
            <a:b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generation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B94754-C05B-B547-9C76-26E1A67FC336}"/>
              </a:ext>
            </a:extLst>
          </p:cNvPr>
          <p:cNvSpPr txBox="1"/>
          <p:nvPr/>
        </p:nvSpPr>
        <p:spPr>
          <a:xfrm>
            <a:off x="2613312" y="3369381"/>
            <a:ext cx="14498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Recover </a:t>
            </a:r>
            <a:b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version </a:t>
            </a:r>
            <a:b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ED03D9-6BA3-4543-AC9A-EEFBA6E71607}"/>
              </a:ext>
            </a:extLst>
          </p:cNvPr>
          <p:cNvSpPr txBox="1"/>
          <p:nvPr/>
        </p:nvSpPr>
        <p:spPr>
          <a:xfrm>
            <a:off x="7968208" y="3354704"/>
            <a:ext cx="11965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Save and </a:t>
            </a:r>
            <a:b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retrieve</a:t>
            </a:r>
            <a:b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E6ED03-FBC0-BC4F-A645-D405F609FE34}"/>
              </a:ext>
            </a:extLst>
          </p:cNvPr>
          <p:cNvSpPr txBox="1"/>
          <p:nvPr/>
        </p:nvSpPr>
        <p:spPr>
          <a:xfrm>
            <a:off x="4232806" y="3008253"/>
            <a:ext cx="3506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Branching and merging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ED3E7B-44C3-C349-B9B7-D5B56902B2FB}"/>
              </a:ext>
            </a:extLst>
          </p:cNvPr>
          <p:cNvSpPr txBox="1"/>
          <p:nvPr/>
        </p:nvSpPr>
        <p:spPr>
          <a:xfrm>
            <a:off x="3338220" y="4437016"/>
            <a:ext cx="5050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 code to/from developer’s </a:t>
            </a:r>
            <a:r>
              <a:rPr lang="en-US" sz="20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filestore</a:t>
            </a:r>
            <a:endParaRPr lang="en-US" sz="2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8646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CDF5F-3992-AE1F-D00B-396F128EE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77049"/>
            <a:ext cx="11222181" cy="87346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GitHub Copilot CODING AGENT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73BDA-89FD-A77F-E60D-DADB7CD98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56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0AEBE3C-D106-15D1-42DE-74CCCB92F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71513" y="6562244"/>
            <a:ext cx="10687050" cy="295756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dirty="0"/>
              <a:t>Source: </a:t>
            </a:r>
            <a:r>
              <a:rPr lang="en-US" altLang="zh-TW" dirty="0">
                <a:hlinkClick r:id="rId2"/>
              </a:rPr>
              <a:t>https://github.blog/news-insights/product-news/github-copilot-meet-the-new-coding-agent/</a:t>
            </a:r>
            <a:endParaRPr lang="en-US" altLang="zh-TW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042060-4843-99D5-AB5F-8ECE8024C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52" y="1151090"/>
            <a:ext cx="11057318" cy="535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93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CDF5F-3992-AE1F-D00B-396F128EE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30481"/>
            <a:ext cx="11222181" cy="95051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SWE-bench Verified </a:t>
            </a:r>
            <a:r>
              <a:rPr lang="en-US" b="0" dirty="0">
                <a:solidFill>
                  <a:schemeClr val="accent1"/>
                </a:solidFill>
              </a:rPr>
              <a:t>Leaderboard</a:t>
            </a:r>
            <a:br>
              <a:rPr lang="en-US" b="0" dirty="0">
                <a:solidFill>
                  <a:schemeClr val="accent1"/>
                </a:solidFill>
              </a:rPr>
            </a:br>
            <a:r>
              <a:rPr lang="en-US" sz="2700" b="0" dirty="0">
                <a:solidFill>
                  <a:schemeClr val="accent1"/>
                </a:solidFill>
              </a:rPr>
              <a:t>AI coding agents ranking by software engineering problems resolved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73BDA-89FD-A77F-E60D-DADB7CD98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57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0AEBE3C-D106-15D1-42DE-74CCCB92F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71513" y="6562244"/>
            <a:ext cx="10687050" cy="295756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dirty="0"/>
              <a:t>Source: </a:t>
            </a:r>
            <a:r>
              <a:rPr lang="en-US" altLang="zh-TW" dirty="0">
                <a:hlinkClick r:id="rId2"/>
              </a:rPr>
              <a:t>https://www.swebench.com/</a:t>
            </a:r>
            <a:endParaRPr lang="en-US" altLang="zh-TW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996B25-89B7-A0F5-781E-85D77EA4C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285" y="1037158"/>
            <a:ext cx="9935430" cy="546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107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CDF5F-3992-AE1F-D00B-396F128EE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30481"/>
            <a:ext cx="11222181" cy="95051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AI </a:t>
            </a:r>
            <a:r>
              <a:rPr lang="en-US" dirty="0" err="1">
                <a:solidFill>
                  <a:schemeClr val="accent1"/>
                </a:solidFill>
              </a:rPr>
              <a:t>WebDev</a:t>
            </a:r>
            <a:r>
              <a:rPr lang="en-US" dirty="0">
                <a:solidFill>
                  <a:schemeClr val="accent1"/>
                </a:solidFill>
              </a:rPr>
              <a:t> Code Arena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3600" b="0" dirty="0">
                <a:solidFill>
                  <a:schemeClr val="accent1"/>
                </a:solidFill>
              </a:rPr>
              <a:t>AI models on agentic coding tasks </a:t>
            </a:r>
            <a:r>
              <a:rPr lang="en-US" sz="2700" b="0" dirty="0">
                <a:solidFill>
                  <a:schemeClr val="accent1"/>
                </a:solidFill>
              </a:rPr>
              <a:t>(multi-step reasoning and tool use)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73BDA-89FD-A77F-E60D-DADB7CD98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58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0AEBE3C-D106-15D1-42DE-74CCCB92F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71513" y="6562244"/>
            <a:ext cx="10687050" cy="295756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dirty="0"/>
              <a:t>Source: </a:t>
            </a:r>
            <a:r>
              <a:rPr lang="en-US" altLang="zh-TW" dirty="0">
                <a:hlinkClick r:id="rId2"/>
              </a:rPr>
              <a:t>https://arena.ai/leaderboard/code</a:t>
            </a:r>
            <a:endParaRPr lang="en-US" altLang="zh-TW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513083-7B5C-B71F-15CE-CE9B8E587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026" y="1142624"/>
            <a:ext cx="7316023" cy="541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622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CDF5F-3992-AE1F-D00B-396F128EE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77049"/>
            <a:ext cx="11222181" cy="873469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AutoDev</a:t>
            </a:r>
            <a:r>
              <a:rPr lang="en-US" dirty="0">
                <a:solidFill>
                  <a:schemeClr val="accent1"/>
                </a:solidFill>
              </a:rPr>
              <a:t>: Automated AI-Driven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73BDA-89FD-A77F-E60D-DADB7CD98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59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0AEBE3C-D106-15D1-42DE-74CCCB92F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71513" y="6562244"/>
            <a:ext cx="10687050" cy="295756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</a:t>
            </a:r>
            <a:r>
              <a:rPr lang="en-US" altLang="zh-TW" sz="1000" dirty="0" err="1"/>
              <a:t>Tufano</a:t>
            </a:r>
            <a:r>
              <a:rPr lang="en-US" altLang="zh-TW" sz="1000" dirty="0"/>
              <a:t>, Michele, Anisha Agarwal, </a:t>
            </a:r>
            <a:r>
              <a:rPr lang="en-US" altLang="zh-TW" sz="1000" dirty="0" err="1"/>
              <a:t>Jinu</a:t>
            </a:r>
            <a:r>
              <a:rPr lang="en-US" altLang="zh-TW" sz="1000" dirty="0"/>
              <a:t> Jang, </a:t>
            </a:r>
            <a:r>
              <a:rPr lang="en-US" altLang="zh-TW" sz="1000" dirty="0" err="1"/>
              <a:t>Roshanak</a:t>
            </a:r>
            <a:r>
              <a:rPr lang="en-US" altLang="zh-TW" sz="1000" dirty="0"/>
              <a:t> </a:t>
            </a:r>
            <a:r>
              <a:rPr lang="en-US" altLang="zh-TW" sz="1000" dirty="0" err="1"/>
              <a:t>Zilouchian</a:t>
            </a:r>
            <a:r>
              <a:rPr lang="en-US" altLang="zh-TW" sz="1000" dirty="0"/>
              <a:t> Moghaddam, and Neel </a:t>
            </a:r>
            <a:r>
              <a:rPr lang="en-US" altLang="zh-TW" sz="1000" dirty="0" err="1"/>
              <a:t>Sundaresan</a:t>
            </a:r>
            <a:r>
              <a:rPr lang="en-US" altLang="zh-TW" sz="1000" dirty="0"/>
              <a:t>. (2024) "</a:t>
            </a:r>
            <a:r>
              <a:rPr lang="en-US" altLang="zh-TW" sz="1000" dirty="0" err="1"/>
              <a:t>AutoDev</a:t>
            </a:r>
            <a:r>
              <a:rPr lang="en-US" altLang="zh-TW" sz="1000" dirty="0"/>
              <a:t>: Automated AI-Driven Development." </a:t>
            </a:r>
            <a:r>
              <a:rPr lang="en-US" altLang="zh-TW" sz="1000" dirty="0" err="1"/>
              <a:t>arXiv</a:t>
            </a:r>
            <a:r>
              <a:rPr lang="en-US" altLang="zh-TW" sz="1000" dirty="0"/>
              <a:t> preprint arXiv:2403.08299 (2024).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DC5BB8-ECAD-3315-9C02-B7F4CD445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89" y="926617"/>
            <a:ext cx="10986098" cy="565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282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861F-CEA4-6E4C-A3B3-ED608C05D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Competence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D7EB9-AC82-9844-9538-EA95F8E73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>
                <a:solidFill>
                  <a:srgbClr val="C00000"/>
                </a:solidFill>
              </a:rPr>
              <a:t>Exploring new knowledge in information technology, system development and application  </a:t>
            </a:r>
            <a:r>
              <a:rPr lang="en-US" altLang="zh-TW" sz="3600" dirty="0"/>
              <a:t>80 %</a:t>
            </a:r>
          </a:p>
          <a:p>
            <a:endParaRPr lang="en-US" altLang="zh-TW" sz="3600" dirty="0"/>
          </a:p>
          <a:p>
            <a:r>
              <a:rPr lang="en-US" altLang="zh-TW" sz="3600" dirty="0"/>
              <a:t>Internet marketing planning ability  10 %</a:t>
            </a:r>
          </a:p>
          <a:p>
            <a:endParaRPr lang="en-US" altLang="zh-TW" sz="3600" dirty="0"/>
          </a:p>
          <a:p>
            <a:r>
              <a:rPr lang="en-US" altLang="zh-TW" sz="3600" dirty="0"/>
              <a:t>Thesis writing and independent research skills  10 %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06C39-4AD8-3E4B-A788-509A89E6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64BEE-D3D0-A340-8ECE-3B2751A0B4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DC5F19-2912-1F4E-B2FE-75B5EAC558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651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CDF5F-3992-AE1F-D00B-396F128EE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77049"/>
            <a:ext cx="11222181" cy="873469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AutoDev</a:t>
            </a:r>
            <a:r>
              <a:rPr lang="en-US" dirty="0">
                <a:solidFill>
                  <a:schemeClr val="accent1"/>
                </a:solidFill>
              </a:rPr>
              <a:t>: Automated AI-Driven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73BDA-89FD-A77F-E60D-DADB7CD98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60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0AEBE3C-D106-15D1-42DE-74CCCB92F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71513" y="6562244"/>
            <a:ext cx="10687050" cy="295756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</a:t>
            </a:r>
            <a:r>
              <a:rPr lang="en-US" altLang="zh-TW" sz="1000" dirty="0" err="1"/>
              <a:t>Tufano</a:t>
            </a:r>
            <a:r>
              <a:rPr lang="en-US" altLang="zh-TW" sz="1000" dirty="0"/>
              <a:t>, Michele, Anisha Agarwal, </a:t>
            </a:r>
            <a:r>
              <a:rPr lang="en-US" altLang="zh-TW" sz="1000" dirty="0" err="1"/>
              <a:t>Jinu</a:t>
            </a:r>
            <a:r>
              <a:rPr lang="en-US" altLang="zh-TW" sz="1000" dirty="0"/>
              <a:t> Jang, </a:t>
            </a:r>
            <a:r>
              <a:rPr lang="en-US" altLang="zh-TW" sz="1000" dirty="0" err="1"/>
              <a:t>Roshanak</a:t>
            </a:r>
            <a:r>
              <a:rPr lang="en-US" altLang="zh-TW" sz="1000" dirty="0"/>
              <a:t> </a:t>
            </a:r>
            <a:r>
              <a:rPr lang="en-US" altLang="zh-TW" sz="1000" dirty="0" err="1"/>
              <a:t>Zilouchian</a:t>
            </a:r>
            <a:r>
              <a:rPr lang="en-US" altLang="zh-TW" sz="1000" dirty="0"/>
              <a:t> Moghaddam, and Neel </a:t>
            </a:r>
            <a:r>
              <a:rPr lang="en-US" altLang="zh-TW" sz="1000" dirty="0" err="1"/>
              <a:t>Sundaresan</a:t>
            </a:r>
            <a:r>
              <a:rPr lang="en-US" altLang="zh-TW" sz="1000" dirty="0"/>
              <a:t>. (2024) "</a:t>
            </a:r>
            <a:r>
              <a:rPr lang="en-US" altLang="zh-TW" sz="1000" dirty="0" err="1"/>
              <a:t>AutoDev</a:t>
            </a:r>
            <a:r>
              <a:rPr lang="en-US" altLang="zh-TW" sz="1000" dirty="0"/>
              <a:t>: Automated AI-Driven Development." </a:t>
            </a:r>
            <a:r>
              <a:rPr lang="en-US" altLang="zh-TW" sz="1000" dirty="0" err="1"/>
              <a:t>arXiv</a:t>
            </a:r>
            <a:r>
              <a:rPr lang="en-US" altLang="zh-TW" sz="1000" dirty="0"/>
              <a:t> preprint arXiv:2403.08299 (2024).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7A516D-43C7-C53B-B630-4B1E30017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12" y="950518"/>
            <a:ext cx="11615217" cy="543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973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106690"/>
          </a:xfrm>
        </p:spPr>
        <p:txBody>
          <a:bodyPr/>
          <a:lstStyle/>
          <a:p>
            <a:r>
              <a:rPr lang="en-US" altLang="zh-TW" sz="11000" dirty="0">
                <a:solidFill>
                  <a:srgbClr val="FF0000"/>
                </a:solidFill>
              </a:rPr>
              <a:t>Marketing</a:t>
            </a:r>
            <a:endParaRPr lang="zh-TW" altLang="en-US" sz="110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64016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81200" y="115888"/>
            <a:ext cx="8229600" cy="1368896"/>
          </a:xfrm>
        </p:spPr>
        <p:txBody>
          <a:bodyPr>
            <a:normAutofit fontScale="90000"/>
          </a:bodyPr>
          <a:lstStyle/>
          <a:p>
            <a:r>
              <a:rPr lang="en-US" altLang="zh-TW" sz="9600" dirty="0">
                <a:solidFill>
                  <a:srgbClr val="C00000"/>
                </a:solidFill>
              </a:rPr>
              <a:t>Marketing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981200" y="1484784"/>
            <a:ext cx="8229600" cy="4968404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9600" dirty="0">
                <a:solidFill>
                  <a:schemeClr val="accent1"/>
                </a:solidFill>
              </a:rPr>
              <a:t>“</a:t>
            </a:r>
            <a:r>
              <a:rPr lang="en-US" altLang="zh-TW" sz="9600" dirty="0">
                <a:solidFill>
                  <a:schemeClr val="accent1"/>
                </a:solidFill>
              </a:rPr>
              <a:t>Meeting</a:t>
            </a:r>
            <a:r>
              <a:rPr lang="en-US" altLang="zh-TW" sz="9600" dirty="0"/>
              <a:t> </a:t>
            </a:r>
            <a:br>
              <a:rPr lang="en-US" altLang="zh-TW" sz="9600" dirty="0"/>
            </a:br>
            <a:r>
              <a:rPr lang="en-US" altLang="zh-TW" sz="9600" dirty="0">
                <a:solidFill>
                  <a:srgbClr val="FF0000"/>
                </a:solidFill>
              </a:rPr>
              <a:t>needs</a:t>
            </a:r>
            <a:r>
              <a:rPr lang="en-US" altLang="zh-TW" sz="9600" dirty="0"/>
              <a:t> </a:t>
            </a:r>
            <a:r>
              <a:rPr lang="en-US" altLang="zh-TW" sz="9600" dirty="0">
                <a:solidFill>
                  <a:srgbClr val="4F81BD"/>
                </a:solidFill>
              </a:rPr>
              <a:t>profitably</a:t>
            </a:r>
            <a:r>
              <a:rPr lang="en-US" altLang="en-US" sz="9600" dirty="0">
                <a:solidFill>
                  <a:srgbClr val="4F81BD"/>
                </a:solidFill>
              </a:rPr>
              <a:t>”</a:t>
            </a:r>
            <a:endParaRPr lang="en-US" altLang="zh-TW" sz="9600" dirty="0">
              <a:solidFill>
                <a:srgbClr val="4F81BD"/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48AC87D-D0FA-490B-9E25-5BB51C7E004C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62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78BEDC-48FF-B04A-9936-8B1FA260D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92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5372426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8000" dirty="0">
                <a:solidFill>
                  <a:srgbClr val="C00000"/>
                </a:solidFill>
              </a:rPr>
              <a:t>Marketing</a:t>
            </a:r>
            <a:endParaRPr lang="zh-TW" altLang="en-US" sz="8000" dirty="0">
              <a:solidFill>
                <a:srgbClr val="C00000"/>
              </a:solidFill>
            </a:endParaRPr>
          </a:p>
        </p:txBody>
      </p:sp>
      <p:sp>
        <p:nvSpPr>
          <p:cNvPr id="378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zh-TW" sz="3600" dirty="0"/>
              <a:t>“Marketing is an </a:t>
            </a:r>
            <a:r>
              <a:rPr lang="en-US" altLang="zh-TW" sz="3600" dirty="0">
                <a:solidFill>
                  <a:schemeClr val="accent1"/>
                </a:solidFill>
              </a:rPr>
              <a:t>organizational function </a:t>
            </a:r>
            <a:br>
              <a:rPr lang="en-US" altLang="zh-TW" sz="3600" dirty="0"/>
            </a:br>
            <a:r>
              <a:rPr lang="en-US" altLang="zh-TW" sz="3600" dirty="0"/>
              <a:t>and </a:t>
            </a:r>
            <a:r>
              <a:rPr lang="en-US" altLang="zh-TW" sz="3600" dirty="0">
                <a:solidFill>
                  <a:schemeClr val="accent1"/>
                </a:solidFill>
              </a:rPr>
              <a:t>a set of processes </a:t>
            </a:r>
            <a:r>
              <a:rPr lang="en-US" altLang="zh-TW" sz="3600" dirty="0"/>
              <a:t>for </a:t>
            </a:r>
            <a:br>
              <a:rPr lang="en-US" altLang="zh-TW" sz="3600" dirty="0"/>
            </a:br>
            <a:r>
              <a:rPr lang="en-US" altLang="zh-TW" sz="3600" dirty="0">
                <a:solidFill>
                  <a:srgbClr val="FF0000"/>
                </a:solidFill>
              </a:rPr>
              <a:t>creating, communicating, and delivering </a:t>
            </a:r>
            <a:br>
              <a:rPr lang="en-US" altLang="zh-TW" sz="3600" dirty="0">
                <a:solidFill>
                  <a:srgbClr val="FF0000"/>
                </a:solidFill>
              </a:rPr>
            </a:br>
            <a:r>
              <a:rPr lang="en-US" altLang="zh-TW" sz="3600" dirty="0">
                <a:solidFill>
                  <a:srgbClr val="FF0000"/>
                </a:solidFill>
              </a:rPr>
              <a:t>value to customers </a:t>
            </a:r>
            <a:r>
              <a:rPr lang="en-US" altLang="zh-TW" sz="3600" dirty="0"/>
              <a:t>and </a:t>
            </a:r>
            <a:br>
              <a:rPr lang="en-US" altLang="zh-TW" sz="3600" dirty="0"/>
            </a:br>
            <a:r>
              <a:rPr lang="en-US" altLang="zh-TW" sz="3600" dirty="0"/>
              <a:t>for </a:t>
            </a:r>
            <a:r>
              <a:rPr lang="en-US" altLang="zh-TW" sz="3600" dirty="0">
                <a:solidFill>
                  <a:srgbClr val="FF0000"/>
                </a:solidFill>
              </a:rPr>
              <a:t>managing customer relationships </a:t>
            </a:r>
            <a:br>
              <a:rPr lang="en-US" altLang="zh-TW" sz="3600" u="sng" dirty="0">
                <a:solidFill>
                  <a:srgbClr val="FF0000"/>
                </a:solidFill>
              </a:rPr>
            </a:br>
            <a:r>
              <a:rPr lang="en-US" altLang="zh-TW" sz="3600" dirty="0"/>
              <a:t>in ways that </a:t>
            </a:r>
            <a:r>
              <a:rPr lang="en-US" altLang="zh-TW" sz="3600" dirty="0">
                <a:solidFill>
                  <a:schemeClr val="accent1"/>
                </a:solidFill>
              </a:rPr>
              <a:t>benefit the organization and its stakeholders</a:t>
            </a:r>
            <a:r>
              <a:rPr lang="en-US" altLang="zh-TW" sz="3600" dirty="0"/>
              <a:t>.” </a:t>
            </a:r>
            <a:endParaRPr lang="zh-TW" altLang="en-US" sz="2400" dirty="0"/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C52B39E-3F41-4C00-8B3E-76176D602E0A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63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263259-2ED3-E341-9212-2C71EDDDF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92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42726164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106690"/>
          </a:xfrm>
        </p:spPr>
        <p:txBody>
          <a:bodyPr/>
          <a:lstStyle/>
          <a:p>
            <a:r>
              <a:rPr lang="en-US" altLang="zh-TW" sz="11000" dirty="0">
                <a:solidFill>
                  <a:srgbClr val="FF0000"/>
                </a:solidFill>
              </a:rPr>
              <a:t>Marketing</a:t>
            </a:r>
            <a:br>
              <a:rPr lang="en-US" altLang="zh-TW" sz="11000" dirty="0">
                <a:solidFill>
                  <a:srgbClr val="FF0000"/>
                </a:solidFill>
              </a:rPr>
            </a:br>
            <a:r>
              <a:rPr lang="en-US" altLang="zh-TW" sz="11000" dirty="0">
                <a:solidFill>
                  <a:srgbClr val="FF0000"/>
                </a:solidFill>
              </a:rPr>
              <a:t>Management</a:t>
            </a:r>
            <a:endParaRPr lang="zh-TW" altLang="en-US" sz="110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35714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 dirty="0">
                <a:solidFill>
                  <a:srgbClr val="C00000"/>
                </a:solidFill>
              </a:rPr>
              <a:t>Marketing Management</a:t>
            </a:r>
            <a:endParaRPr lang="zh-TW" altLang="en-US" sz="6000" dirty="0">
              <a:solidFill>
                <a:srgbClr val="C00000"/>
              </a:solidFill>
            </a:endParaRPr>
          </a:p>
        </p:txBody>
      </p:sp>
      <p:sp>
        <p:nvSpPr>
          <p:cNvPr id="38915" name="內容版面配置區 2"/>
          <p:cNvSpPr>
            <a:spLocks noGrp="1"/>
          </p:cNvSpPr>
          <p:nvPr>
            <p:ph idx="1"/>
          </p:nvPr>
        </p:nvSpPr>
        <p:spPr>
          <a:xfrm>
            <a:off x="1692598" y="1523926"/>
            <a:ext cx="8651875" cy="485740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zh-TW" sz="4000" dirty="0"/>
              <a:t>“</a:t>
            </a:r>
            <a:r>
              <a:rPr lang="en-US" altLang="zh-TW" sz="4000" dirty="0">
                <a:solidFill>
                  <a:srgbClr val="C00000"/>
                </a:solidFill>
              </a:rPr>
              <a:t>Marketing management </a:t>
            </a:r>
            <a:r>
              <a:rPr lang="en-US" altLang="zh-TW" sz="4000" dirty="0"/>
              <a:t>is the</a:t>
            </a:r>
            <a:br>
              <a:rPr lang="en-US" altLang="zh-TW" sz="4000" dirty="0"/>
            </a:br>
            <a:r>
              <a:rPr lang="en-US" altLang="zh-TW" sz="4800" dirty="0">
                <a:solidFill>
                  <a:schemeClr val="accent1"/>
                </a:solidFill>
              </a:rPr>
              <a:t>art and science </a:t>
            </a:r>
            <a:br>
              <a:rPr lang="en-US" altLang="zh-TW" sz="4000" dirty="0"/>
            </a:br>
            <a:r>
              <a:rPr lang="en-US" altLang="zh-TW" sz="4400" dirty="0"/>
              <a:t>of </a:t>
            </a:r>
            <a:r>
              <a:rPr lang="en-US" altLang="zh-TW" sz="4400" dirty="0">
                <a:solidFill>
                  <a:srgbClr val="FF0000"/>
                </a:solidFill>
              </a:rPr>
              <a:t>choosing target markets </a:t>
            </a:r>
            <a:br>
              <a:rPr lang="en-US" altLang="zh-TW" sz="4400" dirty="0"/>
            </a:br>
            <a:r>
              <a:rPr lang="en-US" altLang="zh-TW" sz="4400" dirty="0"/>
              <a:t>and </a:t>
            </a:r>
            <a:r>
              <a:rPr lang="en-US" altLang="zh-TW" sz="4400" dirty="0">
                <a:solidFill>
                  <a:schemeClr val="accent1"/>
                </a:solidFill>
              </a:rPr>
              <a:t>getting, keeping, and growing </a:t>
            </a:r>
            <a:br>
              <a:rPr lang="en-US" altLang="zh-TW" sz="4400" dirty="0">
                <a:solidFill>
                  <a:schemeClr val="accent1"/>
                </a:solidFill>
              </a:rPr>
            </a:br>
            <a:r>
              <a:rPr lang="en-US" altLang="zh-TW" sz="4400" dirty="0">
                <a:solidFill>
                  <a:schemeClr val="accent1"/>
                </a:solidFill>
              </a:rPr>
              <a:t>customers</a:t>
            </a:r>
            <a:r>
              <a:rPr lang="en-US" altLang="zh-TW" sz="4400" dirty="0"/>
              <a:t> through </a:t>
            </a:r>
            <a:br>
              <a:rPr lang="en-US" altLang="zh-TW" sz="4000" dirty="0"/>
            </a:br>
            <a:r>
              <a:rPr lang="en-US" altLang="zh-TW" sz="4000" dirty="0">
                <a:solidFill>
                  <a:srgbClr val="FF0000"/>
                </a:solidFill>
              </a:rPr>
              <a:t>creating, delivering, and communicating </a:t>
            </a:r>
            <a:br>
              <a:rPr lang="en-US" altLang="zh-TW" sz="4000" dirty="0">
                <a:solidFill>
                  <a:srgbClr val="FF0000"/>
                </a:solidFill>
              </a:rPr>
            </a:br>
            <a:r>
              <a:rPr lang="en-US" altLang="zh-TW" sz="4400" dirty="0">
                <a:solidFill>
                  <a:srgbClr val="FF0000"/>
                </a:solidFill>
              </a:rPr>
              <a:t>superior customer value</a:t>
            </a:r>
            <a:r>
              <a:rPr lang="en-US" altLang="zh-TW" sz="4400" dirty="0"/>
              <a:t>.” </a:t>
            </a:r>
          </a:p>
          <a:p>
            <a:pPr marL="0" indent="0" algn="ctr">
              <a:buNone/>
            </a:pPr>
            <a:endParaRPr lang="zh-TW" altLang="en-US" sz="4000" dirty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E1C5A1E-1767-4A42-AFC6-80D36FF515E3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65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C50696-0C10-E342-A859-9471DAA3B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92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7968263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1200" y="181034"/>
            <a:ext cx="8229600" cy="727687"/>
          </a:xfrm>
        </p:spPr>
        <p:txBody>
          <a:bodyPr>
            <a:normAutofit fontScale="90000"/>
          </a:bodyPr>
          <a:lstStyle/>
          <a:p>
            <a:r>
              <a:rPr lang="en-US" altLang="zh-TW" sz="5400" dirty="0">
                <a:solidFill>
                  <a:srgbClr val="FF0000"/>
                </a:solidFill>
              </a:rPr>
              <a:t>Marketing Management</a:t>
            </a:r>
            <a:endParaRPr lang="zh-TW" altLang="en-US" sz="5400" dirty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B46C-01CC-41BD-8A17-4C0AF2F2BDA7}" type="slidenum">
              <a:rPr lang="zh-TW" altLang="en-US" smtClean="0"/>
              <a:pPr>
                <a:defRPr/>
              </a:pPr>
              <a:t>66</a:t>
            </a:fld>
            <a:endParaRPr lang="zh-TW" altLang="en-US"/>
          </a:p>
        </p:txBody>
      </p:sp>
      <p:sp>
        <p:nvSpPr>
          <p:cNvPr id="7" name="Rounded Rectangle 9"/>
          <p:cNvSpPr>
            <a:spLocks noChangeArrowheads="1"/>
          </p:cNvSpPr>
          <p:nvPr/>
        </p:nvSpPr>
        <p:spPr bwMode="auto">
          <a:xfrm>
            <a:off x="2598541" y="1003882"/>
            <a:ext cx="6984776" cy="585216"/>
          </a:xfrm>
          <a:prstGeom prst="roundRect">
            <a:avLst>
              <a:gd name="adj" fmla="val 12157"/>
            </a:avLst>
          </a:prstGeom>
          <a:solidFill>
            <a:srgbClr val="FF9900"/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Understanding Marketing Management</a:t>
            </a:r>
          </a:p>
        </p:txBody>
      </p:sp>
      <p:sp>
        <p:nvSpPr>
          <p:cNvPr id="9" name="Rounded Rectangle 9"/>
          <p:cNvSpPr>
            <a:spLocks noChangeArrowheads="1"/>
          </p:cNvSpPr>
          <p:nvPr/>
        </p:nvSpPr>
        <p:spPr bwMode="auto">
          <a:xfrm>
            <a:off x="2598541" y="1714466"/>
            <a:ext cx="6984776" cy="588098"/>
          </a:xfrm>
          <a:prstGeom prst="roundRect">
            <a:avLst>
              <a:gd name="adj" fmla="val 12157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Capturing Marketing Insights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2598541" y="2427932"/>
            <a:ext cx="6984776" cy="588098"/>
          </a:xfrm>
          <a:prstGeom prst="roundRect">
            <a:avLst>
              <a:gd name="adj" fmla="val 12157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Connecting with Customers</a:t>
            </a:r>
          </a:p>
        </p:txBody>
      </p:sp>
      <p:sp>
        <p:nvSpPr>
          <p:cNvPr id="11" name="Rounded Rectangle 9"/>
          <p:cNvSpPr>
            <a:spLocks noChangeArrowheads="1"/>
          </p:cNvSpPr>
          <p:nvPr/>
        </p:nvSpPr>
        <p:spPr bwMode="auto">
          <a:xfrm>
            <a:off x="2598541" y="3141398"/>
            <a:ext cx="6984776" cy="588098"/>
          </a:xfrm>
          <a:prstGeom prst="roundRect">
            <a:avLst>
              <a:gd name="adj" fmla="val 12157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Building Strong Brands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992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068753" y="85936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rgbClr val="FF0000"/>
                </a:solidFill>
              </a:rPr>
              <a:t>1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068753" y="231362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rgbClr val="FF0000"/>
                </a:solidFill>
              </a:rPr>
              <a:t>3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068753" y="376788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rgbClr val="FF0000"/>
                </a:solidFill>
              </a:rPr>
              <a:t>5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068753" y="304075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rgbClr val="FF0000"/>
                </a:solidFill>
              </a:rPr>
              <a:t>4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7C71F18-4533-E948-AE12-F51FAC1B1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541" y="3854864"/>
            <a:ext cx="6984776" cy="588098"/>
          </a:xfrm>
          <a:prstGeom prst="roundRect">
            <a:avLst>
              <a:gd name="adj" fmla="val 12157"/>
            </a:avLst>
          </a:prstGeom>
          <a:solidFill>
            <a:srgbClr val="FFC000"/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Creating Value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34419AC-22C7-1F42-9290-B2E69EC1F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541" y="4568330"/>
            <a:ext cx="6984776" cy="588098"/>
          </a:xfrm>
          <a:prstGeom prst="roundRect">
            <a:avLst>
              <a:gd name="adj" fmla="val 12157"/>
            </a:avLst>
          </a:prstGeom>
          <a:solidFill>
            <a:srgbClr val="FFC000"/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Delivering Value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B6AE6E9-A626-5041-8D66-320BF77AD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541" y="5281796"/>
            <a:ext cx="6984776" cy="588098"/>
          </a:xfrm>
          <a:prstGeom prst="roundRect">
            <a:avLst>
              <a:gd name="adj" fmla="val 12157"/>
            </a:avLst>
          </a:prstGeom>
          <a:solidFill>
            <a:srgbClr val="FFC000"/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Communicating Value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8222EF1-7E62-8044-BFD9-BBE43F644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541" y="5995260"/>
            <a:ext cx="6984776" cy="588098"/>
          </a:xfrm>
          <a:prstGeom prst="roundRect">
            <a:avLst>
              <a:gd name="adj" fmla="val 12157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b="1" dirty="0">
                <a:solidFill>
                  <a:srgbClr val="FF0000"/>
                </a:solidFill>
              </a:rPr>
              <a:t>Conducting Marketing Responsibly for Long-term Success</a:t>
            </a:r>
          </a:p>
        </p:txBody>
      </p:sp>
      <p:sp>
        <p:nvSpPr>
          <p:cNvPr id="21" name="文字方塊 14">
            <a:extLst>
              <a:ext uri="{FF2B5EF4-FFF2-40B4-BE49-F238E27FC236}">
                <a16:creationId xmlns:a16="http://schemas.microsoft.com/office/drawing/2014/main" id="{53DAE02D-EA0D-114A-AE3E-C00697B88BD5}"/>
              </a:ext>
            </a:extLst>
          </p:cNvPr>
          <p:cNvSpPr txBox="1"/>
          <p:nvPr/>
        </p:nvSpPr>
        <p:spPr>
          <a:xfrm>
            <a:off x="2068753" y="158649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rgbClr val="FF0000"/>
                </a:solidFill>
              </a:rPr>
              <a:t>2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22" name="文字方塊 14">
            <a:extLst>
              <a:ext uri="{FF2B5EF4-FFF2-40B4-BE49-F238E27FC236}">
                <a16:creationId xmlns:a16="http://schemas.microsoft.com/office/drawing/2014/main" id="{D6825450-10A7-CD49-933A-31EB24B5BCF2}"/>
              </a:ext>
            </a:extLst>
          </p:cNvPr>
          <p:cNvSpPr txBox="1"/>
          <p:nvPr/>
        </p:nvSpPr>
        <p:spPr>
          <a:xfrm>
            <a:off x="2068753" y="449502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rgbClr val="FF0000"/>
                </a:solidFill>
              </a:rPr>
              <a:t>6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23" name="文字方塊 14">
            <a:extLst>
              <a:ext uri="{FF2B5EF4-FFF2-40B4-BE49-F238E27FC236}">
                <a16:creationId xmlns:a16="http://schemas.microsoft.com/office/drawing/2014/main" id="{46C1F9A6-75BA-9640-86E7-5E76D1115D80}"/>
              </a:ext>
            </a:extLst>
          </p:cNvPr>
          <p:cNvSpPr txBox="1"/>
          <p:nvPr/>
        </p:nvSpPr>
        <p:spPr>
          <a:xfrm>
            <a:off x="2068753" y="52221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rgbClr val="FF0000"/>
                </a:solidFill>
              </a:rPr>
              <a:t>7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24" name="文字方塊 14">
            <a:extLst>
              <a:ext uri="{FF2B5EF4-FFF2-40B4-BE49-F238E27FC236}">
                <a16:creationId xmlns:a16="http://schemas.microsoft.com/office/drawing/2014/main" id="{73D8546A-C56C-3F47-B544-4ADACD915B8E}"/>
              </a:ext>
            </a:extLst>
          </p:cNvPr>
          <p:cNvSpPr txBox="1"/>
          <p:nvPr/>
        </p:nvSpPr>
        <p:spPr>
          <a:xfrm>
            <a:off x="2068753" y="5949281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rgbClr val="FF0000"/>
                </a:solidFill>
              </a:rPr>
              <a:t>8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2015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6359" y="274638"/>
            <a:ext cx="11513128" cy="6106690"/>
          </a:xfrm>
        </p:spPr>
        <p:txBody>
          <a:bodyPr>
            <a:normAutofit/>
          </a:bodyPr>
          <a:lstStyle/>
          <a:p>
            <a:r>
              <a:rPr lang="en-US" altLang="zh-TW" sz="9600" dirty="0">
                <a:solidFill>
                  <a:srgbClr val="C00000"/>
                </a:solidFill>
              </a:rPr>
              <a:t>Agentic AI</a:t>
            </a:r>
            <a:br>
              <a:rPr lang="en-US" altLang="zh-TW" sz="9600" dirty="0">
                <a:solidFill>
                  <a:srgbClr val="C00000"/>
                </a:solidFill>
              </a:rPr>
            </a:br>
            <a:r>
              <a:rPr lang="en-US" altLang="zh-TW" sz="7200" dirty="0">
                <a:solidFill>
                  <a:srgbClr val="C00000"/>
                </a:solidFill>
              </a:rPr>
              <a:t>for</a:t>
            </a:r>
            <a:r>
              <a:rPr lang="en-US" altLang="zh-TW" sz="9600" dirty="0">
                <a:solidFill>
                  <a:srgbClr val="C00000"/>
                </a:solidFill>
              </a:rPr>
              <a:t> </a:t>
            </a:r>
            <a:br>
              <a:rPr lang="en-US" altLang="zh-TW" sz="7200" dirty="0">
                <a:solidFill>
                  <a:srgbClr val="C00000"/>
                </a:solidFill>
              </a:rPr>
            </a:br>
            <a:r>
              <a:rPr lang="en-US" altLang="zh-TW" sz="7200" dirty="0">
                <a:solidFill>
                  <a:srgbClr val="C00000"/>
                </a:solidFill>
              </a:rPr>
              <a:t>Agile AI Software Engineering</a:t>
            </a:r>
            <a:endParaRPr lang="zh-TW" altLang="en-US" sz="72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85378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63C9D-A74F-104B-9D6B-EA7291271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43" y="215430"/>
            <a:ext cx="11337031" cy="6346814"/>
          </a:xfrm>
        </p:spPr>
        <p:txBody>
          <a:bodyPr>
            <a:normAutofit/>
          </a:bodyPr>
          <a:lstStyle/>
          <a:p>
            <a:r>
              <a:rPr lang="en-US" altLang="zh-TW" sz="12000" dirty="0">
                <a:solidFill>
                  <a:srgbClr val="C00000"/>
                </a:solidFill>
                <a:ea typeface="Heiti TC Medium" pitchFamily="2" charset="-128"/>
                <a:cs typeface="Arial" panose="020B0604020202020204" pitchFamily="34" charset="0"/>
              </a:rPr>
              <a:t>Generative AI</a:t>
            </a:r>
            <a:br>
              <a:rPr lang="en-US" altLang="zh-TW" sz="12000" dirty="0">
                <a:solidFill>
                  <a:srgbClr val="C00000"/>
                </a:solidFill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12000" dirty="0">
                <a:solidFill>
                  <a:srgbClr val="C00000"/>
                </a:solidFill>
                <a:ea typeface="Heiti TC Medium" pitchFamily="2" charset="-128"/>
                <a:cs typeface="Arial" panose="020B0604020202020204" pitchFamily="34" charset="0"/>
              </a:rPr>
              <a:t>Agentic AI </a:t>
            </a:r>
            <a:br>
              <a:rPr lang="en-US" altLang="zh-TW" sz="12000" dirty="0">
                <a:solidFill>
                  <a:srgbClr val="C00000"/>
                </a:solidFill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12000" dirty="0">
                <a:solidFill>
                  <a:srgbClr val="C00000"/>
                </a:solidFill>
                <a:ea typeface="Heiti TC Medium" pitchFamily="2" charset="-128"/>
                <a:cs typeface="Arial" panose="020B0604020202020204" pitchFamily="34" charset="0"/>
              </a:rPr>
              <a:t>Physical AI</a:t>
            </a:r>
            <a:endParaRPr lang="en-US" sz="6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92C22-1811-3542-9185-D8DF8CC32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307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69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5721EFD-EF77-D444-9ADA-C98763A1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37662"/>
          </a:xfrm>
        </p:spPr>
        <p:txBody>
          <a:bodyPr>
            <a:normAutofit/>
          </a:bodyPr>
          <a:lstStyle/>
          <a:p>
            <a:r>
              <a:rPr lang="en-US" dirty="0"/>
              <a:t>AI, ML, DL, Generative AI</a:t>
            </a:r>
            <a:endParaRPr lang="en-US" sz="27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614AFB-37FD-B060-DE8D-B5D4C65E1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825" y="1140812"/>
            <a:ext cx="9371308" cy="52889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F72D27-A595-2AD4-5866-626C9A83738A}"/>
              </a:ext>
            </a:extLst>
          </p:cNvPr>
          <p:cNvSpPr txBox="1"/>
          <p:nvPr/>
        </p:nvSpPr>
        <p:spPr>
          <a:xfrm>
            <a:off x="295929" y="6597778"/>
            <a:ext cx="1143411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Jeong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Cheonsu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. "A Study on the Implementation of Generative AI Services Using an Enterprise Data-Based LLM Application Architecture."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arXiv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preprint arXiv:2309.01105 (2023).</a:t>
            </a:r>
          </a:p>
        </p:txBody>
      </p:sp>
    </p:spTree>
    <p:extLst>
      <p:ext uri="{BB962C8B-B14F-4D97-AF65-F5344CB8AC3E}">
        <p14:creationId xmlns:p14="http://schemas.microsoft.com/office/powerpoint/2010/main" val="2423585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C82DA-B006-D842-865A-A805B868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56101"/>
            <a:ext cx="11222181" cy="1086900"/>
          </a:xfrm>
        </p:spPr>
        <p:txBody>
          <a:bodyPr>
            <a:normAutofit/>
          </a:bodyPr>
          <a:lstStyle/>
          <a:p>
            <a:r>
              <a:rPr lang="en-US" dirty="0"/>
              <a:t>Four Fundamental 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CB672-3C34-354D-B5BE-45EC3902E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143000"/>
            <a:ext cx="11222181" cy="541924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altLang="zh-TW" sz="2400" dirty="0">
                <a:solidFill>
                  <a:srgbClr val="C00000"/>
                </a:solidFill>
              </a:rPr>
              <a:t>Professionalism</a:t>
            </a:r>
          </a:p>
          <a:p>
            <a:pPr lvl="1">
              <a:spcAft>
                <a:spcPts val="600"/>
              </a:spcAft>
            </a:pPr>
            <a:r>
              <a:rPr lang="en-US" altLang="zh-TW" sz="2400" dirty="0">
                <a:solidFill>
                  <a:srgbClr val="C00000"/>
                </a:solidFill>
              </a:rPr>
              <a:t>Creative thinking and Problem-solving 30 %</a:t>
            </a:r>
          </a:p>
          <a:p>
            <a:pPr lvl="1">
              <a:spcAft>
                <a:spcPts val="600"/>
              </a:spcAft>
            </a:pPr>
            <a:r>
              <a:rPr lang="en-US" altLang="zh-TW" sz="2400" dirty="0">
                <a:solidFill>
                  <a:srgbClr val="C00000"/>
                </a:solidFill>
              </a:rPr>
              <a:t>Comprehensive Integration 30 %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</a:rPr>
              <a:t>Interpersonal Relationship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</a:rPr>
              <a:t>Communication and Coordination 10 %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</a:rPr>
              <a:t>Teamwork 10 %</a:t>
            </a:r>
          </a:p>
          <a:p>
            <a:pPr>
              <a:spcAft>
                <a:spcPts val="600"/>
              </a:spcAft>
            </a:pPr>
            <a:r>
              <a:rPr lang="en-US" altLang="zh-TW" sz="2400" dirty="0"/>
              <a:t>Ethics</a:t>
            </a:r>
          </a:p>
          <a:p>
            <a:pPr lvl="1">
              <a:spcAft>
                <a:spcPts val="600"/>
              </a:spcAft>
            </a:pPr>
            <a:r>
              <a:rPr lang="en-US" altLang="zh-TW" sz="2400" dirty="0"/>
              <a:t>Honesty and Integrity 5 %</a:t>
            </a:r>
          </a:p>
          <a:p>
            <a:pPr lvl="1">
              <a:spcAft>
                <a:spcPts val="600"/>
              </a:spcAft>
            </a:pPr>
            <a:r>
              <a:rPr lang="en-US" altLang="zh-TW" sz="2400" dirty="0"/>
              <a:t>Self-Esteem and Self-reflection 5 %</a:t>
            </a:r>
          </a:p>
          <a:p>
            <a:pPr>
              <a:spcAft>
                <a:spcPts val="600"/>
              </a:spcAft>
            </a:pPr>
            <a:r>
              <a:rPr lang="en-US" altLang="zh-TW" sz="2400" dirty="0"/>
              <a:t>International Vision</a:t>
            </a:r>
          </a:p>
          <a:p>
            <a:pPr lvl="1">
              <a:spcAft>
                <a:spcPts val="600"/>
              </a:spcAft>
            </a:pPr>
            <a:r>
              <a:rPr lang="en-US" altLang="zh-TW" sz="2400" dirty="0"/>
              <a:t>Caring for Diversity 5 %</a:t>
            </a:r>
          </a:p>
          <a:p>
            <a:pPr lvl="1">
              <a:spcAft>
                <a:spcPts val="600"/>
              </a:spcAft>
            </a:pPr>
            <a:r>
              <a:rPr lang="en-US" altLang="zh-TW" sz="2400" dirty="0">
                <a:solidFill>
                  <a:schemeClr val="accent6">
                    <a:lumMod val="50000"/>
                  </a:schemeClr>
                </a:solidFill>
              </a:rPr>
              <a:t>Interdisciplinary Vision 5 %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16157-D163-B749-B193-990891144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7F3460-C118-C349-846D-D4B1E4428C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B20EB9-8CFE-5A4B-956B-B4ACCBF842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935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074F8-0372-534F-6A2A-283543D86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FF2CB992-FECF-7940-9E6C-4FDE766BD97F}"/>
              </a:ext>
            </a:extLst>
          </p:cNvPr>
          <p:cNvSpPr/>
          <p:nvPr/>
        </p:nvSpPr>
        <p:spPr>
          <a:xfrm>
            <a:off x="534390" y="629623"/>
            <a:ext cx="11251092" cy="5598754"/>
          </a:xfrm>
          <a:custGeom>
            <a:avLst/>
            <a:gdLst>
              <a:gd name="connsiteX0" fmla="*/ 0 w 1442434"/>
              <a:gd name="connsiteY0" fmla="*/ 824248 h 824248"/>
              <a:gd name="connsiteX1" fmla="*/ 978794 w 1442434"/>
              <a:gd name="connsiteY1" fmla="*/ 656823 h 824248"/>
              <a:gd name="connsiteX2" fmla="*/ 1442434 w 1442434"/>
              <a:gd name="connsiteY2" fmla="*/ 0 h 824248"/>
              <a:gd name="connsiteX0" fmla="*/ 0 w 1442434"/>
              <a:gd name="connsiteY0" fmla="*/ 824248 h 824248"/>
              <a:gd name="connsiteX1" fmla="*/ 864867 w 1442434"/>
              <a:gd name="connsiteY1" fmla="*/ 620798 h 824248"/>
              <a:gd name="connsiteX2" fmla="*/ 1442434 w 1442434"/>
              <a:gd name="connsiteY2" fmla="*/ 0 h 824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2434" h="824248">
                <a:moveTo>
                  <a:pt x="0" y="824248"/>
                </a:moveTo>
                <a:cubicBezTo>
                  <a:pt x="369194" y="809223"/>
                  <a:pt x="624461" y="758173"/>
                  <a:pt x="864867" y="620798"/>
                </a:cubicBezTo>
                <a:cubicBezTo>
                  <a:pt x="1105273" y="483423"/>
                  <a:pt x="1330817" y="259724"/>
                  <a:pt x="1442434" y="0"/>
                </a:cubicBezTo>
              </a:path>
            </a:pathLst>
          </a:custGeom>
          <a:noFill/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3F0379-D7FF-1AAC-283C-486101A3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90" y="57831"/>
            <a:ext cx="11222181" cy="778051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Generative AI, Agentic AI, Physical AI</a:t>
            </a:r>
            <a:endParaRPr lang="en-US" sz="2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CD7C83-6686-7625-8955-20F4BEAC7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904276-3D44-0214-F997-EB80DAAE0716}"/>
              </a:ext>
            </a:extLst>
          </p:cNvPr>
          <p:cNvSpPr/>
          <p:nvPr/>
        </p:nvSpPr>
        <p:spPr>
          <a:xfrm>
            <a:off x="185738" y="6606277"/>
            <a:ext cx="115997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NVIDIA (2025), GTC March 2025 Keynote with NVIDIA CEO Jensen Huang, https://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www.youtube.com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watch?v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=_waPvOwL9Z8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D26E1B-00AA-89EF-827C-EED647610FDD}"/>
              </a:ext>
            </a:extLst>
          </p:cNvPr>
          <p:cNvSpPr txBox="1"/>
          <p:nvPr/>
        </p:nvSpPr>
        <p:spPr>
          <a:xfrm>
            <a:off x="79065" y="5781181"/>
            <a:ext cx="22280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2012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AlexNet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40F6DB-F166-198B-F231-ABEB4018ADDB}"/>
              </a:ext>
            </a:extLst>
          </p:cNvPr>
          <p:cNvSpPr txBox="1"/>
          <p:nvPr/>
        </p:nvSpPr>
        <p:spPr>
          <a:xfrm>
            <a:off x="3025567" y="4811298"/>
            <a:ext cx="248194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Perception AI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B76758-74E4-D9B3-35F9-11D2CC2E6F11}"/>
              </a:ext>
            </a:extLst>
          </p:cNvPr>
          <p:cNvSpPr txBox="1"/>
          <p:nvPr/>
        </p:nvSpPr>
        <p:spPr>
          <a:xfrm>
            <a:off x="5962835" y="3873070"/>
            <a:ext cx="248194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Generative AI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B232B9-7A7F-8195-96F1-721FEA6244FE}"/>
              </a:ext>
            </a:extLst>
          </p:cNvPr>
          <p:cNvSpPr txBox="1"/>
          <p:nvPr/>
        </p:nvSpPr>
        <p:spPr>
          <a:xfrm>
            <a:off x="8228630" y="2374071"/>
            <a:ext cx="248194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Agentic AI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556751-3009-ADA3-CFD2-E571773811FD}"/>
              </a:ext>
            </a:extLst>
          </p:cNvPr>
          <p:cNvSpPr txBox="1"/>
          <p:nvPr/>
        </p:nvSpPr>
        <p:spPr>
          <a:xfrm>
            <a:off x="9918825" y="1048081"/>
            <a:ext cx="220167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AI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76B763-BCA4-DC3D-3019-7353571CF0D2}"/>
              </a:ext>
            </a:extLst>
          </p:cNvPr>
          <p:cNvSpPr txBox="1"/>
          <p:nvPr/>
        </p:nvSpPr>
        <p:spPr>
          <a:xfrm>
            <a:off x="79065" y="6169808"/>
            <a:ext cx="3189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Deep learning breakthrough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AF9B4C-A0B3-D568-B475-2680DE560BA0}"/>
              </a:ext>
            </a:extLst>
          </p:cNvPr>
          <p:cNvSpPr txBox="1"/>
          <p:nvPr/>
        </p:nvSpPr>
        <p:spPr>
          <a:xfrm>
            <a:off x="3025567" y="5249073"/>
            <a:ext cx="318928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Speech recognition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Deep recommender systems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Medical imaging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1D1F26-086D-57DC-DE40-F6B75989899E}"/>
              </a:ext>
            </a:extLst>
          </p:cNvPr>
          <p:cNvSpPr txBox="1"/>
          <p:nvPr/>
        </p:nvSpPr>
        <p:spPr>
          <a:xfrm>
            <a:off x="5997753" y="4298959"/>
            <a:ext cx="232173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Digital marketing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Content creation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BB8C85-5B74-EEB5-FEC2-F55DB318DF2B}"/>
              </a:ext>
            </a:extLst>
          </p:cNvPr>
          <p:cNvSpPr txBox="1"/>
          <p:nvPr/>
        </p:nvSpPr>
        <p:spPr>
          <a:xfrm>
            <a:off x="8245883" y="2793773"/>
            <a:ext cx="227646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Coding assistants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Customer service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Patient care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7B61FC-315B-E8EB-6BBB-0AE6A8DFCFDA}"/>
              </a:ext>
            </a:extLst>
          </p:cNvPr>
          <p:cNvSpPr txBox="1"/>
          <p:nvPr/>
        </p:nvSpPr>
        <p:spPr>
          <a:xfrm>
            <a:off x="9915935" y="1467824"/>
            <a:ext cx="220167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Self-driving cars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General robotics</a:t>
            </a:r>
          </a:p>
        </p:txBody>
      </p:sp>
    </p:spTree>
    <p:extLst>
      <p:ext uri="{BB962C8B-B14F-4D97-AF65-F5344CB8AC3E}">
        <p14:creationId xmlns:p14="http://schemas.microsoft.com/office/powerpoint/2010/main" val="341180566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4B0F3-5672-8A24-9A48-287EF0F75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539434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Generative 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6386D-97AF-F52C-26A2-A5A699D0F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71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AAB6D65-93BD-07E5-E60C-4BBBF206C4D1}"/>
              </a:ext>
            </a:extLst>
          </p:cNvPr>
          <p:cNvSpPr/>
          <p:nvPr/>
        </p:nvSpPr>
        <p:spPr>
          <a:xfrm>
            <a:off x="4724400" y="1066434"/>
            <a:ext cx="2743200" cy="2743200"/>
          </a:xfrm>
          <a:prstGeom prst="ellipse">
            <a:avLst/>
          </a:prstGeom>
          <a:solidFill>
            <a:srgbClr val="FFC000">
              <a:alpha val="5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9896860-A293-6891-D2F0-0E21D601C167}"/>
              </a:ext>
            </a:extLst>
          </p:cNvPr>
          <p:cNvSpPr/>
          <p:nvPr/>
        </p:nvSpPr>
        <p:spPr>
          <a:xfrm>
            <a:off x="7255323" y="3875855"/>
            <a:ext cx="2743200" cy="2743200"/>
          </a:xfrm>
          <a:prstGeom prst="ellipse">
            <a:avLst/>
          </a:prstGeom>
          <a:solidFill>
            <a:srgbClr val="76D6FF">
              <a:alpha val="5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6107E58-3CFF-7ED9-629F-43A834BB143C}"/>
              </a:ext>
            </a:extLst>
          </p:cNvPr>
          <p:cNvSpPr/>
          <p:nvPr/>
        </p:nvSpPr>
        <p:spPr>
          <a:xfrm>
            <a:off x="2484113" y="3875855"/>
            <a:ext cx="2743200" cy="2743200"/>
          </a:xfrm>
          <a:prstGeom prst="ellipse">
            <a:avLst/>
          </a:prstGeom>
          <a:solidFill>
            <a:srgbClr val="92D050">
              <a:alpha val="5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F016EA-0DE8-5DF7-6751-EFEC2B96B3FA}"/>
              </a:ext>
            </a:extLst>
          </p:cNvPr>
          <p:cNvSpPr txBox="1"/>
          <p:nvPr/>
        </p:nvSpPr>
        <p:spPr>
          <a:xfrm>
            <a:off x="5204521" y="1876283"/>
            <a:ext cx="1819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Computing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3E4519-79EF-FBA8-D4EE-C0536CF899AD}"/>
              </a:ext>
            </a:extLst>
          </p:cNvPr>
          <p:cNvSpPr txBox="1"/>
          <p:nvPr/>
        </p:nvSpPr>
        <p:spPr>
          <a:xfrm>
            <a:off x="7718020" y="5025057"/>
            <a:ext cx="1817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Algorithms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E8678-D0B5-144D-15F2-F5209F327DF5}"/>
              </a:ext>
            </a:extLst>
          </p:cNvPr>
          <p:cNvSpPr txBox="1"/>
          <p:nvPr/>
        </p:nvSpPr>
        <p:spPr>
          <a:xfrm>
            <a:off x="3413348" y="4985845"/>
            <a:ext cx="884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996343B4-34A7-AFFB-0ACE-35E4B71F3E8D}"/>
              </a:ext>
            </a:extLst>
          </p:cNvPr>
          <p:cNvSpPr/>
          <p:nvPr/>
        </p:nvSpPr>
        <p:spPr>
          <a:xfrm>
            <a:off x="4365980" y="2455264"/>
            <a:ext cx="3496807" cy="2617872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E1059D-29A3-E1F2-8FDC-ECCDAACF835C}"/>
              </a:ext>
            </a:extLst>
          </p:cNvPr>
          <p:cNvSpPr txBox="1"/>
          <p:nvPr/>
        </p:nvSpPr>
        <p:spPr>
          <a:xfrm>
            <a:off x="4972765" y="4059373"/>
            <a:ext cx="2220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Generative AI</a:t>
            </a:r>
          </a:p>
        </p:txBody>
      </p:sp>
    </p:spTree>
    <p:extLst>
      <p:ext uri="{BB962C8B-B14F-4D97-AF65-F5344CB8AC3E}">
        <p14:creationId xmlns:p14="http://schemas.microsoft.com/office/powerpoint/2010/main" val="13501694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F1398-E558-9363-59A2-734830DFB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D9F5E-C436-2B1F-CE80-2C219A071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539434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Generative AI, Agentic AI, Physical 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3CD6-866D-CC49-567B-7D3C1712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E059B3-CA44-8E7E-F548-ADAD0F178A50}"/>
              </a:ext>
            </a:extLst>
          </p:cNvPr>
          <p:cNvSpPr/>
          <p:nvPr/>
        </p:nvSpPr>
        <p:spPr>
          <a:xfrm>
            <a:off x="4245029" y="863400"/>
            <a:ext cx="3834234" cy="3756871"/>
          </a:xfrm>
          <a:prstGeom prst="ellipse">
            <a:avLst/>
          </a:prstGeom>
          <a:solidFill>
            <a:srgbClr val="FFC000">
              <a:alpha val="5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E6FB7F1-B513-3E52-4847-D5FDB96390FF}"/>
              </a:ext>
            </a:extLst>
          </p:cNvPr>
          <p:cNvSpPr/>
          <p:nvPr/>
        </p:nvSpPr>
        <p:spPr>
          <a:xfrm>
            <a:off x="5346342" y="2659069"/>
            <a:ext cx="3834234" cy="3756871"/>
          </a:xfrm>
          <a:prstGeom prst="ellipse">
            <a:avLst/>
          </a:prstGeom>
          <a:solidFill>
            <a:srgbClr val="76D6FF">
              <a:alpha val="5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81F86B2-8C96-13B6-2ADF-522951A7C17C}"/>
              </a:ext>
            </a:extLst>
          </p:cNvPr>
          <p:cNvSpPr/>
          <p:nvPr/>
        </p:nvSpPr>
        <p:spPr>
          <a:xfrm>
            <a:off x="3155022" y="2659068"/>
            <a:ext cx="3834234" cy="3756871"/>
          </a:xfrm>
          <a:prstGeom prst="ellipse">
            <a:avLst/>
          </a:prstGeom>
          <a:solidFill>
            <a:srgbClr val="92D050">
              <a:alpha val="5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08B5CE-C48F-D010-25E0-D40CDC571B9D}"/>
              </a:ext>
            </a:extLst>
          </p:cNvPr>
          <p:cNvSpPr txBox="1"/>
          <p:nvPr/>
        </p:nvSpPr>
        <p:spPr>
          <a:xfrm>
            <a:off x="4846465" y="1118088"/>
            <a:ext cx="263136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Physical AI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(Actuation)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Real-world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Interaction &amp; Execution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9B7D4A-DF96-AC92-998D-0902F8F8D231}"/>
              </a:ext>
            </a:extLst>
          </p:cNvPr>
          <p:cNvSpPr txBox="1"/>
          <p:nvPr/>
        </p:nvSpPr>
        <p:spPr>
          <a:xfrm>
            <a:off x="6837692" y="4310405"/>
            <a:ext cx="22203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Agentic AI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(Orchestration)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Workflow &amp;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Decision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Automation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32876F-350C-205B-DEA9-25C038E89CF6}"/>
              </a:ext>
            </a:extLst>
          </p:cNvPr>
          <p:cNvSpPr txBox="1"/>
          <p:nvPr/>
        </p:nvSpPr>
        <p:spPr>
          <a:xfrm>
            <a:off x="3163476" y="4398871"/>
            <a:ext cx="22203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Generative AI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(Creation)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Content &amp; Idea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Synthesis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535872-6529-57D8-813E-E4F356743D6A}"/>
              </a:ext>
            </a:extLst>
          </p:cNvPr>
          <p:cNvSpPr txBox="1"/>
          <p:nvPr/>
        </p:nvSpPr>
        <p:spPr>
          <a:xfrm>
            <a:off x="5514814" y="3752540"/>
            <a:ext cx="1474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Autonomous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Synergy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C589FD-7A83-F8A7-5400-C4A4D84647D7}"/>
              </a:ext>
            </a:extLst>
          </p:cNvPr>
          <p:cNvSpPr txBox="1"/>
          <p:nvPr/>
        </p:nvSpPr>
        <p:spPr>
          <a:xfrm>
            <a:off x="8962114" y="863400"/>
            <a:ext cx="31583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Economic </a:t>
            </a:r>
            <a:b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Paradigm Shift: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Creation </a:t>
            </a:r>
            <a:b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Execution</a:t>
            </a:r>
            <a:endParaRPr lang="en-US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72513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D67EF-8EFE-84A3-1C94-C56888201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6F1DD-3AF6-C732-5856-06EB5318A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73</a:t>
            </a:fld>
            <a:endParaRPr lang="zh-TW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18A2856-6B2B-3E2B-17DF-3C6C20637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009" y="12850"/>
            <a:ext cx="10344788" cy="2338242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accent1"/>
                </a:solidFill>
              </a:rPr>
              <a:t>The Future of AI</a:t>
            </a:r>
            <a:br>
              <a:rPr lang="en-US" sz="5400" dirty="0">
                <a:solidFill>
                  <a:schemeClr val="accent1"/>
                </a:solidFill>
              </a:rPr>
            </a:br>
            <a:r>
              <a:rPr lang="en-US" sz="5300" dirty="0">
                <a:solidFill>
                  <a:schemeClr val="accent1"/>
                </a:solidFill>
              </a:rPr>
              <a:t>From Tools to Agents: </a:t>
            </a:r>
            <a:br>
              <a:rPr lang="en-US" sz="5300" dirty="0">
                <a:solidFill>
                  <a:schemeClr val="accent1"/>
                </a:solidFill>
              </a:rPr>
            </a:br>
            <a:r>
              <a:rPr lang="en-US" sz="5300" dirty="0">
                <a:solidFill>
                  <a:schemeClr val="accent1"/>
                </a:solidFill>
              </a:rPr>
              <a:t>The Rise and Autonomy of Agentic AI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A5004C8-4706-368B-E4C2-35A4ECE1763D}"/>
              </a:ext>
            </a:extLst>
          </p:cNvPr>
          <p:cNvSpPr/>
          <p:nvPr/>
        </p:nvSpPr>
        <p:spPr>
          <a:xfrm>
            <a:off x="822285" y="2539294"/>
            <a:ext cx="2700000" cy="2700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49804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564989-D5D0-C29C-833E-03D05238E2E8}"/>
              </a:ext>
            </a:extLst>
          </p:cNvPr>
          <p:cNvSpPr txBox="1"/>
          <p:nvPr/>
        </p:nvSpPr>
        <p:spPr>
          <a:xfrm>
            <a:off x="822285" y="3284335"/>
            <a:ext cx="270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Narrow AI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(Tool)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E2B4A05-B4C8-B020-52CF-8483A0812D62}"/>
              </a:ext>
            </a:extLst>
          </p:cNvPr>
          <p:cNvSpPr/>
          <p:nvPr/>
        </p:nvSpPr>
        <p:spPr>
          <a:xfrm>
            <a:off x="4777829" y="2539294"/>
            <a:ext cx="2700000" cy="2700000"/>
          </a:xfrm>
          <a:prstGeom prst="ellipse">
            <a:avLst/>
          </a:prstGeom>
          <a:solidFill>
            <a:srgbClr val="76D6FF">
              <a:alpha val="5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6C386B-B0B8-5C1E-25C4-2435D3F22B3E}"/>
              </a:ext>
            </a:extLst>
          </p:cNvPr>
          <p:cNvSpPr txBox="1"/>
          <p:nvPr/>
        </p:nvSpPr>
        <p:spPr>
          <a:xfrm>
            <a:off x="4777829" y="3284335"/>
            <a:ext cx="270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Agentic AI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(Autonomous System)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5D97CB4-E12B-2F67-F140-6AD4B18E3374}"/>
              </a:ext>
            </a:extLst>
          </p:cNvPr>
          <p:cNvSpPr/>
          <p:nvPr/>
        </p:nvSpPr>
        <p:spPr>
          <a:xfrm>
            <a:off x="8733373" y="2539294"/>
            <a:ext cx="2700000" cy="2700000"/>
          </a:xfrm>
          <a:prstGeom prst="ellipse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87B64C-2DAA-C21A-35E7-24B6063D3634}"/>
              </a:ext>
            </a:extLst>
          </p:cNvPr>
          <p:cNvSpPr txBox="1"/>
          <p:nvPr/>
        </p:nvSpPr>
        <p:spPr>
          <a:xfrm>
            <a:off x="8733373" y="3284335"/>
            <a:ext cx="270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AGI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(Artificial General Intelligence)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F2E14F42-E3E8-A40A-83EB-DF50400EB85D}"/>
              </a:ext>
            </a:extLst>
          </p:cNvPr>
          <p:cNvSpPr/>
          <p:nvPr/>
        </p:nvSpPr>
        <p:spPr>
          <a:xfrm>
            <a:off x="3522285" y="3725988"/>
            <a:ext cx="1255544" cy="317382"/>
          </a:xfrm>
          <a:prstGeom prst="rightArrow">
            <a:avLst>
              <a:gd name="adj1" fmla="val 50000"/>
              <a:gd name="adj2" fmla="val 8596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036BB36A-107F-EE1F-A229-131265DA7D4B}"/>
              </a:ext>
            </a:extLst>
          </p:cNvPr>
          <p:cNvSpPr/>
          <p:nvPr/>
        </p:nvSpPr>
        <p:spPr>
          <a:xfrm>
            <a:off x="7477829" y="3756090"/>
            <a:ext cx="1255544" cy="317382"/>
          </a:xfrm>
          <a:prstGeom prst="rightArrow">
            <a:avLst>
              <a:gd name="adj1" fmla="val 50000"/>
              <a:gd name="adj2" fmla="val 8596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FACFDE-A9CF-33F4-A0A9-ED111BD292CF}"/>
              </a:ext>
            </a:extLst>
          </p:cNvPr>
          <p:cNvSpPr txBox="1"/>
          <p:nvPr/>
        </p:nvSpPr>
        <p:spPr>
          <a:xfrm>
            <a:off x="815009" y="5456158"/>
            <a:ext cx="270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Executes Specific Tasks, Content Generation</a:t>
            </a:r>
            <a:endParaRPr lang="en-TW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CED4C8-1298-0E1A-AEBC-71B879514933}"/>
              </a:ext>
            </a:extLst>
          </p:cNvPr>
          <p:cNvSpPr txBox="1"/>
          <p:nvPr/>
        </p:nvSpPr>
        <p:spPr>
          <a:xfrm>
            <a:off x="8356221" y="5456158"/>
            <a:ext cx="3283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Connecting Multimodal </a:t>
            </a:r>
            <a:r>
              <a:rPr lang="en-US" dirty="0" err="1"/>
              <a:t>GenAl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to Future AGI</a:t>
            </a:r>
            <a:endParaRPr lang="en-TW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3E34A2-58A0-BA35-4486-7E99EC00F3CE}"/>
              </a:ext>
            </a:extLst>
          </p:cNvPr>
          <p:cNvSpPr txBox="1"/>
          <p:nvPr/>
        </p:nvSpPr>
        <p:spPr>
          <a:xfrm>
            <a:off x="4019417" y="5270463"/>
            <a:ext cx="40861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Goal-Oriented Behavior, </a:t>
            </a:r>
            <a:br>
              <a:rPr lang="en-US" dirty="0"/>
            </a:br>
            <a:r>
              <a:rPr lang="en-US" dirty="0"/>
              <a:t>Autonomous Decision-Making, </a:t>
            </a:r>
            <a:br>
              <a:rPr lang="en-US" dirty="0"/>
            </a:br>
            <a:r>
              <a:rPr lang="en-US" dirty="0"/>
              <a:t>Multi-Step Workflows, </a:t>
            </a:r>
            <a:br>
              <a:rPr lang="en-US" dirty="0"/>
            </a:br>
            <a:r>
              <a:rPr lang="en-US" dirty="0"/>
              <a:t>Self-Improvement within Parameters</a:t>
            </a:r>
            <a:endParaRPr lang="en-TW" dirty="0"/>
          </a:p>
        </p:txBody>
      </p:sp>
    </p:spTree>
    <p:extLst>
      <p:ext uri="{BB962C8B-B14F-4D97-AF65-F5344CB8AC3E}">
        <p14:creationId xmlns:p14="http://schemas.microsoft.com/office/powerpoint/2010/main" val="413869841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E1945-AF5C-3479-F130-9BB967565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0"/>
            <a:ext cx="11222181" cy="898071"/>
          </a:xfrm>
        </p:spPr>
        <p:txBody>
          <a:bodyPr>
            <a:normAutofit/>
          </a:bodyPr>
          <a:lstStyle/>
          <a:p>
            <a:r>
              <a:rPr lang="en-US" dirty="0"/>
              <a:t>From Generative AI to Agentic 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E55C4-5ADE-17D5-6FE8-EADB7396C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AFC586-1717-CB50-6CCA-0939F65C7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23" y="898071"/>
            <a:ext cx="10567553" cy="56437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26B62D-79AB-F393-BA77-96BB4687365E}"/>
              </a:ext>
            </a:extLst>
          </p:cNvPr>
          <p:cNvSpPr/>
          <p:nvPr/>
        </p:nvSpPr>
        <p:spPr>
          <a:xfrm>
            <a:off x="185738" y="6606277"/>
            <a:ext cx="115997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Schneider, Johannes. "Generative to Agentic AI: Survey, Conceptualization, and Challenges."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arXiv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preprint arXiv:2504.18875 (2025).</a:t>
            </a:r>
          </a:p>
        </p:txBody>
      </p:sp>
    </p:spTree>
    <p:extLst>
      <p:ext uri="{BB962C8B-B14F-4D97-AF65-F5344CB8AC3E}">
        <p14:creationId xmlns:p14="http://schemas.microsoft.com/office/powerpoint/2010/main" val="64058835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itle 1"/>
          <p:cNvSpPr>
            <a:spLocks noGrp="1"/>
          </p:cNvSpPr>
          <p:nvPr>
            <p:ph type="title"/>
          </p:nvPr>
        </p:nvSpPr>
        <p:spPr>
          <a:xfrm>
            <a:off x="867905" y="274639"/>
            <a:ext cx="10291892" cy="6034087"/>
          </a:xfrm>
        </p:spPr>
        <p:txBody>
          <a:bodyPr>
            <a:normAutofit/>
          </a:bodyPr>
          <a:lstStyle/>
          <a:p>
            <a:r>
              <a:rPr lang="en-US" altLang="zh-TW" sz="8000" dirty="0">
                <a:solidFill>
                  <a:srgbClr val="C00000"/>
                </a:solidFill>
                <a:latin typeface="Calibri" charset="0"/>
                <a:ea typeface="標楷體" charset="-120"/>
              </a:rPr>
              <a:t>Agentic AI Systems</a:t>
            </a:r>
            <a:br>
              <a:rPr lang="en-US" altLang="zh-TW" sz="8000" dirty="0">
                <a:solidFill>
                  <a:srgbClr val="C00000"/>
                </a:solidFill>
                <a:latin typeface="Calibri" charset="0"/>
                <a:ea typeface="標楷體" charset="-120"/>
              </a:rPr>
            </a:br>
            <a:r>
              <a:rPr lang="en-US" altLang="zh-TW" sz="8000" dirty="0">
                <a:solidFill>
                  <a:srgbClr val="C00000"/>
                </a:solidFill>
                <a:latin typeface="Calibri" charset="0"/>
                <a:ea typeface="標楷體" charset="-120"/>
              </a:rPr>
              <a:t>RAG Agents with LLM</a:t>
            </a:r>
            <a:br>
              <a:rPr lang="en-US" altLang="zh-TW" sz="8000" dirty="0">
                <a:solidFill>
                  <a:srgbClr val="C00000"/>
                </a:solidFill>
                <a:latin typeface="Calibri" charset="0"/>
                <a:ea typeface="標楷體" charset="-120"/>
              </a:rPr>
            </a:br>
            <a:r>
              <a:rPr lang="en-US" altLang="zh-TW" sz="8000" dirty="0">
                <a:solidFill>
                  <a:srgbClr val="C00000"/>
                </a:solidFill>
                <a:latin typeface="Calibri" charset="0"/>
                <a:ea typeface="標楷體" charset="-120"/>
              </a:rPr>
              <a:t>Dialogue Systems</a:t>
            </a:r>
            <a:endParaRPr lang="en-US" altLang="en-US" sz="8000" dirty="0">
              <a:solidFill>
                <a:srgbClr val="C00000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1536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C08EAB8C-93D2-2144-9253-06580194A94E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75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86076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B5E2-F332-7A4E-874D-03A3D1D8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26" y="42033"/>
            <a:ext cx="11756570" cy="1011120"/>
          </a:xfrm>
        </p:spPr>
        <p:txBody>
          <a:bodyPr>
            <a:noAutofit/>
          </a:bodyPr>
          <a:lstStyle/>
          <a:p>
            <a:r>
              <a:rPr lang="en-US" sz="6600" dirty="0"/>
              <a:t>Agentic AI Systems</a:t>
            </a:r>
            <a:endParaRPr lang="en-US" sz="66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76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569746"/>
            <a:ext cx="1015209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neontri.com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/blog/agentic-ai/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2F4B3D-BD72-304B-336E-9F89B4B1962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14"/>
                    </a14:imgEffect>
                    <a14:imgEffect>
                      <a14:saturation sat="8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926" y="1060655"/>
            <a:ext cx="11532889" cy="529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640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B5E2-F332-7A4E-874D-03A3D1D8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26" y="42033"/>
            <a:ext cx="11756570" cy="101112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Technology Tree of RAG Research </a:t>
            </a:r>
            <a:br>
              <a:rPr lang="en-US" sz="3600" dirty="0"/>
            </a:br>
            <a:r>
              <a:rPr lang="en-US" sz="3100" b="0" dirty="0"/>
              <a:t>Retrieval-Augmented Generation (RAG) for Large Language Models (LLMs)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77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569746"/>
            <a:ext cx="1015209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Gao, Y.,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Xiong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Y., Gao, X., Jia, K., Pan, J., Bi, Y., ... &amp; Wang, H. (2023). Retrieval-augmented generation for large language models: A survey.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arXiv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preprint arXiv:2312.10997.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4EF2E0-84D4-A6DA-3CAC-939EDEDFAE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139" y="1060655"/>
            <a:ext cx="7631722" cy="55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2234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B5E2-F332-7A4E-874D-03A3D1D8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755"/>
            <a:ext cx="11222181" cy="1348744"/>
          </a:xfrm>
        </p:spPr>
        <p:txBody>
          <a:bodyPr>
            <a:normAutofit fontScale="90000"/>
          </a:bodyPr>
          <a:lstStyle/>
          <a:p>
            <a:r>
              <a:rPr lang="en-US" dirty="0"/>
              <a:t>Retrieval-Augmented Generation (RAG) </a:t>
            </a:r>
            <a:br>
              <a:rPr lang="en-US" dirty="0"/>
            </a:br>
            <a:r>
              <a:rPr lang="en-US" dirty="0"/>
              <a:t>for Large Language Models (LLMs)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78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569746"/>
            <a:ext cx="1015209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Gao, Y.,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Xiong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Y., Gao, X., Jia, K., Pan, J., Bi, Y., ... &amp; Wang, H. (2023). Retrieval-augmented generation for large language models: A survey.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arXiv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preprint arXiv:2312.10997.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2FBD3B-1499-E046-FAA8-64688BB29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169" y="1350498"/>
            <a:ext cx="8953123" cy="521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2004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B5E2-F332-7A4E-874D-03A3D1D8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755"/>
            <a:ext cx="11222181" cy="859893"/>
          </a:xfrm>
        </p:spPr>
        <p:txBody>
          <a:bodyPr>
            <a:noAutofit/>
          </a:bodyPr>
          <a:lstStyle/>
          <a:p>
            <a:r>
              <a:rPr lang="en-US" sz="3600" dirty="0"/>
              <a:t>Retrieval-Augmented Generation (RAG)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79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DB05-C65A-DD4F-90BB-007BEA3CE596}"/>
              </a:ext>
            </a:extLst>
          </p:cNvPr>
          <p:cNvSpPr txBox="1"/>
          <p:nvPr/>
        </p:nvSpPr>
        <p:spPr>
          <a:xfrm>
            <a:off x="1069433" y="6569746"/>
            <a:ext cx="1015209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Zhao, P., Zhang, H., Yu, Q., Wang, Z.,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Geng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Y., Fu, F., ... &amp; Cui, B. (2024). Retrieval-augmented generation for ai-generated content: A survey.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arXiv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preprint arXiv:2402.19473.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99B729-9D2E-EC6D-246B-AD2E690B7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671" y="861648"/>
            <a:ext cx="9930657" cy="570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03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E6D3-4344-CB42-AC4C-A8BD1FC79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College Learning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93681-3372-0E41-8979-664749318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Ethics/Corporate Social Responsibility</a:t>
            </a:r>
          </a:p>
          <a:p>
            <a:r>
              <a:rPr lang="en-US" sz="4400" dirty="0">
                <a:solidFill>
                  <a:srgbClr val="C00000"/>
                </a:solidFill>
              </a:rPr>
              <a:t>Global Knowledge/Awareness</a:t>
            </a:r>
          </a:p>
          <a:p>
            <a:r>
              <a:rPr lang="en-US" sz="4400" dirty="0"/>
              <a:t>Communication</a:t>
            </a:r>
          </a:p>
          <a:p>
            <a:r>
              <a:rPr lang="en-US" sz="4400" dirty="0">
                <a:solidFill>
                  <a:schemeClr val="accent1"/>
                </a:solidFill>
              </a:rPr>
              <a:t>Analytical and Critical Thinking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133C5-31DA-6145-B0B7-EFDE1C3B9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84E15D-0C98-8F4F-A497-5C2BE055C8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A31013-20FE-A941-88E1-5852F907B2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375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B5E2-F332-7A4E-874D-03A3D1D8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755"/>
            <a:ext cx="11222181" cy="898358"/>
          </a:xfrm>
        </p:spPr>
        <p:txBody>
          <a:bodyPr>
            <a:noAutofit/>
          </a:bodyPr>
          <a:lstStyle/>
          <a:p>
            <a:r>
              <a:rPr lang="en-US" sz="4000" dirty="0"/>
              <a:t>Evaluating RAG with Ragas Metrics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D8C5-AFE5-E541-A0CF-A48028F1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F46A5C-B3C7-88B6-ABF3-DB179D08D089}"/>
              </a:ext>
            </a:extLst>
          </p:cNvPr>
          <p:cNvSpPr txBox="1"/>
          <p:nvPr/>
        </p:nvSpPr>
        <p:spPr>
          <a:xfrm>
            <a:off x="1069433" y="6569746"/>
            <a:ext cx="1015209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https://blog.langchain.dev/evaluating-rag-pipelines-with-ragas-langsmith/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2928BE-0295-CA0D-2371-AB40F49D46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98" t="9192" r="9665" b="8331"/>
          <a:stretch/>
        </p:blipFill>
        <p:spPr>
          <a:xfrm>
            <a:off x="1282133" y="845811"/>
            <a:ext cx="9726689" cy="572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6924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6226" y="274638"/>
            <a:ext cx="10833652" cy="6245225"/>
          </a:xfrm>
        </p:spPr>
        <p:txBody>
          <a:bodyPr>
            <a:normAutofit/>
          </a:bodyPr>
          <a:lstStyle/>
          <a:p>
            <a:r>
              <a:rPr lang="en-US" altLang="zh-TW" sz="7000" dirty="0">
                <a:solidFill>
                  <a:srgbClr val="C00000"/>
                </a:solidFill>
              </a:rPr>
              <a:t>NVIDIA Developer Program</a:t>
            </a:r>
            <a:br>
              <a:rPr lang="en-US" altLang="zh-TW" sz="7000" dirty="0">
                <a:solidFill>
                  <a:srgbClr val="C00000"/>
                </a:solidFill>
              </a:rPr>
            </a:br>
            <a:br>
              <a:rPr lang="en-US" altLang="zh-TW" sz="7000" dirty="0">
                <a:solidFill>
                  <a:srgbClr val="C00000"/>
                </a:solidFill>
              </a:rPr>
            </a:br>
            <a:r>
              <a:rPr lang="en-US" altLang="zh-TW" sz="7000" dirty="0">
                <a:solidFill>
                  <a:srgbClr val="C00000"/>
                </a:solidFill>
              </a:rPr>
              <a:t>NVIDIA </a:t>
            </a:r>
            <a:br>
              <a:rPr lang="en-US" altLang="zh-TW" sz="7000" dirty="0">
                <a:solidFill>
                  <a:srgbClr val="C00000"/>
                </a:solidFill>
              </a:rPr>
            </a:br>
            <a:r>
              <a:rPr lang="en-US" altLang="zh-TW" sz="7000" dirty="0">
                <a:solidFill>
                  <a:srgbClr val="C00000"/>
                </a:solidFill>
              </a:rPr>
              <a:t>Deep Learning Institute (DLI)</a:t>
            </a:r>
            <a:endParaRPr lang="zh-TW" altLang="en-US" sz="70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81</a:t>
            </a:fld>
            <a:endParaRPr lang="zh-TW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BFAF5E-5315-E63F-6823-8048CA1D5D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596" y="137553"/>
            <a:ext cx="801664" cy="5172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19DAD3-9D2F-368A-419A-462558FE42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595" y="691637"/>
            <a:ext cx="801665" cy="1954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C0F92F-6ECA-52E3-B7CB-669C039D43CE}"/>
              </a:ext>
            </a:extLst>
          </p:cNvPr>
          <p:cNvSpPr txBox="1"/>
          <p:nvPr/>
        </p:nvSpPr>
        <p:spPr>
          <a:xfrm>
            <a:off x="616226" y="2290872"/>
            <a:ext cx="108336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hlinkClick r:id="rId4"/>
              </a:rPr>
              <a:t>https://developer.nvidia.com/join-nvidia-developer-program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2D27E1-686B-20B4-119C-3C9CB7D9394C}"/>
              </a:ext>
            </a:extLst>
          </p:cNvPr>
          <p:cNvSpPr txBox="1"/>
          <p:nvPr/>
        </p:nvSpPr>
        <p:spPr>
          <a:xfrm>
            <a:off x="2983932" y="5663891"/>
            <a:ext cx="6098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hlinkClick r:id="rId5"/>
              </a:rPr>
              <a:t>https://learn.nvidia.com/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4E24F9-F9B8-0579-26F5-ACD3985A55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40" y="137553"/>
            <a:ext cx="2676470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22775-C078-7080-DDD5-3B43AE6FE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06228-3710-3828-3BE5-58805D019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7">
              <a:defRPr/>
            </a:pPr>
            <a:fld id="{5D6FF71F-CF6A-4C46-8F9B-61D49EEA70E3}" type="slidenum"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127">
                <a:defRPr/>
              </a:pPr>
              <a:t>82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B7F309-9B2E-9972-207F-A270148DB1A5}"/>
              </a:ext>
            </a:extLst>
          </p:cNvPr>
          <p:cNvSpPr txBox="1"/>
          <p:nvPr/>
        </p:nvSpPr>
        <p:spPr>
          <a:xfrm>
            <a:off x="3048000" y="6555680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04740">
              <a:defRPr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https://www.nvidia.com/en-us/training/instructor-directory/search/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25D0EF5C-D1D7-A80C-0E24-E3EE18946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8" y="98635"/>
            <a:ext cx="11732584" cy="792985"/>
          </a:xfrm>
        </p:spPr>
        <p:txBody>
          <a:bodyPr>
            <a:noAutofit/>
          </a:bodyPr>
          <a:lstStyle/>
          <a:p>
            <a:r>
              <a:rPr lang="en-US" altLang="zh-TW" sz="6000" dirty="0">
                <a:solidFill>
                  <a:srgbClr val="C00000"/>
                </a:solidFill>
              </a:rPr>
              <a:t>NVIDIA Certified Instructor</a:t>
            </a:r>
            <a:endParaRPr lang="zh-TW" altLang="en-US" sz="6000" b="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AB4960-043B-E3D6-E7A4-1F2F398F5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810" y="1065711"/>
            <a:ext cx="8450379" cy="549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4350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3B67B-7C94-1632-2F72-7DE555742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Get NVIDIA DLI Certificate</a:t>
            </a:r>
            <a:br>
              <a:rPr lang="en-US" dirty="0"/>
            </a:br>
            <a:r>
              <a:rPr lang="en-US" dirty="0"/>
              <a:t>Before the NVIDIA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C36A1-FC54-0CD8-0838-21D123048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90" y="1724297"/>
            <a:ext cx="11222181" cy="4629003"/>
          </a:xfrm>
        </p:spPr>
        <p:txBody>
          <a:bodyPr>
            <a:normAutofit/>
          </a:bodyPr>
          <a:lstStyle/>
          <a:p>
            <a:r>
              <a:rPr lang="en-US" dirty="0"/>
              <a:t>Step 1. Join NVIDIA Developer Program (Free)</a:t>
            </a:r>
            <a:br>
              <a:rPr lang="en-US" dirty="0"/>
            </a:br>
            <a:r>
              <a:rPr lang="en-US" dirty="0">
                <a:hlinkClick r:id="rId2"/>
              </a:rPr>
              <a:t>https://developer.nvidia.com/join-nvidia-developer-program</a:t>
            </a:r>
            <a:endParaRPr lang="en-US" dirty="0"/>
          </a:p>
          <a:p>
            <a:r>
              <a:rPr lang="en-US" dirty="0"/>
              <a:t>Step 2. Visit NVIDIA Deep Learning Institute (DLI)</a:t>
            </a:r>
            <a:br>
              <a:rPr lang="en-US" dirty="0"/>
            </a:br>
            <a:r>
              <a:rPr lang="en-US" dirty="0">
                <a:hlinkClick r:id="rId3"/>
              </a:rPr>
              <a:t>https://learn.nvidia.com/</a:t>
            </a:r>
            <a:endParaRPr lang="en-US" dirty="0"/>
          </a:p>
          <a:p>
            <a:r>
              <a:rPr lang="en-US" dirty="0"/>
              <a:t>Step 3. Enroll "Building RAG Agents with LLMs" Self-Paced Course (Free)</a:t>
            </a:r>
            <a:br>
              <a:rPr lang="en-US" dirty="0"/>
            </a:br>
            <a:r>
              <a:rPr lang="en-US" sz="2400" dirty="0">
                <a:hlinkClick r:id="rId4"/>
              </a:rPr>
              <a:t>https://learn.nvidia.com/courses/course-detail?course_id=course-v1:DLI+S-FX-15+V1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33DAB-EC02-6339-F50D-70AC18F57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5D6FF71F-CF6A-4C46-8F9B-61D49EEA70E3}" type="slidenum"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914309"/>
              <a:t>83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CB84E8-FA59-A022-4905-67A891C0E7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76" y="94765"/>
            <a:ext cx="1495596" cy="32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9239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1185-7CC6-A960-CCA2-9ADB8B70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752" y="147983"/>
            <a:ext cx="2801239" cy="6245695"/>
          </a:xfrm>
        </p:spPr>
        <p:txBody>
          <a:bodyPr>
            <a:normAutofit/>
          </a:bodyPr>
          <a:lstStyle/>
          <a:p>
            <a:r>
              <a:rPr lang="en-US" dirty="0"/>
              <a:t>Join the NVIDIA Developer Program</a:t>
            </a:r>
            <a:br>
              <a:rPr lang="en-US" dirty="0"/>
            </a:br>
            <a:r>
              <a:rPr lang="en-US" dirty="0"/>
              <a:t> </a:t>
            </a:r>
            <a:r>
              <a:rPr lang="en-US" sz="2700" b="0" dirty="0"/>
              <a:t>take one of the complimentary technical self-paced courses</a:t>
            </a:r>
            <a:br>
              <a:rPr lang="en-US" sz="2700" b="0" dirty="0"/>
            </a:br>
            <a:r>
              <a:rPr lang="en-US" sz="2700" b="0" dirty="0"/>
              <a:t>(worth up to $90)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9EAC30-B98D-B28D-963A-CB4D9EEFB5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7307" y="135104"/>
            <a:ext cx="8149263" cy="624569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99058-12FF-A21D-FF92-8E3481AC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5477CA-48CD-C5E2-FF99-517BC66DDF6C}"/>
              </a:ext>
            </a:extLst>
          </p:cNvPr>
          <p:cNvSpPr txBox="1"/>
          <p:nvPr/>
        </p:nvSpPr>
        <p:spPr>
          <a:xfrm>
            <a:off x="3335628" y="6432567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https://developer.nvidia.com/join-nvidia-developer-program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B5EC12-BE31-AF01-6668-7B155BA80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76" y="94763"/>
            <a:ext cx="1495596" cy="32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8157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1185-7CC6-A960-CCA2-9ADB8B70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89" y="56100"/>
            <a:ext cx="11552223" cy="777617"/>
          </a:xfrm>
        </p:spPr>
        <p:txBody>
          <a:bodyPr>
            <a:normAutofit fontScale="90000"/>
          </a:bodyPr>
          <a:lstStyle/>
          <a:p>
            <a:r>
              <a:rPr lang="en-US" dirty="0"/>
              <a:t>NVIDIA Deep Learning Institute (DLI)</a:t>
            </a:r>
            <a:endParaRPr lang="en-US" sz="27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99058-12FF-A21D-FF92-8E3481AC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5477CA-48CD-C5E2-FF99-517BC66DDF6C}"/>
              </a:ext>
            </a:extLst>
          </p:cNvPr>
          <p:cNvSpPr txBox="1"/>
          <p:nvPr/>
        </p:nvSpPr>
        <p:spPr>
          <a:xfrm>
            <a:off x="2197768" y="6458325"/>
            <a:ext cx="7523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https://www.nvidia.com/en-us/learn/learning-path/generative-ai-llm/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D446BB-7425-DE51-0FCB-3E0F81AD6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76" y="94763"/>
            <a:ext cx="1495596" cy="32676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5081CF47-5228-7383-474D-9C67D89C15BF}"/>
              </a:ext>
            </a:extLst>
          </p:cNvPr>
          <p:cNvGrpSpPr/>
          <p:nvPr/>
        </p:nvGrpSpPr>
        <p:grpSpPr>
          <a:xfrm>
            <a:off x="6285787" y="907417"/>
            <a:ext cx="2612118" cy="2664862"/>
            <a:chOff x="-98321" y="3949893"/>
            <a:chExt cx="2612118" cy="266486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011D61F-335C-55D3-F45C-11B39517915D}"/>
                </a:ext>
              </a:extLst>
            </p:cNvPr>
            <p:cNvGrpSpPr/>
            <p:nvPr/>
          </p:nvGrpSpPr>
          <p:grpSpPr>
            <a:xfrm>
              <a:off x="-98321" y="3949893"/>
              <a:ext cx="2612118" cy="2664862"/>
              <a:chOff x="2475304" y="1222056"/>
              <a:chExt cx="2612118" cy="2664862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3BC0844-6FFE-2A48-D659-BC3B8858A712}"/>
                  </a:ext>
                </a:extLst>
              </p:cNvPr>
              <p:cNvSpPr/>
              <p:nvPr/>
            </p:nvSpPr>
            <p:spPr>
              <a:xfrm>
                <a:off x="2475304" y="1222056"/>
                <a:ext cx="2612118" cy="26648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359003A-67BF-8B75-0239-F74160A9957E}"/>
                  </a:ext>
                </a:extLst>
              </p:cNvPr>
              <p:cNvSpPr/>
              <p:nvPr/>
            </p:nvSpPr>
            <p:spPr>
              <a:xfrm>
                <a:off x="2520906" y="2839452"/>
                <a:ext cx="2520914" cy="970821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E2261E0-7E07-ACBC-4FEA-D6D5419D0411}"/>
                </a:ext>
              </a:extLst>
            </p:cNvPr>
            <p:cNvSpPr txBox="1"/>
            <p:nvPr/>
          </p:nvSpPr>
          <p:spPr>
            <a:xfrm>
              <a:off x="-16728" y="4158939"/>
              <a:ext cx="2448933" cy="22068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Instructor-Led Workshop</a:t>
              </a:r>
            </a:p>
            <a:p>
              <a:pPr>
                <a:lnSpc>
                  <a:spcPct val="110000"/>
                </a:lnSpc>
              </a:pP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Fundamentals of Deep Learning</a:t>
              </a:r>
            </a:p>
            <a:p>
              <a:pPr>
                <a:lnSpc>
                  <a:spcPct val="110000"/>
                </a:lnSpc>
              </a:pP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Certificate available</a:t>
              </a: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$500</a:t>
              </a: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8 hours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8DB3E95-DF31-54A4-392B-A2233FF42E5C}"/>
              </a:ext>
            </a:extLst>
          </p:cNvPr>
          <p:cNvGrpSpPr/>
          <p:nvPr/>
        </p:nvGrpSpPr>
        <p:grpSpPr>
          <a:xfrm>
            <a:off x="3459658" y="907417"/>
            <a:ext cx="2612118" cy="2664862"/>
            <a:chOff x="-98321" y="3949893"/>
            <a:chExt cx="2612118" cy="266486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41F6C9B-0656-B400-EFD2-6D9BFD81D125}"/>
                </a:ext>
              </a:extLst>
            </p:cNvPr>
            <p:cNvGrpSpPr/>
            <p:nvPr/>
          </p:nvGrpSpPr>
          <p:grpSpPr>
            <a:xfrm>
              <a:off x="-98321" y="3949893"/>
              <a:ext cx="2612118" cy="2664862"/>
              <a:chOff x="2475304" y="1222056"/>
              <a:chExt cx="2612118" cy="266486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8D6988E-7022-542F-3404-3E0B722C6B08}"/>
                  </a:ext>
                </a:extLst>
              </p:cNvPr>
              <p:cNvSpPr/>
              <p:nvPr/>
            </p:nvSpPr>
            <p:spPr>
              <a:xfrm>
                <a:off x="2475304" y="1222056"/>
                <a:ext cx="2612118" cy="26648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4E224DE-3B73-95E8-76ED-B517C35CD3A7}"/>
                  </a:ext>
                </a:extLst>
              </p:cNvPr>
              <p:cNvSpPr/>
              <p:nvPr/>
            </p:nvSpPr>
            <p:spPr>
              <a:xfrm>
                <a:off x="2520906" y="2839452"/>
                <a:ext cx="2520914" cy="970821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3951550-4BC3-904E-39D4-9309AD30C21B}"/>
                </a:ext>
              </a:extLst>
            </p:cNvPr>
            <p:cNvSpPr txBox="1"/>
            <p:nvPr/>
          </p:nvSpPr>
          <p:spPr>
            <a:xfrm>
              <a:off x="-16728" y="4158939"/>
              <a:ext cx="2448933" cy="24406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Self-Paced Course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Getting Started With Deep Learning</a:t>
              </a:r>
            </a:p>
            <a:p>
              <a:pPr>
                <a:lnSpc>
                  <a:spcPct val="110000"/>
                </a:lnSpc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Certificate available</a:t>
              </a: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$90</a:t>
              </a: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8 hours</a:t>
              </a:r>
            </a:p>
            <a:p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020344F-AD26-2D3A-BF90-F99BBC55A0BE}"/>
              </a:ext>
            </a:extLst>
          </p:cNvPr>
          <p:cNvGrpSpPr/>
          <p:nvPr/>
        </p:nvGrpSpPr>
        <p:grpSpPr>
          <a:xfrm>
            <a:off x="633529" y="907417"/>
            <a:ext cx="2612118" cy="2664862"/>
            <a:chOff x="-98321" y="3949893"/>
            <a:chExt cx="2612118" cy="2664862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CBC985C3-55E5-2D47-7A94-7985F88AC884}"/>
                </a:ext>
              </a:extLst>
            </p:cNvPr>
            <p:cNvGrpSpPr/>
            <p:nvPr/>
          </p:nvGrpSpPr>
          <p:grpSpPr>
            <a:xfrm>
              <a:off x="-98321" y="3949893"/>
              <a:ext cx="2612118" cy="2664862"/>
              <a:chOff x="2475304" y="1222056"/>
              <a:chExt cx="2612118" cy="2664862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1639CFE-E72B-7583-E000-8C6E322FC6E6}"/>
                  </a:ext>
                </a:extLst>
              </p:cNvPr>
              <p:cNvSpPr/>
              <p:nvPr/>
            </p:nvSpPr>
            <p:spPr>
              <a:xfrm>
                <a:off x="2475304" y="1222056"/>
                <a:ext cx="2612118" cy="26648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923D7D9-F2A5-5103-839A-6DD287F3D985}"/>
                  </a:ext>
                </a:extLst>
              </p:cNvPr>
              <p:cNvSpPr/>
              <p:nvPr/>
            </p:nvSpPr>
            <p:spPr>
              <a:xfrm>
                <a:off x="2520906" y="2839452"/>
                <a:ext cx="2520914" cy="970821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FFAEA3E-E59E-87CB-0015-CA191239C516}"/>
                </a:ext>
              </a:extLst>
            </p:cNvPr>
            <p:cNvSpPr txBox="1"/>
            <p:nvPr/>
          </p:nvSpPr>
          <p:spPr>
            <a:xfrm>
              <a:off x="-16728" y="4158939"/>
              <a:ext cx="2448933" cy="19698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Self-Paced Course</a:t>
              </a:r>
            </a:p>
            <a:p>
              <a:pPr>
                <a:lnSpc>
                  <a:spcPct val="110000"/>
                </a:lnSpc>
              </a:pP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Generative AI Explained</a:t>
              </a:r>
            </a:p>
            <a:p>
              <a:pPr>
                <a:lnSpc>
                  <a:spcPct val="110000"/>
                </a:lnSpc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Free</a:t>
              </a: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2 hours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4857A44-265A-5338-E542-1D5EF8C8A57D}"/>
              </a:ext>
            </a:extLst>
          </p:cNvPr>
          <p:cNvGrpSpPr/>
          <p:nvPr/>
        </p:nvGrpSpPr>
        <p:grpSpPr>
          <a:xfrm>
            <a:off x="9105370" y="3763603"/>
            <a:ext cx="2612118" cy="2664862"/>
            <a:chOff x="-98321" y="3949893"/>
            <a:chExt cx="2612118" cy="2664862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81016D0-386E-1277-5F12-5921C896A78D}"/>
                </a:ext>
              </a:extLst>
            </p:cNvPr>
            <p:cNvGrpSpPr/>
            <p:nvPr/>
          </p:nvGrpSpPr>
          <p:grpSpPr>
            <a:xfrm>
              <a:off x="-98321" y="3949893"/>
              <a:ext cx="2612118" cy="2664862"/>
              <a:chOff x="2475304" y="1222056"/>
              <a:chExt cx="2612118" cy="2664862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0710DD5-EFC5-3B0A-F351-393760383D7E}"/>
                  </a:ext>
                </a:extLst>
              </p:cNvPr>
              <p:cNvSpPr/>
              <p:nvPr/>
            </p:nvSpPr>
            <p:spPr>
              <a:xfrm>
                <a:off x="2475304" y="1222056"/>
                <a:ext cx="2612118" cy="26648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EA8734F-D5C7-A010-F415-F688F4A8856D}"/>
                  </a:ext>
                </a:extLst>
              </p:cNvPr>
              <p:cNvSpPr/>
              <p:nvPr/>
            </p:nvSpPr>
            <p:spPr>
              <a:xfrm>
                <a:off x="2520906" y="2839452"/>
                <a:ext cx="2520914" cy="970821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10C2D6A-EBC8-53DD-8E33-AAB63B42E726}"/>
                </a:ext>
              </a:extLst>
            </p:cNvPr>
            <p:cNvSpPr txBox="1"/>
            <p:nvPr/>
          </p:nvSpPr>
          <p:spPr>
            <a:xfrm>
              <a:off x="-16728" y="4158939"/>
              <a:ext cx="2448933" cy="22068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Instructor-Led Workshop</a:t>
              </a:r>
            </a:p>
            <a:p>
              <a:pPr>
                <a:lnSpc>
                  <a:spcPct val="110000"/>
                </a:lnSpc>
              </a:pP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Generative AI with Diffusion Models</a:t>
              </a:r>
            </a:p>
            <a:p>
              <a:pPr>
                <a:lnSpc>
                  <a:spcPct val="110000"/>
                </a:lnSpc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Certificate available</a:t>
              </a: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$500</a:t>
              </a: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8 hours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52B5AEF-EF20-352B-7A21-564F56CF9FDD}"/>
              </a:ext>
            </a:extLst>
          </p:cNvPr>
          <p:cNvGrpSpPr/>
          <p:nvPr/>
        </p:nvGrpSpPr>
        <p:grpSpPr>
          <a:xfrm>
            <a:off x="639951" y="3763603"/>
            <a:ext cx="2612118" cy="2664862"/>
            <a:chOff x="-98321" y="3949893"/>
            <a:chExt cx="2612118" cy="266486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642EF3A-C1E5-C5AE-518A-9807DAB8818D}"/>
                </a:ext>
              </a:extLst>
            </p:cNvPr>
            <p:cNvGrpSpPr/>
            <p:nvPr/>
          </p:nvGrpSpPr>
          <p:grpSpPr>
            <a:xfrm>
              <a:off x="-98321" y="3949893"/>
              <a:ext cx="2612118" cy="2664862"/>
              <a:chOff x="2475304" y="1222056"/>
              <a:chExt cx="2612118" cy="2664862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A31AF7C-AE3A-39C4-404D-E120067A9416}"/>
                  </a:ext>
                </a:extLst>
              </p:cNvPr>
              <p:cNvSpPr/>
              <p:nvPr/>
            </p:nvSpPr>
            <p:spPr>
              <a:xfrm>
                <a:off x="2475304" y="1222056"/>
                <a:ext cx="2612118" cy="26648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E93DFDC-7110-DBFC-CD10-4B33CD98F1DE}"/>
                  </a:ext>
                </a:extLst>
              </p:cNvPr>
              <p:cNvSpPr/>
              <p:nvPr/>
            </p:nvSpPr>
            <p:spPr>
              <a:xfrm>
                <a:off x="2520906" y="2839452"/>
                <a:ext cx="2520914" cy="970821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759CC7C-C10B-43B6-FBB7-E1795D1C74AE}"/>
                </a:ext>
              </a:extLst>
            </p:cNvPr>
            <p:cNvSpPr txBox="1"/>
            <p:nvPr/>
          </p:nvSpPr>
          <p:spPr>
            <a:xfrm>
              <a:off x="-16728" y="4158939"/>
              <a:ext cx="2448933" cy="22068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Self-Paced Course</a:t>
              </a:r>
            </a:p>
            <a:p>
              <a:pPr>
                <a:lnSpc>
                  <a:spcPct val="110000"/>
                </a:lnSpc>
              </a:pP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Building RAG Agents With LLMs</a:t>
              </a:r>
            </a:p>
            <a:p>
              <a:pPr>
                <a:lnSpc>
                  <a:spcPct val="110000"/>
                </a:lnSpc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Certificate available</a:t>
              </a: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Free</a:t>
              </a: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8 hours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DBBDF9E-2E55-3747-5524-5C6E5A915BC2}"/>
              </a:ext>
            </a:extLst>
          </p:cNvPr>
          <p:cNvGrpSpPr/>
          <p:nvPr/>
        </p:nvGrpSpPr>
        <p:grpSpPr>
          <a:xfrm>
            <a:off x="3430123" y="3763603"/>
            <a:ext cx="2612118" cy="2664862"/>
            <a:chOff x="-98321" y="3949893"/>
            <a:chExt cx="2612118" cy="266486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CB4075C-BD6E-478B-5F37-8C95CC23C6B3}"/>
                </a:ext>
              </a:extLst>
            </p:cNvPr>
            <p:cNvGrpSpPr/>
            <p:nvPr/>
          </p:nvGrpSpPr>
          <p:grpSpPr>
            <a:xfrm>
              <a:off x="-98321" y="3949893"/>
              <a:ext cx="2612118" cy="2664862"/>
              <a:chOff x="2475304" y="1222056"/>
              <a:chExt cx="2612118" cy="2664862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9F98F84-5286-F55F-6E6A-BDE36CE010C1}"/>
                  </a:ext>
                </a:extLst>
              </p:cNvPr>
              <p:cNvSpPr/>
              <p:nvPr/>
            </p:nvSpPr>
            <p:spPr>
              <a:xfrm>
                <a:off x="2475304" y="1222056"/>
                <a:ext cx="2612118" cy="26648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5A9B987-D84B-B7EC-B6EE-8F9510D5F858}"/>
                  </a:ext>
                </a:extLst>
              </p:cNvPr>
              <p:cNvSpPr/>
              <p:nvPr/>
            </p:nvSpPr>
            <p:spPr>
              <a:xfrm>
                <a:off x="2520906" y="2839452"/>
                <a:ext cx="2520914" cy="970821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03DEFB-0E2A-E262-3F79-75EA8AB858E7}"/>
                </a:ext>
              </a:extLst>
            </p:cNvPr>
            <p:cNvSpPr txBox="1"/>
            <p:nvPr/>
          </p:nvSpPr>
          <p:spPr>
            <a:xfrm>
              <a:off x="-16728" y="4158939"/>
              <a:ext cx="2448933" cy="22068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Instructor-Led Workshop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Building RAG Agents With LLMs</a:t>
              </a:r>
            </a:p>
            <a:p>
              <a:pPr>
                <a:lnSpc>
                  <a:spcPct val="110000"/>
                </a:lnSpc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Certificate available</a:t>
              </a: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$500</a:t>
              </a: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8 hours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C2AA06C-1BC5-8B19-80A2-1250D22CEE37}"/>
              </a:ext>
            </a:extLst>
          </p:cNvPr>
          <p:cNvGrpSpPr/>
          <p:nvPr/>
        </p:nvGrpSpPr>
        <p:grpSpPr>
          <a:xfrm>
            <a:off x="6280590" y="3763603"/>
            <a:ext cx="2612118" cy="2664862"/>
            <a:chOff x="-98321" y="3949893"/>
            <a:chExt cx="2612118" cy="266486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033F819-C041-DA61-48C7-96B162AC399F}"/>
                </a:ext>
              </a:extLst>
            </p:cNvPr>
            <p:cNvGrpSpPr/>
            <p:nvPr/>
          </p:nvGrpSpPr>
          <p:grpSpPr>
            <a:xfrm>
              <a:off x="-98321" y="3949893"/>
              <a:ext cx="2612118" cy="2664862"/>
              <a:chOff x="2475304" y="1222056"/>
              <a:chExt cx="2612118" cy="266486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3FD936E-B89A-86BC-E4C0-74D07AF77085}"/>
                  </a:ext>
                </a:extLst>
              </p:cNvPr>
              <p:cNvSpPr/>
              <p:nvPr/>
            </p:nvSpPr>
            <p:spPr>
              <a:xfrm>
                <a:off x="2475304" y="1222056"/>
                <a:ext cx="2612118" cy="26648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D8F18AA-C1B5-CF3E-71EB-92D4C3DACCE7}"/>
                  </a:ext>
                </a:extLst>
              </p:cNvPr>
              <p:cNvSpPr/>
              <p:nvPr/>
            </p:nvSpPr>
            <p:spPr>
              <a:xfrm>
                <a:off x="2520906" y="2839452"/>
                <a:ext cx="2520914" cy="970821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6632F7-41E9-BAA7-AFA4-A0FA4710FF19}"/>
                </a:ext>
              </a:extLst>
            </p:cNvPr>
            <p:cNvSpPr txBox="1"/>
            <p:nvPr/>
          </p:nvSpPr>
          <p:spPr>
            <a:xfrm>
              <a:off x="-16728" y="4158939"/>
              <a:ext cx="2448933" cy="22068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Self-Paced Course</a:t>
              </a:r>
            </a:p>
            <a:p>
              <a:pPr>
                <a:lnSpc>
                  <a:spcPct val="110000"/>
                </a:lnSpc>
              </a:pP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Generative AI with Diffusion Models</a:t>
              </a:r>
            </a:p>
            <a:p>
              <a:pPr>
                <a:lnSpc>
                  <a:spcPct val="110000"/>
                </a:lnSpc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Certificate available</a:t>
              </a: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$90</a:t>
              </a: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8 hours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C708CF1-2646-4D03-9B19-949B69E7CC25}"/>
              </a:ext>
            </a:extLst>
          </p:cNvPr>
          <p:cNvGrpSpPr/>
          <p:nvPr/>
        </p:nvGrpSpPr>
        <p:grpSpPr>
          <a:xfrm>
            <a:off x="9111917" y="907417"/>
            <a:ext cx="2612118" cy="2664862"/>
            <a:chOff x="-98321" y="3949893"/>
            <a:chExt cx="2612118" cy="2664862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EB93365-3E2F-815B-5BD2-645350E894A1}"/>
                </a:ext>
              </a:extLst>
            </p:cNvPr>
            <p:cNvGrpSpPr/>
            <p:nvPr/>
          </p:nvGrpSpPr>
          <p:grpSpPr>
            <a:xfrm>
              <a:off x="-98321" y="3949893"/>
              <a:ext cx="2612118" cy="2664862"/>
              <a:chOff x="2475304" y="1222056"/>
              <a:chExt cx="2612118" cy="2664862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983B975F-6BB7-963F-0274-0C67512D3522}"/>
                  </a:ext>
                </a:extLst>
              </p:cNvPr>
              <p:cNvSpPr/>
              <p:nvPr/>
            </p:nvSpPr>
            <p:spPr>
              <a:xfrm>
                <a:off x="2475304" y="1222056"/>
                <a:ext cx="2612118" cy="26648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5709FD5-B877-9A90-2132-DB8DCFB6931C}"/>
                  </a:ext>
                </a:extLst>
              </p:cNvPr>
              <p:cNvSpPr/>
              <p:nvPr/>
            </p:nvSpPr>
            <p:spPr>
              <a:xfrm>
                <a:off x="2520906" y="2839452"/>
                <a:ext cx="2520914" cy="970821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2CBB96B-B08B-69ED-FD94-65C3EDECD719}"/>
                </a:ext>
              </a:extLst>
            </p:cNvPr>
            <p:cNvSpPr txBox="1"/>
            <p:nvPr/>
          </p:nvSpPr>
          <p:spPr>
            <a:xfrm>
              <a:off x="-16728" y="4158939"/>
              <a:ext cx="2448933" cy="22329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Self-Paced Course</a:t>
              </a:r>
            </a:p>
            <a:p>
              <a:pPr>
                <a:lnSpc>
                  <a:spcPct val="110000"/>
                </a:lnSpc>
              </a:pP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Introduction to Transformer-Based Natural Language Processing</a:t>
              </a:r>
            </a:p>
            <a:p>
              <a:pPr>
                <a:lnSpc>
                  <a:spcPct val="110000"/>
                </a:lnSpc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  <a:spcBef>
                  <a:spcPts val="600"/>
                </a:spcBef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Certificate available</a:t>
              </a: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$30</a:t>
              </a: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6 hours</a:t>
              </a:r>
            </a:p>
          </p:txBody>
        </p:sp>
      </p:grp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8D29F31-1A37-74C9-5343-99DD91639BFC}"/>
              </a:ext>
            </a:extLst>
          </p:cNvPr>
          <p:cNvSpPr/>
          <p:nvPr/>
        </p:nvSpPr>
        <p:spPr>
          <a:xfrm>
            <a:off x="650944" y="3694776"/>
            <a:ext cx="2612119" cy="2763549"/>
          </a:xfrm>
          <a:prstGeom prst="roundRect">
            <a:avLst>
              <a:gd name="adj" fmla="val 3045"/>
            </a:avLst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04740">
              <a:defRPr/>
            </a:pPr>
            <a:endParaRPr lang="en-US" sz="4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0AC4CFB-BFB1-3933-BD4F-41ABC34FEA98}"/>
              </a:ext>
            </a:extLst>
          </p:cNvPr>
          <p:cNvSpPr/>
          <p:nvPr/>
        </p:nvSpPr>
        <p:spPr>
          <a:xfrm>
            <a:off x="6321385" y="3714259"/>
            <a:ext cx="2612119" cy="2763549"/>
          </a:xfrm>
          <a:prstGeom prst="roundRect">
            <a:avLst>
              <a:gd name="adj" fmla="val 3045"/>
            </a:avLst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04740">
              <a:defRPr/>
            </a:pPr>
            <a:endParaRPr lang="en-US" sz="467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858362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DD9FA4-A860-B243-D7A8-3B6C57705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02" y="882317"/>
            <a:ext cx="7905447" cy="45804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351185-7CC6-A960-CCA2-9ADB8B70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90" y="56103"/>
            <a:ext cx="11629623" cy="826215"/>
          </a:xfrm>
        </p:spPr>
        <p:txBody>
          <a:bodyPr>
            <a:normAutofit/>
          </a:bodyPr>
          <a:lstStyle/>
          <a:p>
            <a:r>
              <a:rPr lang="en-US" dirty="0"/>
              <a:t>Deep Learning Institute (DLI)</a:t>
            </a:r>
            <a:endParaRPr lang="en-US" sz="27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99058-12FF-A21D-FF92-8E3481AC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8"/>
            <a:fld id="{5D6FF71F-CF6A-4C46-8F9B-61D49EEA70E3}" type="slidenum"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914218"/>
              <a:t>86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5477CA-48CD-C5E2-FF99-517BC66DDF6C}"/>
              </a:ext>
            </a:extLst>
          </p:cNvPr>
          <p:cNvSpPr txBox="1"/>
          <p:nvPr/>
        </p:nvSpPr>
        <p:spPr>
          <a:xfrm>
            <a:off x="3046926" y="6526058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218"/>
            <a:r>
              <a:rPr lang="en-US" dirty="0">
                <a:solidFill>
                  <a:prstClr val="black"/>
                </a:solidFill>
                <a:latin typeface="Calibri" panose="020F0502020204030204"/>
                <a:hlinkClick r:id="rId3"/>
              </a:rPr>
              <a:t>https://learn.nvidia.com/my-learning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53B64D-8C2F-2B3B-B1C3-76AAD321E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76" y="94765"/>
            <a:ext cx="1495596" cy="3267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E09B14-9724-6050-C387-7471E56B63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831" y="4502110"/>
            <a:ext cx="8933784" cy="202394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6B40B3E-988D-868F-7A7C-E3836DCCD011}"/>
              </a:ext>
            </a:extLst>
          </p:cNvPr>
          <p:cNvSpPr/>
          <p:nvPr/>
        </p:nvSpPr>
        <p:spPr>
          <a:xfrm>
            <a:off x="6554093" y="2355891"/>
            <a:ext cx="829733" cy="946109"/>
          </a:xfrm>
          <a:prstGeom prst="roundRect">
            <a:avLst>
              <a:gd name="adj" fmla="val 5986"/>
            </a:avLst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325630-FD85-E0F5-C2D5-09E6443B6B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6525" y="882317"/>
            <a:ext cx="2077733" cy="591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0826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F5E1F-18BA-6C45-BEDD-6784A2C2D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357"/>
            <a:ext cx="10515600" cy="1069230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Teaching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28BF-56B8-E24F-A70E-26BDB7567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141834"/>
            <a:ext cx="11292113" cy="5400985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C00000"/>
                </a:solidFill>
              </a:rPr>
              <a:t>Generative AI Innovative Applications</a:t>
            </a:r>
          </a:p>
          <a:p>
            <a:pPr lvl="1">
              <a:spcAft>
                <a:spcPts val="0"/>
              </a:spcAft>
            </a:pPr>
            <a:r>
              <a:rPr lang="en-US" sz="1800" dirty="0">
                <a:solidFill>
                  <a:schemeClr val="accent1"/>
                </a:solidFill>
              </a:rPr>
              <a:t>Spring 2025, Spring 2026</a:t>
            </a:r>
            <a:endParaRPr lang="en-US" sz="1800" dirty="0">
              <a:solidFill>
                <a:srgbClr val="C00000"/>
              </a:solidFill>
            </a:endParaRPr>
          </a:p>
          <a:p>
            <a:pPr>
              <a:spcAft>
                <a:spcPts val="0"/>
              </a:spcAft>
            </a:pPr>
            <a:r>
              <a:rPr lang="en-US" altLang="zh-TW" sz="2400" dirty="0">
                <a:solidFill>
                  <a:srgbClr val="C00000"/>
                </a:solidFill>
              </a:rPr>
              <a:t>Artificial Intelligence in Finance and Quantitative</a:t>
            </a:r>
            <a:endParaRPr lang="en-US" sz="2400" dirty="0">
              <a:solidFill>
                <a:srgbClr val="C00000"/>
              </a:solidFill>
            </a:endParaRPr>
          </a:p>
          <a:p>
            <a:pPr lvl="1">
              <a:spcAft>
                <a:spcPts val="0"/>
              </a:spcAft>
            </a:pPr>
            <a:r>
              <a:rPr lang="en-US" sz="1800" dirty="0">
                <a:solidFill>
                  <a:schemeClr val="accent1"/>
                </a:solidFill>
              </a:rPr>
              <a:t>Fall 2021, Fall 2022, Fall 2023, Spring 2025, Spring 2026</a:t>
            </a:r>
            <a:endParaRPr lang="en-US" altLang="zh-TW" sz="1800" dirty="0">
              <a:solidFill>
                <a:schemeClr val="accent1"/>
              </a:solidFill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C00000"/>
                </a:solidFill>
              </a:rPr>
              <a:t>Software Engineering</a:t>
            </a:r>
          </a:p>
          <a:p>
            <a:pPr lvl="1">
              <a:spcAft>
                <a:spcPts val="0"/>
              </a:spcAft>
            </a:pPr>
            <a:r>
              <a:rPr lang="en-US" sz="1800" dirty="0">
                <a:solidFill>
                  <a:schemeClr val="accent1"/>
                </a:solidFill>
              </a:rPr>
              <a:t>Fall 2020, Fall, 2021, Spring 2022, Spring 2023, Spring 2024, Spring 2025, Spring 2026</a:t>
            </a:r>
            <a:endParaRPr lang="en-US" altLang="zh-TW" sz="1800" dirty="0">
              <a:solidFill>
                <a:srgbClr val="C00000"/>
              </a:solidFill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C00000"/>
                </a:solidFill>
              </a:rPr>
              <a:t>Artificial Intelligence</a:t>
            </a:r>
          </a:p>
          <a:p>
            <a:pPr lvl="1">
              <a:spcAft>
                <a:spcPts val="0"/>
              </a:spcAft>
            </a:pPr>
            <a:r>
              <a:rPr lang="en-US" sz="1800" dirty="0">
                <a:solidFill>
                  <a:schemeClr val="accent1"/>
                </a:solidFill>
              </a:rPr>
              <a:t>Spring 2021, Fall 2022, Fall 2024, Fall 2025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C00000"/>
                </a:solidFill>
              </a:rPr>
              <a:t>Sustainability and ESG Data Analytics</a:t>
            </a:r>
          </a:p>
          <a:p>
            <a:pPr lvl="1">
              <a:spcAft>
                <a:spcPts val="0"/>
              </a:spcAft>
            </a:pPr>
            <a:r>
              <a:rPr lang="en-US" sz="1800" dirty="0">
                <a:solidFill>
                  <a:schemeClr val="accent1"/>
                </a:solidFill>
              </a:rPr>
              <a:t>Spring 2024, Fall 2024, Fall 2025</a:t>
            </a:r>
            <a:endParaRPr lang="en-US" altLang="zh-TW" sz="1800" dirty="0">
              <a:solidFill>
                <a:schemeClr val="accent1"/>
              </a:solidFill>
            </a:endParaRPr>
          </a:p>
          <a:p>
            <a:pPr>
              <a:spcAft>
                <a:spcPts val="0"/>
              </a:spcAft>
            </a:pPr>
            <a:r>
              <a:rPr lang="en-US" sz="1800" dirty="0">
                <a:solidFill>
                  <a:srgbClr val="C00000"/>
                </a:solidFill>
              </a:rPr>
              <a:t>Big Data Analytics</a:t>
            </a:r>
          </a:p>
          <a:p>
            <a:pPr lvl="1">
              <a:spcAft>
                <a:spcPts val="0"/>
              </a:spcAft>
            </a:pPr>
            <a:r>
              <a:rPr lang="en-US" sz="1800" dirty="0">
                <a:solidFill>
                  <a:schemeClr val="accent1"/>
                </a:solidFill>
              </a:rPr>
              <a:t>Fall 2020, Spring 2023, Spring 2024</a:t>
            </a:r>
          </a:p>
          <a:p>
            <a:pPr>
              <a:spcAft>
                <a:spcPts val="0"/>
              </a:spcAft>
            </a:pPr>
            <a:r>
              <a:rPr lang="en-US" altLang="zh-TW" sz="1800" dirty="0">
                <a:solidFill>
                  <a:srgbClr val="C00000"/>
                </a:solidFill>
              </a:rPr>
              <a:t>Artificial Intelligence for Text Analytics</a:t>
            </a:r>
          </a:p>
          <a:p>
            <a:pPr lvl="1">
              <a:spcAft>
                <a:spcPts val="0"/>
              </a:spcAft>
            </a:pPr>
            <a:r>
              <a:rPr lang="en-US" sz="1800" dirty="0">
                <a:solidFill>
                  <a:schemeClr val="accent1"/>
                </a:solidFill>
              </a:rPr>
              <a:t>Spring 2022, Fall 2023</a:t>
            </a:r>
          </a:p>
          <a:p>
            <a:pPr>
              <a:spcAft>
                <a:spcPts val="0"/>
              </a:spcAft>
            </a:pPr>
            <a:r>
              <a:rPr lang="en-US" sz="1800" b="1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Python for Accounting Applications </a:t>
            </a:r>
          </a:p>
          <a:p>
            <a:pPr lvl="1">
              <a:spcAft>
                <a:spcPts val="0"/>
              </a:spcAft>
            </a:pPr>
            <a:r>
              <a:rPr lang="en-US" sz="18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Fall 2023, Fall 2024, ,Fall 2025</a:t>
            </a:r>
            <a:endParaRPr lang="en-US" sz="1800" b="1" dirty="0">
              <a:solidFill>
                <a:srgbClr val="C00000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800" b="1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Foundation of Business Cloud Computing</a:t>
            </a:r>
          </a:p>
          <a:p>
            <a:pPr lvl="1">
              <a:spcAft>
                <a:spcPts val="0"/>
              </a:spcAft>
            </a:pPr>
            <a:r>
              <a:rPr lang="en-US" sz="1800" dirty="0">
                <a:solidFill>
                  <a:schemeClr val="accent1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Spring 2021, Spring 2022, Spring 2023, Spring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D5E44-3B38-9C4F-B2D8-95F5F119A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87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2E051C-BD89-D14E-B845-B89ED34E70FA}"/>
              </a:ext>
            </a:extLst>
          </p:cNvPr>
          <p:cNvSpPr/>
          <p:nvPr/>
        </p:nvSpPr>
        <p:spPr>
          <a:xfrm>
            <a:off x="1549400" y="6540779"/>
            <a:ext cx="86178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2"/>
              </a:rPr>
              <a:t>https://web.ntpu.edu.tw/~myday/teaching.htm</a:t>
            </a:r>
            <a:endParaRPr lang="en-US" sz="1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BF373B-3C22-3B4E-9C8F-33C9D4A8D6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50" y="249866"/>
            <a:ext cx="962066" cy="6206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71D10C-A354-8548-B19A-47108FBF46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42" y="923543"/>
            <a:ext cx="964282" cy="235043"/>
          </a:xfrm>
          <a:prstGeom prst="rect">
            <a:avLst/>
          </a:prstGeom>
        </p:spPr>
      </p:pic>
      <p:pic>
        <p:nvPicPr>
          <p:cNvPr id="16" name="Picture 4" descr="http://mail.tku.edu.tw/myday/images/Myday_Photo.jpg">
            <a:extLst>
              <a:ext uri="{FF2B5EF4-FFF2-40B4-BE49-F238E27FC236}">
                <a16:creationId xmlns:a16="http://schemas.microsoft.com/office/drawing/2014/main" id="{472F2561-404D-924E-9052-C8A4C2514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4724" y="73779"/>
            <a:ext cx="785772" cy="972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389733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7FBC6-97AA-2E4C-A292-A9E9C6076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34041"/>
          </a:xfrm>
        </p:spPr>
        <p:txBody>
          <a:bodyPr>
            <a:normAutofit/>
          </a:bodyPr>
          <a:lstStyle/>
          <a:p>
            <a:r>
              <a:rPr lang="en-US" dirty="0"/>
              <a:t>Research Projects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62AFB-FDB8-BE4F-AC2D-BE37A94E4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88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ED790A-0DA1-EED8-3AA8-E286CB50E0DA}"/>
              </a:ext>
            </a:extLst>
          </p:cNvPr>
          <p:cNvSpPr/>
          <p:nvPr/>
        </p:nvSpPr>
        <p:spPr>
          <a:xfrm>
            <a:off x="3569460" y="6496658"/>
            <a:ext cx="47524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hlinkClick r:id="rId2"/>
              </a:rPr>
              <a:t>https://web.ntpu.edu.tw/~myday/cindex.htm#projects</a:t>
            </a:r>
            <a:endParaRPr lang="en-US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0086CA-D823-9C15-DA48-D0E6C2BBE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123" y="1006914"/>
            <a:ext cx="11470712" cy="5555330"/>
          </a:xfrm>
        </p:spPr>
        <p:txBody>
          <a:bodyPr>
            <a:noAutofit/>
          </a:bodyPr>
          <a:lstStyle/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altLang="zh-TW" sz="2200" dirty="0">
                <a:solidFill>
                  <a:schemeClr val="accent1"/>
                </a:solidFill>
              </a:rPr>
              <a:t>PI, Generative AI Multi-Agent Systems with LLM-Based RAG for ESG Reporting Automation</a:t>
            </a:r>
          </a:p>
          <a:p>
            <a:pPr lvl="1">
              <a:spcAft>
                <a:spcPts val="0"/>
              </a:spcAft>
            </a:pPr>
            <a:r>
              <a:rPr lang="en-US" altLang="zh-TW" sz="1800" b="0" dirty="0"/>
              <a:t>NSTC (E4104), NSTC 114-2221-E-305-002-, 2025/08/01~2026/07/31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altLang="zh-TW" sz="2200" dirty="0">
                <a:solidFill>
                  <a:schemeClr val="accent1"/>
                </a:solidFill>
              </a:rPr>
              <a:t>PI, ESG Sustainability Commitment Verification Competition and Annotation Data Collection Project (AI Cup 2026 </a:t>
            </a:r>
            <a:r>
              <a:rPr lang="en-US" altLang="zh-TW" sz="2200" dirty="0" err="1">
                <a:solidFill>
                  <a:schemeClr val="accent1"/>
                </a:solidFill>
              </a:rPr>
              <a:t>VeriPromiseESG</a:t>
            </a:r>
            <a:r>
              <a:rPr lang="en-US" altLang="zh-TW" sz="2200" dirty="0">
                <a:solidFill>
                  <a:schemeClr val="accent1"/>
                </a:solidFill>
              </a:rPr>
              <a:t>)</a:t>
            </a:r>
          </a:p>
          <a:p>
            <a:pPr lvl="1">
              <a:spcAft>
                <a:spcPts val="0"/>
              </a:spcAft>
            </a:pPr>
            <a:r>
              <a:rPr lang="en-US" altLang="zh-TW" sz="1800" b="0" dirty="0"/>
              <a:t>Ministry of Education (</a:t>
            </a:r>
            <a:r>
              <a:rPr lang="en-US" altLang="zh-TW" sz="1800" b="0" dirty="0" err="1"/>
              <a:t>MoE</a:t>
            </a:r>
            <a:r>
              <a:rPr lang="en-US" altLang="zh-TW" sz="1800" b="0" dirty="0"/>
              <a:t>), AI CUP 2026 </a:t>
            </a:r>
            <a:r>
              <a:rPr lang="en-US" altLang="zh-TW" sz="1800" b="0" dirty="0" err="1"/>
              <a:t>MoE</a:t>
            </a:r>
            <a:r>
              <a:rPr lang="en-US" altLang="zh-TW" sz="1800" b="0" dirty="0"/>
              <a:t> National Collegiate Artificial Intelligence Professional Domain Thematic Competition Project, 2025/10/01~2026/09/30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altLang="zh-TW" sz="2200" dirty="0">
                <a:solidFill>
                  <a:schemeClr val="accent1"/>
                </a:solidFill>
              </a:rPr>
              <a:t>Co-PI, Physical AI and Physical AI Robotics Curriculum Development Project, Forward-Looking AI Talent Cultivation Program (NAPAI)</a:t>
            </a:r>
          </a:p>
          <a:p>
            <a:pPr lvl="1">
              <a:spcAft>
                <a:spcPts val="0"/>
              </a:spcAft>
            </a:pPr>
            <a:r>
              <a:rPr lang="en-US" altLang="zh-TW" sz="1800" b="0" dirty="0"/>
              <a:t>Ministry of Education (</a:t>
            </a:r>
            <a:r>
              <a:rPr lang="en-US" altLang="zh-TW" sz="1800" b="0" dirty="0" err="1"/>
              <a:t>MoE</a:t>
            </a:r>
            <a:r>
              <a:rPr lang="en-US" altLang="zh-TW" sz="1800" b="0" dirty="0"/>
              <a:t>), 2025/11/01~2027/03/31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altLang="zh-TW" sz="2200" dirty="0"/>
              <a:t>Co-PI, Industry-Academia Alliance Program for Smart Healthcare: Smart Precision Next-Generation Preventive Medicine </a:t>
            </a:r>
          </a:p>
          <a:p>
            <a:pPr lvl="1">
              <a:spcAft>
                <a:spcPts val="0"/>
              </a:spcAft>
            </a:pPr>
            <a:r>
              <a:rPr lang="en-US" altLang="zh-TW" sz="1800" b="0" dirty="0"/>
              <a:t>NSTC 114-2622-8-371-001-IE, 2025/11/01~2026/10/31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altLang="zh-TW" sz="2200" dirty="0"/>
              <a:t>Co-PI, Digital Support, Unimpeded Communication: The Development, Support and Promotion of AI-assisted Communication Assistive Devices for Speech Impairment(3/3), Sub-project 3: </a:t>
            </a:r>
            <a:r>
              <a:rPr lang="en-US" altLang="zh-TW" sz="2200" dirty="0">
                <a:solidFill>
                  <a:schemeClr val="accent1"/>
                </a:solidFill>
              </a:rPr>
              <a:t>Multimodal Cross-lingual Task-Oriented Dialogue System for Inclusive Communication Support</a:t>
            </a:r>
            <a:r>
              <a:rPr lang="en-US" altLang="zh-TW" sz="2200" dirty="0"/>
              <a:t> </a:t>
            </a:r>
          </a:p>
          <a:p>
            <a:pPr lvl="1">
              <a:spcAft>
                <a:spcPts val="0"/>
              </a:spcAft>
            </a:pPr>
            <a:r>
              <a:rPr lang="en-US" altLang="zh-TW" sz="1800" b="0" dirty="0"/>
              <a:t>NSTC (HZZ22), NSTC 114-2425-H-305-003-, 3 Years (2023/05/01-2026/04/30) Year 3: 2025/05/01~2026/04/30</a:t>
            </a:r>
          </a:p>
          <a:p>
            <a:pPr lvl="1">
              <a:spcAft>
                <a:spcPts val="0"/>
              </a:spcAft>
            </a:pPr>
            <a:endParaRPr lang="en-US" altLang="zh-TW" sz="1800" b="0" dirty="0"/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endParaRPr lang="en-US" altLang="zh-TW" sz="1800" b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370B01-86A2-90D0-029A-E626AA26AE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50" y="61608"/>
            <a:ext cx="962066" cy="6206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95AC93-1719-B192-7A12-9F55357D9A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42" y="735285"/>
            <a:ext cx="964282" cy="235043"/>
          </a:xfrm>
          <a:prstGeom prst="rect">
            <a:avLst/>
          </a:prstGeom>
        </p:spPr>
      </p:pic>
      <p:pic>
        <p:nvPicPr>
          <p:cNvPr id="10" name="Picture 4" descr="http://mail.tku.edu.tw/myday/images/Myday_Photo.jpg">
            <a:extLst>
              <a:ext uri="{FF2B5EF4-FFF2-40B4-BE49-F238E27FC236}">
                <a16:creationId xmlns:a16="http://schemas.microsoft.com/office/drawing/2014/main" id="{2A0917E5-EE0B-E694-C965-918979653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4724" y="73779"/>
            <a:ext cx="785772" cy="972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984047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94421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Software Engineering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and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Project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89</a:t>
            </a:fld>
            <a:endParaRPr lang="zh-TW" alt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00FAB96-6CA6-C84C-BC09-2F218226D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443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Analyze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Requirements </a:t>
            </a:r>
            <a:b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</a:p>
          <a:p>
            <a:pPr algn="ctr">
              <a:defRPr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C2F0C49-0C9B-A349-A0FE-704737E52AE3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3225609" y="3620091"/>
            <a:ext cx="2675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F0D68B3-74C9-A341-9C2E-7FE71E736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158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Design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dirty="0"/>
              <a:t>System and Software design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8C49311-C68C-7C41-A2D6-48D129FED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2873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Build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sz="1600" dirty="0">
                <a:solidFill>
                  <a:srgbClr val="C00000"/>
                </a:solidFill>
              </a:rPr>
              <a:t>I</a:t>
            </a:r>
            <a:r>
              <a:rPr lang="en-US" sz="1700" dirty="0">
                <a:solidFill>
                  <a:srgbClr val="C00000"/>
                </a:solidFill>
              </a:rPr>
              <a:t>mplementation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dirty="0"/>
              <a:t>and </a:t>
            </a:r>
          </a:p>
          <a:p>
            <a:pPr algn="ctr">
              <a:defRPr/>
            </a:pPr>
            <a:r>
              <a:rPr lang="en-US" dirty="0"/>
              <a:t>unit testing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3C33793-94ED-6B47-9E82-B87039CC9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2588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Test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dirty="0"/>
              <a:t>Integration </a:t>
            </a:r>
            <a:br>
              <a:rPr lang="en-US" dirty="0"/>
            </a:br>
            <a:r>
              <a:rPr lang="en-US" dirty="0"/>
              <a:t>and </a:t>
            </a:r>
            <a:br>
              <a:rPr lang="en-US" dirty="0"/>
            </a:br>
            <a:r>
              <a:rPr lang="en-US" dirty="0"/>
              <a:t>system testing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C831C68-5249-B548-83DF-D9C10556F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2305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Deliver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dirty="0"/>
              <a:t>Operation </a:t>
            </a:r>
            <a:br>
              <a:rPr lang="en-US" dirty="0"/>
            </a:br>
            <a:r>
              <a:rPr lang="en-US" dirty="0"/>
              <a:t>and maintenance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8C3B97-8D4B-344C-BF02-08D3156CA41A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005324" y="3620091"/>
            <a:ext cx="2675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964CB77-6170-5342-AFAC-BA4CE372E62E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6785039" y="3620091"/>
            <a:ext cx="2675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7723A19-86FF-8941-9FBE-B02D825AA54B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8564754" y="3620091"/>
            <a:ext cx="2675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6AB093D2-1C24-EB44-94DE-BF8BAB00A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443" y="5013176"/>
            <a:ext cx="8631029" cy="881478"/>
          </a:xfrm>
          <a:prstGeom prst="roundRect">
            <a:avLst>
              <a:gd name="adj" fmla="val 10737"/>
            </a:avLst>
          </a:prstGeom>
          <a:solidFill>
            <a:srgbClr val="FFD579"/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</a:rPr>
              <a:t>Project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3967530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8E6A0-995E-544B-8048-4B8CA818F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Department Learning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362E-3F6E-8848-B119-3F9F88885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Information Technologies and </a:t>
            </a:r>
            <a:br>
              <a:rPr lang="en-US" sz="4400" dirty="0">
                <a:solidFill>
                  <a:srgbClr val="C00000"/>
                </a:solidFill>
              </a:rPr>
            </a:br>
            <a:r>
              <a:rPr lang="en-US" sz="4400" dirty="0">
                <a:solidFill>
                  <a:srgbClr val="C00000"/>
                </a:solidFill>
              </a:rPr>
              <a:t>System Development Capabilities</a:t>
            </a:r>
          </a:p>
          <a:p>
            <a:r>
              <a:rPr lang="en-US" sz="4400" dirty="0"/>
              <a:t>Internet Marketing Management Capabilities</a:t>
            </a:r>
          </a:p>
          <a:p>
            <a:r>
              <a:rPr lang="en-US" sz="4400" dirty="0">
                <a:solidFill>
                  <a:schemeClr val="accent1"/>
                </a:solidFill>
              </a:rPr>
              <a:t>Research capabilities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1AF02-943A-7540-9F54-FA26476D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4686A-5B9A-A74E-8FF1-56B3ECA291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06518B-0624-8745-8572-1FD93BD389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9029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CAC4D-5672-FFAD-E53E-CCA1E1880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7C8E8-B31B-3FE8-7E79-16F916E72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42864"/>
            <a:ext cx="11222181" cy="971550"/>
          </a:xfrm>
        </p:spPr>
        <p:txBody>
          <a:bodyPr>
            <a:no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DC9C2-DE13-3FD5-DABD-7FC4FE654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31" y="1109102"/>
            <a:ext cx="11321140" cy="563888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9600" dirty="0"/>
              <a:t>This course introduces the </a:t>
            </a:r>
            <a:r>
              <a:rPr lang="en-US" sz="9600" dirty="0">
                <a:solidFill>
                  <a:srgbClr val="C00000"/>
                </a:solidFill>
              </a:rPr>
              <a:t>fundamental concepts, research issues, and hands-on practices </a:t>
            </a:r>
            <a:r>
              <a:rPr lang="en-US" sz="9600" dirty="0"/>
              <a:t>of </a:t>
            </a:r>
            <a:r>
              <a:rPr lang="en-US" sz="9600" dirty="0">
                <a:solidFill>
                  <a:srgbClr val="FF0000"/>
                </a:solidFill>
              </a:rPr>
              <a:t>software engineering</a:t>
            </a:r>
            <a:r>
              <a:rPr lang="en-US" sz="9600" dirty="0"/>
              <a:t>.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9600" dirty="0"/>
              <a:t>Topics include: 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Introduction to Software Engineering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Software Products and Project Management: Software product management and prototyping </a:t>
            </a:r>
            <a:br>
              <a:rPr lang="en-US" sz="8000" b="0" dirty="0"/>
            </a:br>
            <a:r>
              <a:rPr lang="en-US" sz="8000" b="0" dirty="0"/>
              <a:t>with Generative AI and Agentic AI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Agile Software Engineering: Agile methods, Scrum, and Extreme Programming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Features, Scenarios, and Stories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Software Architecture: Architectural design, System decomposition, and Distribution architecture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Cloud-Based Software: Virtualization and containers, Everything as a service, Software as a service 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Cloud Computing and Cloud Software Architecture 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Microservices Architecture, RESTful services, Service deployment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Security and Privacy; Reliable Programming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Testing: Functional testing, Test automation, Test-driven development, and Code reviews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DevOps and Code Management: Code management and DevOps automation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8000" b="0" dirty="0"/>
              <a:t>Case Study on Software Engineering</a:t>
            </a:r>
          </a:p>
          <a:p>
            <a:pPr marL="971550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D85C7-2806-9168-F958-7F03AD22B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CA7673-36EF-3A48-72EC-417C460192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28A597-F02F-03BC-AD57-4D9B9437DE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1222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982B7-9F96-1347-A4FE-8244FBD0C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136" y="66413"/>
            <a:ext cx="8435939" cy="1502486"/>
          </a:xfrm>
        </p:spPr>
        <p:txBody>
          <a:bodyPr>
            <a:normAutofit/>
          </a:bodyPr>
          <a:lstStyle/>
          <a:p>
            <a:pPr algn="l"/>
            <a:r>
              <a:rPr lang="en-US" altLang="zh-TW" sz="6000" dirty="0">
                <a:solidFill>
                  <a:srgbClr val="C00000"/>
                </a:solidFill>
                <a:ea typeface="Heiti TC Medium" pitchFamily="2" charset="-128"/>
              </a:rPr>
              <a:t>Software Engineering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20208-5AAF-174A-BBCF-0F64DC2BB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3135" y="2486061"/>
            <a:ext cx="9191163" cy="428000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zh-TW" sz="580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Min-</a:t>
            </a:r>
            <a:r>
              <a:rPr lang="en-US" altLang="zh-TW" sz="5800" dirty="0" err="1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Yuh</a:t>
            </a:r>
            <a:r>
              <a:rPr lang="en-US" altLang="zh-TW" sz="580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Day, Ph.D.</a:t>
            </a:r>
            <a:endParaRPr lang="zh-TW" altLang="en-US" sz="5800" dirty="0"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zh-TW" sz="5800" b="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Professor and Director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80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  <a:hlinkClick r:id="rId2"/>
              </a:rPr>
              <a:t>Institute of Information Management</a:t>
            </a:r>
            <a:r>
              <a:rPr lang="en-US" sz="380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, </a:t>
            </a:r>
            <a:r>
              <a:rPr lang="en-US" sz="380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  <a:hlinkClick r:id="rId3"/>
              </a:rPr>
              <a:t>National Taipei University</a:t>
            </a:r>
            <a:br>
              <a:rPr lang="en-US" sz="360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endParaRPr lang="en-US" altLang="zh-TW" sz="1800" dirty="0"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None/>
              <a:defRPr/>
            </a:pPr>
            <a:r>
              <a:rPr lang="en-US" altLang="zh-TW" sz="4000" b="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Tel: 02-86741111 ext. 66873</a:t>
            </a:r>
          </a:p>
          <a:p>
            <a:pPr>
              <a:lnSpc>
                <a:spcPct val="120000"/>
              </a:lnSpc>
              <a:spcAft>
                <a:spcPts val="600"/>
              </a:spcAft>
              <a:buNone/>
              <a:defRPr/>
            </a:pPr>
            <a:r>
              <a:rPr lang="en-US" altLang="zh-TW" sz="4000" b="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Office:</a:t>
            </a:r>
            <a:r>
              <a:rPr lang="zh-TW" altLang="en-US" sz="4000" b="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</a:t>
            </a:r>
            <a:r>
              <a:rPr lang="en-US" altLang="zh-TW" sz="4000" b="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B8F12</a:t>
            </a:r>
          </a:p>
          <a:p>
            <a:pPr>
              <a:lnSpc>
                <a:spcPct val="120000"/>
              </a:lnSpc>
              <a:spcAft>
                <a:spcPts val="600"/>
              </a:spcAft>
              <a:buNone/>
              <a:defRPr/>
            </a:pPr>
            <a:r>
              <a:rPr lang="en-US" altLang="zh-TW" sz="4000" b="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Address</a:t>
            </a:r>
            <a:r>
              <a:rPr lang="en-US" altLang="zh-TW" sz="4000" b="0" dirty="0"/>
              <a:t>: 151, University Rd., San Shia District, New Taipei City, 23741 Taiwan</a:t>
            </a:r>
          </a:p>
          <a:p>
            <a:pPr>
              <a:lnSpc>
                <a:spcPct val="120000"/>
              </a:lnSpc>
              <a:spcAft>
                <a:spcPts val="600"/>
              </a:spcAft>
              <a:buNone/>
              <a:defRPr/>
            </a:pPr>
            <a:r>
              <a:rPr lang="en-US" altLang="zh-TW" sz="4000" b="0" dirty="0"/>
              <a:t>Email</a:t>
            </a:r>
            <a:r>
              <a:rPr lang="en-US" altLang="zh-TW" sz="4000" b="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: </a:t>
            </a:r>
            <a:r>
              <a:rPr lang="en-US" altLang="zh-TW" sz="4000" b="0" dirty="0" err="1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myday@gm.ntpu.edu.tw</a:t>
            </a:r>
            <a:endParaRPr lang="en-US" altLang="zh-TW" sz="4000" b="0" dirty="0"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None/>
              <a:defRPr/>
            </a:pPr>
            <a:r>
              <a:rPr lang="en-US" altLang="zh-TW" sz="4000" b="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Web: </a:t>
            </a:r>
            <a:r>
              <a:rPr lang="en-US" altLang="zh-TW" sz="4000" b="0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  <a:hlinkClick r:id="rId4"/>
              </a:rPr>
              <a:t>http://web.ntpu.edu.tw/~myday/</a:t>
            </a:r>
            <a:endParaRPr lang="en-US" sz="4000" b="0" dirty="0"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06F8D-0162-0C4F-80D9-42457C322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8" y="6582720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91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678771-3ADB-CF49-99A2-83DC529401A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620" y="88466"/>
            <a:ext cx="1314378" cy="8479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0A6B40-66E6-5D46-92CE-45FA16B46E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9512" y="1011533"/>
            <a:ext cx="1317405" cy="3211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E94920-FFB6-4749-8B58-CBD2482335A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306" y="5974374"/>
            <a:ext cx="791692" cy="791692"/>
          </a:xfrm>
          <a:prstGeom prst="rect">
            <a:avLst/>
          </a:prstGeom>
        </p:spPr>
      </p:pic>
      <p:pic>
        <p:nvPicPr>
          <p:cNvPr id="18" name="Picture 4" descr="http://mail.tku.edu.tw/myday/images/Myday_Photo.jpg">
            <a:extLst>
              <a:ext uri="{FF2B5EF4-FFF2-40B4-BE49-F238E27FC236}">
                <a16:creationId xmlns:a16="http://schemas.microsoft.com/office/drawing/2014/main" id="{22AB4522-29E3-1547-A495-77E5F7548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91" y="106718"/>
            <a:ext cx="1075954" cy="1332133"/>
          </a:xfrm>
          <a:prstGeom prst="rect">
            <a:avLst/>
          </a:prstGeom>
          <a:noFill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1086F19-EF80-644F-8A7C-1CCA1F31F8FE}"/>
              </a:ext>
            </a:extLst>
          </p:cNvPr>
          <p:cNvSpPr txBox="1"/>
          <p:nvPr/>
        </p:nvSpPr>
        <p:spPr>
          <a:xfrm>
            <a:off x="1963137" y="1760877"/>
            <a:ext cx="8435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70C0"/>
                </a:solidFill>
                <a:latin typeface="Calibri" charset="0"/>
                <a:ea typeface="標楷體" charset="-120"/>
              </a:rPr>
              <a:t>Contact Information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228203C-3138-9B43-9648-A3DDA07DEB4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31" y="2997038"/>
            <a:ext cx="1040994" cy="12626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3FE6A41-3C74-8D67-F4D5-756CF44B18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679" y="5518797"/>
            <a:ext cx="1232245" cy="123224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E6A708-A5EE-2222-1DFB-8706CDE886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9763" y="4271812"/>
            <a:ext cx="1232245" cy="123224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3C7C022-02EA-B9A0-D099-DDFE4470D8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0363" y="2271819"/>
            <a:ext cx="1575410" cy="71047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D823E5A-8DD4-40A9-1790-BB0F337C3F1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052" y="1483073"/>
            <a:ext cx="1628195" cy="35574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E81F425-CC02-ED43-EDF6-B7D9F34E123F}"/>
              </a:ext>
            </a:extLst>
          </p:cNvPr>
          <p:cNvSpPr txBox="1"/>
          <p:nvPr/>
        </p:nvSpPr>
        <p:spPr>
          <a:xfrm>
            <a:off x="144768" y="1830484"/>
            <a:ext cx="1536762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>
            <a:sp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altLang="zh-TW" sz="1200" dirty="0">
                <a:solidFill>
                  <a:schemeClr val="bg1"/>
                </a:solidFill>
              </a:rPr>
              <a:t>University Ambassador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E8DDD8A-EA97-0174-72EB-5E12A8CDD237}"/>
              </a:ext>
            </a:extLst>
          </p:cNvPr>
          <p:cNvSpPr txBox="1"/>
          <p:nvPr/>
        </p:nvSpPr>
        <p:spPr>
          <a:xfrm>
            <a:off x="81293" y="2012309"/>
            <a:ext cx="1663713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altLang="zh-TW" sz="1400" b="1" dirty="0"/>
              <a:t>Certified Instructor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65C1020-B630-A8CA-A276-671AE39408BC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302" y="1448288"/>
            <a:ext cx="1253119" cy="42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03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12423</TotalTime>
  <Words>4657</Words>
  <Application>Microsoft Macintosh PowerPoint</Application>
  <PresentationFormat>Widescreen</PresentationFormat>
  <Paragraphs>912</Paragraphs>
  <Slides>91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5" baseType="lpstr">
      <vt:lpstr>Heiti TC Medium</vt:lpstr>
      <vt:lpstr>Arial</vt:lpstr>
      <vt:lpstr>Calibri</vt:lpstr>
      <vt:lpstr>Office Theme</vt:lpstr>
      <vt:lpstr>Introduction to  Software Engineering</vt:lpstr>
      <vt:lpstr>Prof. Min-Yuh Day</vt:lpstr>
      <vt:lpstr>Course Syllabus National Taipei University Academic Year 114, 2nd Semester (Spring 2026)</vt:lpstr>
      <vt:lpstr>Course Objectives</vt:lpstr>
      <vt:lpstr>Course Outline</vt:lpstr>
      <vt:lpstr>Core Competence</vt:lpstr>
      <vt:lpstr>Four Fundamental Qualities</vt:lpstr>
      <vt:lpstr>College Learning Goals</vt:lpstr>
      <vt:lpstr>Department Learning Goals</vt:lpstr>
      <vt:lpstr>Syllabus</vt:lpstr>
      <vt:lpstr>Syllabus</vt:lpstr>
      <vt:lpstr>Syllabus</vt:lpstr>
      <vt:lpstr>Teaching Methods and Activities</vt:lpstr>
      <vt:lpstr>Evaluation Methods</vt:lpstr>
      <vt:lpstr>Required Texts</vt:lpstr>
      <vt:lpstr>References</vt:lpstr>
      <vt:lpstr>Ian Sommerville (2019),  Engineering Software Products:  An Introduction to Modern Software Engineering,  Pearson.</vt:lpstr>
      <vt:lpstr>Ian Sommerville (2015),  Software Engineering,  10th Edition, Pearson.</vt:lpstr>
      <vt:lpstr>Titus Winters, Tom Manshreck, and Hyrum Wright (2020),  Software Engineering at Google:  Lessons Learned from Programming Over Time,  O'Reilly Media.</vt:lpstr>
      <vt:lpstr>Project Management Institute (2017), Agile Practice Guide PMI</vt:lpstr>
      <vt:lpstr>Project Management Institute (2021), A Guide to the  Project Management Body of Knowledge (PMBOK Guide) –  Seventh Edition and The Standard for Project Management</vt:lpstr>
      <vt:lpstr>Denis Rothman (2024),  RAG-Driven Generative AI:  Build custom retrieval augmented generation pipelines with LlamaIndex, Deep Lake, and Pinecone, Packt Publishing</vt:lpstr>
      <vt:lpstr>Software  Engineering</vt:lpstr>
      <vt:lpstr>Software Engineering  and  Project Management</vt:lpstr>
      <vt:lpstr>Agentic Coding Software Development Lifecycle</vt:lpstr>
      <vt:lpstr>Agentic Coding Software Development Lifecycle</vt:lpstr>
      <vt:lpstr>Information Management    Management  Information Systems (MIS)  Information Systems</vt:lpstr>
      <vt:lpstr>Information Management (MIS) Information Systems</vt:lpstr>
      <vt:lpstr>Fundamental MIS Concepts</vt:lpstr>
      <vt:lpstr>Project-based software engineering</vt:lpstr>
      <vt:lpstr>Product software engineering</vt:lpstr>
      <vt:lpstr>Software execution models</vt:lpstr>
      <vt:lpstr>Product management concerns</vt:lpstr>
      <vt:lpstr>Technical interactions of  product managers</vt:lpstr>
      <vt:lpstr>Software Development Life Cycle (SDLC) The waterfall model</vt:lpstr>
      <vt:lpstr>Plan-based and Agile development</vt:lpstr>
      <vt:lpstr>The Continuum of Life Cycles</vt:lpstr>
      <vt:lpstr>Predictive Life Cycle</vt:lpstr>
      <vt:lpstr>Iterative Life Cycle</vt:lpstr>
      <vt:lpstr>A Life Cycle of  Varying-Sized Increments</vt:lpstr>
      <vt:lpstr>Iteration-Based and Flow-Based Agile Life Cycles</vt:lpstr>
      <vt:lpstr>From personas to features</vt:lpstr>
      <vt:lpstr>Multi-tier client-server architecture</vt:lpstr>
      <vt:lpstr>Service-oriented Architecture</vt:lpstr>
      <vt:lpstr>VM</vt:lpstr>
      <vt:lpstr>Everything as a service</vt:lpstr>
      <vt:lpstr>Software as a service</vt:lpstr>
      <vt:lpstr>Microservices architecture –  key design questions</vt:lpstr>
      <vt:lpstr>Types of security threat</vt:lpstr>
      <vt:lpstr>Software product quality attributes</vt:lpstr>
      <vt:lpstr>A refactoring process</vt:lpstr>
      <vt:lpstr>Functional testing</vt:lpstr>
      <vt:lpstr>Test-driven development (TDD)</vt:lpstr>
      <vt:lpstr>DevOps</vt:lpstr>
      <vt:lpstr>Code management and DevOps</vt:lpstr>
      <vt:lpstr>GitHub Copilot CODING AGENT</vt:lpstr>
      <vt:lpstr>SWE-bench Verified Leaderboard AI coding agents ranking by software engineering problems resolved rate</vt:lpstr>
      <vt:lpstr>AI WebDev Code Arena AI models on agentic coding tasks (multi-step reasoning and tool use)</vt:lpstr>
      <vt:lpstr>AutoDev: Automated AI-Driven Development</vt:lpstr>
      <vt:lpstr>AutoDev: Automated AI-Driven Development</vt:lpstr>
      <vt:lpstr>Marketing</vt:lpstr>
      <vt:lpstr>Marketing</vt:lpstr>
      <vt:lpstr>Marketing</vt:lpstr>
      <vt:lpstr>Marketing Management</vt:lpstr>
      <vt:lpstr>Marketing Management</vt:lpstr>
      <vt:lpstr>Marketing Management</vt:lpstr>
      <vt:lpstr>Agentic AI for  Agile AI Software Engineering</vt:lpstr>
      <vt:lpstr>Generative AI Agentic AI  Physical AI</vt:lpstr>
      <vt:lpstr>AI, ML, DL, Generative AI</vt:lpstr>
      <vt:lpstr>Generative AI, Agentic AI, Physical AI</vt:lpstr>
      <vt:lpstr>Generative AI</vt:lpstr>
      <vt:lpstr>Generative AI, Agentic AI, Physical AI</vt:lpstr>
      <vt:lpstr>The Future of AI From Tools to Agents:  The Rise and Autonomy of Agentic AI</vt:lpstr>
      <vt:lpstr>From Generative AI to Agentic AI</vt:lpstr>
      <vt:lpstr>Agentic AI Systems RAG Agents with LLM Dialogue Systems</vt:lpstr>
      <vt:lpstr>Agentic AI Systems</vt:lpstr>
      <vt:lpstr>Technology Tree of RAG Research  Retrieval-Augmented Generation (RAG) for Large Language Models (LLMs)</vt:lpstr>
      <vt:lpstr>Retrieval-Augmented Generation (RAG)  for Large Language Models (LLMs)</vt:lpstr>
      <vt:lpstr>Retrieval-Augmented Generation (RAG) Architecture</vt:lpstr>
      <vt:lpstr>Evaluating RAG with Ragas Metrics </vt:lpstr>
      <vt:lpstr>NVIDIA Developer Program  NVIDIA  Deep Learning Institute (DLI)</vt:lpstr>
      <vt:lpstr>NVIDIA Certified Instructor</vt:lpstr>
      <vt:lpstr>Get NVIDIA DLI Certificate Before the NVIDIA Workshop</vt:lpstr>
      <vt:lpstr>Join the NVIDIA Developer Program  take one of the complimentary technical self-paced courses (worth up to $90)</vt:lpstr>
      <vt:lpstr>NVIDIA Deep Learning Institute (DLI)</vt:lpstr>
      <vt:lpstr>Deep Learning Institute (DLI)</vt:lpstr>
      <vt:lpstr>Teaching</vt:lpstr>
      <vt:lpstr>Research Projects</vt:lpstr>
      <vt:lpstr>Software Engineering  and  Project Management</vt:lpstr>
      <vt:lpstr>Summary</vt:lpstr>
      <vt:lpstr>Software Engineering</vt:lpstr>
    </vt:vector>
  </TitlesOfParts>
  <Manager/>
  <Company>National Taipei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Engineering</dc:title>
  <dc:subject/>
  <dc:creator>Min-Yuh Day</dc:creator>
  <cp:keywords>Software Engineering</cp:keywords>
  <dc:description>Software Engineering</dc:description>
  <cp:lastModifiedBy>MYDAY</cp:lastModifiedBy>
  <cp:revision>731</cp:revision>
  <cp:lastPrinted>2020-12-23T14:44:17Z</cp:lastPrinted>
  <dcterms:created xsi:type="dcterms:W3CDTF">2019-09-12T03:09:52Z</dcterms:created>
  <dcterms:modified xsi:type="dcterms:W3CDTF">2026-02-25T03:32:16Z</dcterms:modified>
  <cp:category/>
</cp:coreProperties>
</file>