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0"/>
  </p:notesMasterIdLst>
  <p:sldIdLst>
    <p:sldId id="3462" r:id="rId2"/>
    <p:sldId id="3806" r:id="rId3"/>
    <p:sldId id="265" r:id="rId4"/>
    <p:sldId id="266" r:id="rId5"/>
    <p:sldId id="4879" r:id="rId6"/>
    <p:sldId id="3010" r:id="rId7"/>
    <p:sldId id="3011" r:id="rId8"/>
    <p:sldId id="3012" r:id="rId9"/>
    <p:sldId id="3676" r:id="rId10"/>
    <p:sldId id="3675" r:id="rId11"/>
    <p:sldId id="277" r:id="rId12"/>
    <p:sldId id="5527" r:id="rId13"/>
    <p:sldId id="3818" r:id="rId14"/>
    <p:sldId id="3819" r:id="rId15"/>
    <p:sldId id="257" r:id="rId16"/>
    <p:sldId id="267" r:id="rId17"/>
    <p:sldId id="256" r:id="rId18"/>
    <p:sldId id="550145534" r:id="rId19"/>
    <p:sldId id="550145535" r:id="rId20"/>
    <p:sldId id="268" r:id="rId21"/>
    <p:sldId id="3820" r:id="rId22"/>
    <p:sldId id="819" r:id="rId23"/>
    <p:sldId id="5234" r:id="rId24"/>
    <p:sldId id="5235" r:id="rId25"/>
    <p:sldId id="3015" r:id="rId26"/>
    <p:sldId id="5236" r:id="rId27"/>
    <p:sldId id="3016" r:id="rId28"/>
    <p:sldId id="5237" r:id="rId29"/>
    <p:sldId id="5238" r:id="rId30"/>
    <p:sldId id="5239" r:id="rId31"/>
    <p:sldId id="5240" r:id="rId32"/>
    <p:sldId id="259" r:id="rId33"/>
    <p:sldId id="262" r:id="rId34"/>
    <p:sldId id="263" r:id="rId35"/>
    <p:sldId id="264" r:id="rId36"/>
    <p:sldId id="5245" r:id="rId37"/>
    <p:sldId id="5246" r:id="rId38"/>
    <p:sldId id="5247" r:id="rId39"/>
    <p:sldId id="5248" r:id="rId40"/>
    <p:sldId id="5249" r:id="rId41"/>
    <p:sldId id="5250" r:id="rId42"/>
    <p:sldId id="5251" r:id="rId43"/>
    <p:sldId id="5252" r:id="rId44"/>
    <p:sldId id="5253" r:id="rId45"/>
    <p:sldId id="5254" r:id="rId46"/>
    <p:sldId id="5255" r:id="rId47"/>
    <p:sldId id="5256" r:id="rId48"/>
    <p:sldId id="5257" r:id="rId49"/>
    <p:sldId id="5258" r:id="rId50"/>
    <p:sldId id="5259" r:id="rId51"/>
    <p:sldId id="5260" r:id="rId52"/>
    <p:sldId id="5261" r:id="rId53"/>
    <p:sldId id="5264" r:id="rId54"/>
    <p:sldId id="5262" r:id="rId55"/>
    <p:sldId id="4885" r:id="rId56"/>
    <p:sldId id="4884" r:id="rId57"/>
    <p:sldId id="4880" r:id="rId58"/>
    <p:sldId id="3851" r:id="rId59"/>
    <p:sldId id="3852" r:id="rId60"/>
    <p:sldId id="3853" r:id="rId61"/>
    <p:sldId id="3854" r:id="rId62"/>
    <p:sldId id="3855" r:id="rId63"/>
    <p:sldId id="3856" r:id="rId64"/>
    <p:sldId id="4842" r:id="rId65"/>
    <p:sldId id="4818" r:id="rId66"/>
    <p:sldId id="4938" r:id="rId67"/>
    <p:sldId id="276" r:id="rId68"/>
    <p:sldId id="286" r:id="rId69"/>
    <p:sldId id="282" r:id="rId70"/>
    <p:sldId id="287" r:id="rId71"/>
    <p:sldId id="281" r:id="rId72"/>
    <p:sldId id="283" r:id="rId73"/>
    <p:sldId id="5244" r:id="rId74"/>
    <p:sldId id="2147483647" r:id="rId75"/>
    <p:sldId id="5216" r:id="rId76"/>
    <p:sldId id="5215" r:id="rId77"/>
    <p:sldId id="5221" r:id="rId78"/>
    <p:sldId id="5241" r:id="rId79"/>
    <p:sldId id="2147483645" r:id="rId80"/>
    <p:sldId id="261" r:id="rId81"/>
    <p:sldId id="5904" r:id="rId82"/>
    <p:sldId id="258" r:id="rId83"/>
    <p:sldId id="260" r:id="rId84"/>
    <p:sldId id="5907" r:id="rId85"/>
    <p:sldId id="3710" r:id="rId86"/>
    <p:sldId id="4825" r:id="rId87"/>
    <p:sldId id="3064" r:id="rId88"/>
    <p:sldId id="3070" r:id="rId89"/>
    <p:sldId id="3080" r:id="rId90"/>
    <p:sldId id="3071" r:id="rId91"/>
    <p:sldId id="3072" r:id="rId92"/>
    <p:sldId id="3073" r:id="rId93"/>
    <p:sldId id="3074" r:id="rId94"/>
    <p:sldId id="3075" r:id="rId95"/>
    <p:sldId id="3694" r:id="rId96"/>
    <p:sldId id="3695" r:id="rId97"/>
    <p:sldId id="4826" r:id="rId98"/>
    <p:sldId id="3026" r:id="rId99"/>
    <p:sldId id="3027" r:id="rId100"/>
    <p:sldId id="3028" r:id="rId101"/>
    <p:sldId id="3087" r:id="rId102"/>
    <p:sldId id="3709" r:id="rId103"/>
    <p:sldId id="3085" r:id="rId104"/>
    <p:sldId id="3086" r:id="rId105"/>
    <p:sldId id="3707" r:id="rId106"/>
    <p:sldId id="3708" r:id="rId107"/>
    <p:sldId id="4827" r:id="rId108"/>
    <p:sldId id="4828" r:id="rId109"/>
    <p:sldId id="4829" r:id="rId110"/>
    <p:sldId id="4830" r:id="rId111"/>
    <p:sldId id="3029" r:id="rId112"/>
    <p:sldId id="3030" r:id="rId113"/>
    <p:sldId id="4831" r:id="rId114"/>
    <p:sldId id="3031" r:id="rId115"/>
    <p:sldId id="3032" r:id="rId116"/>
    <p:sldId id="3033" r:id="rId117"/>
    <p:sldId id="3034" r:id="rId118"/>
    <p:sldId id="3035" r:id="rId119"/>
    <p:sldId id="3036" r:id="rId120"/>
    <p:sldId id="3037" r:id="rId121"/>
    <p:sldId id="3038" r:id="rId122"/>
    <p:sldId id="3039" r:id="rId123"/>
    <p:sldId id="3040" r:id="rId124"/>
    <p:sldId id="3041" r:id="rId125"/>
    <p:sldId id="917" r:id="rId126"/>
    <p:sldId id="900" r:id="rId127"/>
    <p:sldId id="901" r:id="rId128"/>
    <p:sldId id="902" r:id="rId129"/>
    <p:sldId id="903" r:id="rId130"/>
    <p:sldId id="880" r:id="rId131"/>
    <p:sldId id="3042" r:id="rId132"/>
    <p:sldId id="4832" r:id="rId133"/>
    <p:sldId id="3043" r:id="rId134"/>
    <p:sldId id="4833" r:id="rId135"/>
    <p:sldId id="3044" r:id="rId136"/>
    <p:sldId id="3045" r:id="rId137"/>
    <p:sldId id="3046" r:id="rId138"/>
    <p:sldId id="3047" r:id="rId139"/>
    <p:sldId id="3048" r:id="rId140"/>
    <p:sldId id="3049" r:id="rId141"/>
    <p:sldId id="3050" r:id="rId142"/>
    <p:sldId id="3051" r:id="rId143"/>
    <p:sldId id="3052" r:id="rId144"/>
    <p:sldId id="3053" r:id="rId145"/>
    <p:sldId id="3054" r:id="rId146"/>
    <p:sldId id="3057" r:id="rId147"/>
    <p:sldId id="3081" r:id="rId148"/>
    <p:sldId id="4834" r:id="rId149"/>
    <p:sldId id="3066" r:id="rId150"/>
    <p:sldId id="3067" r:id="rId151"/>
    <p:sldId id="3082" r:id="rId152"/>
    <p:sldId id="3068" r:id="rId153"/>
    <p:sldId id="3083" r:id="rId154"/>
    <p:sldId id="3069" r:id="rId155"/>
    <p:sldId id="4835" r:id="rId156"/>
    <p:sldId id="3088" r:id="rId157"/>
    <p:sldId id="3089" r:id="rId158"/>
    <p:sldId id="4836" r:id="rId159"/>
    <p:sldId id="4837" r:id="rId160"/>
    <p:sldId id="4838" r:id="rId161"/>
    <p:sldId id="4839" r:id="rId162"/>
    <p:sldId id="4840" r:id="rId163"/>
    <p:sldId id="3058" r:id="rId164"/>
    <p:sldId id="3059" r:id="rId165"/>
    <p:sldId id="3060" r:id="rId166"/>
    <p:sldId id="3061" r:id="rId167"/>
    <p:sldId id="3063" r:id="rId168"/>
    <p:sldId id="3025"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p:restoredTop sz="86788"/>
  </p:normalViewPr>
  <p:slideViewPr>
    <p:cSldViewPr snapToGrid="0" snapToObjects="1">
      <p:cViewPr varScale="1">
        <p:scale>
          <a:sx n="88" d="100"/>
          <a:sy n="88" d="100"/>
        </p:scale>
        <p:origin x="19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3/4/26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3/4/26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3/4/26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3/4/26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3/4/26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3/4/26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3/4/26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3/4/26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3/4/26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3/4/26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3/4/26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3/4/26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Guide-Project-Management-Knowledge-PMBOK%C2%AE/dp/1628256648"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amazon.com/RAG-Driven-Generative-retrieval-generation-LlamaIndex/dp/1836200919/"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amazon.com/Agentic-Bible-Up-Date-Goal-Driven/dp/B0FL21R86Q"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ithub.blog/news-insights/product-news/github-copilot-meet-the-new-coding-ag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webench.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rena.ai/leaderboard/cod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gartner.com/en/articles/what-is-platform-engineeri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Engineering-Software-Products-Ian-Sommerville/dp/013521064X"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amazon.com/Software-Engineering-10th-Ian-Sommerville/dp/013394303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blog.langchain.dev/evaluating-rag-pipelines-with-ragas-langsmith/"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learn.nvidia.com/" TargetMode="External"/><Relationship Id="rId4" Type="http://schemas.openxmlformats.org/officeDocument/2006/relationships/hyperlink" Target="https://developer.nvidia.com/join-nvidia-developer-progra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amazon.com/Software-Engineering-Google-Lessons-Programming/dp/149208279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nvidia.com/en-us/training/instructor-directory/search/"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learn.nvidia.com/" TargetMode="External"/><Relationship Id="rId2" Type="http://schemas.openxmlformats.org/officeDocument/2006/relationships/hyperlink" Target="https://developer.nvidia.com/join-nvidia-developer-progra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learn.nvidia.com/courses/course-detail?course_id=course-v1:DLI+S-FX-15+V1"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eveloper.nvidia.com/join-nvidia-developer-program"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earn.nvidia.com/en-us/training/self-paced-course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learn.nvidia.com/my-learning"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amazon.com/Agile-Practice-Project-Management-Institute/dp/1628251999/"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528715"/>
            <a:ext cx="11819066" cy="2035628"/>
          </a:xfrm>
        </p:spPr>
        <p:txBody>
          <a:bodyPr>
            <a:noAutofit/>
          </a:bodyPr>
          <a:lstStyle/>
          <a:p>
            <a:pPr>
              <a:lnSpc>
                <a:spcPct val="100000"/>
              </a:lnSpc>
            </a:pPr>
            <a:r>
              <a:rPr lang="en-US" altLang="zh-TW" sz="4200" dirty="0">
                <a:solidFill>
                  <a:srgbClr val="C00000"/>
                </a:solidFill>
                <a:latin typeface="Calibri" panose="020F0502020204030204" pitchFamily="34" charset="0"/>
                <a:ea typeface="Heiti TC Medium" pitchFamily="2" charset="-128"/>
                <a:cs typeface="Arial" panose="020B0604020202020204" pitchFamily="34" charset="0"/>
              </a:rPr>
              <a:t>Software Products and Project Management: </a:t>
            </a:r>
            <a:br>
              <a:rPr lang="en-US" altLang="zh-TW" sz="42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200" dirty="0">
                <a:solidFill>
                  <a:srgbClr val="C00000"/>
                </a:solidFill>
                <a:latin typeface="Calibri" panose="020F0502020204030204" pitchFamily="34" charset="0"/>
                <a:ea typeface="Heiti TC Medium" pitchFamily="2" charset="-128"/>
                <a:cs typeface="Arial" panose="020B0604020202020204" pitchFamily="34" charset="0"/>
              </a:rPr>
              <a:t>Software product management and </a:t>
            </a:r>
            <a:br>
              <a:rPr lang="en-US" altLang="zh-TW" sz="42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200" dirty="0">
                <a:solidFill>
                  <a:srgbClr val="C00000"/>
                </a:solidFill>
                <a:latin typeface="Calibri" panose="020F0502020204030204" pitchFamily="34" charset="0"/>
                <a:ea typeface="Heiti TC Medium" pitchFamily="2" charset="-128"/>
                <a:cs typeface="Arial" panose="020B0604020202020204" pitchFamily="34" charset="0"/>
              </a:rPr>
              <a:t>prototyping with Generative AI and Agentic AI</a:t>
            </a:r>
            <a:endParaRPr lang="en-US" sz="42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1142SE02</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2026-03-04</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1992313" y="14288"/>
            <a:ext cx="8229600" cy="2362274"/>
          </a:xfrm>
        </p:spPr>
        <p:txBody>
          <a:bodyPr/>
          <a:lstStyle/>
          <a:p>
            <a:r>
              <a:rPr lang="en-US" sz="2400" dirty="0"/>
              <a:t>Project Management Institute (2021),</a:t>
            </a:r>
            <a:br>
              <a:rPr lang="en-US" sz="2400" dirty="0"/>
            </a:br>
            <a:r>
              <a:rPr lang="en-US" sz="3200" dirty="0">
                <a:solidFill>
                  <a:srgbClr val="C00000"/>
                </a:solidFill>
              </a:rPr>
              <a:t>A Guide to the </a:t>
            </a:r>
            <a:br>
              <a:rPr lang="en-US" sz="3200" dirty="0">
                <a:solidFill>
                  <a:srgbClr val="C00000"/>
                </a:solidFill>
              </a:rPr>
            </a:br>
            <a:r>
              <a:rPr lang="en-US" sz="3200" dirty="0">
                <a:solidFill>
                  <a:srgbClr val="C00000"/>
                </a:solidFill>
              </a:rPr>
              <a:t>Project Management Body of Knowledge (PMBOK Guide) – </a:t>
            </a:r>
            <a:br>
              <a:rPr lang="en-US" sz="3600" dirty="0">
                <a:solidFill>
                  <a:srgbClr val="C00000"/>
                </a:solidFill>
              </a:rPr>
            </a:br>
            <a:r>
              <a:rPr lang="en-US" sz="2400" dirty="0">
                <a:solidFill>
                  <a:srgbClr val="C00000"/>
                </a:solidFill>
              </a:rPr>
              <a:t>Seventh Edition and The Standard for Project Management</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pic>
        <p:nvPicPr>
          <p:cNvPr id="6" name="Picture 5">
            <a:extLst>
              <a:ext uri="{FF2B5EF4-FFF2-40B4-BE49-F238E27FC236}">
                <a16:creationId xmlns:a16="http://schemas.microsoft.com/office/drawing/2014/main" id="{B8744A39-EA63-0D47-9FC8-6A4997B60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6" y="2398848"/>
            <a:ext cx="3225724" cy="4183360"/>
          </a:xfrm>
          <a:prstGeom prst="rect">
            <a:avLst/>
          </a:prstGeom>
        </p:spPr>
      </p:pic>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https://www.amazon.com/Guide-Project-Management-Knowledge-PMBOK%C2%AE/dp/1628256648</a:t>
            </a:r>
            <a:endParaRPr lang="en-US" altLang="zh-TW" sz="1000" dirty="0"/>
          </a:p>
        </p:txBody>
      </p:sp>
    </p:spTree>
    <p:extLst>
      <p:ext uri="{BB962C8B-B14F-4D97-AF65-F5344CB8AC3E}">
        <p14:creationId xmlns:p14="http://schemas.microsoft.com/office/powerpoint/2010/main" val="9247440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2999-D7B2-2243-933F-2E33D9551969}"/>
              </a:ext>
            </a:extLst>
          </p:cNvPr>
          <p:cNvSpPr>
            <a:spLocks noGrp="1"/>
          </p:cNvSpPr>
          <p:nvPr>
            <p:ph type="title"/>
          </p:nvPr>
        </p:nvSpPr>
        <p:spPr/>
        <p:txBody>
          <a:bodyPr/>
          <a:lstStyle/>
          <a:p>
            <a:r>
              <a:rPr lang="en-US" dirty="0">
                <a:solidFill>
                  <a:schemeClr val="accent1"/>
                </a:solidFill>
              </a:rPr>
              <a:t>Software projects</a:t>
            </a:r>
          </a:p>
        </p:txBody>
      </p:sp>
      <p:sp>
        <p:nvSpPr>
          <p:cNvPr id="3" name="Content Placeholder 2">
            <a:extLst>
              <a:ext uri="{FF2B5EF4-FFF2-40B4-BE49-F238E27FC236}">
                <a16:creationId xmlns:a16="http://schemas.microsoft.com/office/drawing/2014/main" id="{BD46949D-A6FC-6949-9B51-B5E514B48036}"/>
              </a:ext>
            </a:extLst>
          </p:cNvPr>
          <p:cNvSpPr>
            <a:spLocks noGrp="1"/>
          </p:cNvSpPr>
          <p:nvPr>
            <p:ph idx="1"/>
          </p:nvPr>
        </p:nvSpPr>
        <p:spPr/>
        <p:txBody>
          <a:bodyPr/>
          <a:lstStyle/>
          <a:p>
            <a:r>
              <a:rPr lang="en-US" dirty="0">
                <a:solidFill>
                  <a:srgbClr val="C00000"/>
                </a:solidFill>
              </a:rPr>
              <a:t>Custom software systems </a:t>
            </a:r>
            <a:r>
              <a:rPr lang="en-US" dirty="0"/>
              <a:t>are still important for large businesses, government and public bodies. </a:t>
            </a:r>
          </a:p>
          <a:p>
            <a:r>
              <a:rPr lang="en-US" dirty="0"/>
              <a:t>They are developed in dedicated software projects.</a:t>
            </a:r>
          </a:p>
          <a:p>
            <a:endParaRPr lang="en-US" dirty="0"/>
          </a:p>
        </p:txBody>
      </p:sp>
      <p:sp>
        <p:nvSpPr>
          <p:cNvPr id="4" name="Slide Number Placeholder 3">
            <a:extLst>
              <a:ext uri="{FF2B5EF4-FFF2-40B4-BE49-F238E27FC236}">
                <a16:creationId xmlns:a16="http://schemas.microsoft.com/office/drawing/2014/main" id="{B5167E6E-176C-A143-A8F4-60C9595BA9C9}"/>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9CD667A9-3BCC-4B4D-8AD3-EC6C9DE4F47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932638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F6CA-2661-3846-B6FF-38572AF438CA}"/>
              </a:ext>
            </a:extLst>
          </p:cNvPr>
          <p:cNvSpPr>
            <a:spLocks noGrp="1"/>
          </p:cNvSpPr>
          <p:nvPr>
            <p:ph type="title"/>
          </p:nvPr>
        </p:nvSpPr>
        <p:spPr/>
        <p:txBody>
          <a:bodyPr/>
          <a:lstStyle/>
          <a:p>
            <a:r>
              <a:rPr lang="en-US" sz="6000" dirty="0">
                <a:solidFill>
                  <a:srgbClr val="FF0000"/>
                </a:solidFill>
              </a:rPr>
              <a:t>Project</a:t>
            </a:r>
          </a:p>
        </p:txBody>
      </p:sp>
      <p:sp>
        <p:nvSpPr>
          <p:cNvPr id="3" name="Content Placeholder 2">
            <a:extLst>
              <a:ext uri="{FF2B5EF4-FFF2-40B4-BE49-F238E27FC236}">
                <a16:creationId xmlns:a16="http://schemas.microsoft.com/office/drawing/2014/main" id="{81F11BE4-66F2-414A-B9D4-4490C00C8704}"/>
              </a:ext>
            </a:extLst>
          </p:cNvPr>
          <p:cNvSpPr>
            <a:spLocks noGrp="1"/>
          </p:cNvSpPr>
          <p:nvPr>
            <p:ph idx="1"/>
          </p:nvPr>
        </p:nvSpPr>
        <p:spPr/>
        <p:txBody>
          <a:bodyPr/>
          <a:lstStyle/>
          <a:p>
            <a:r>
              <a:rPr lang="en-US" sz="4000" dirty="0"/>
              <a:t>A </a:t>
            </a:r>
            <a:r>
              <a:rPr lang="en-US" sz="4000" dirty="0">
                <a:solidFill>
                  <a:srgbClr val="FF0000"/>
                </a:solidFill>
              </a:rPr>
              <a:t>project</a:t>
            </a:r>
            <a:r>
              <a:rPr lang="en-US" sz="4000" dirty="0"/>
              <a:t> is a </a:t>
            </a:r>
            <a:br>
              <a:rPr lang="en-US" sz="4000" dirty="0"/>
            </a:br>
            <a:r>
              <a:rPr lang="en-US" sz="4000" u="sng" dirty="0">
                <a:solidFill>
                  <a:schemeClr val="accent1"/>
                </a:solidFill>
              </a:rPr>
              <a:t>temporary</a:t>
            </a:r>
            <a:r>
              <a:rPr lang="en-US" sz="4000" dirty="0">
                <a:solidFill>
                  <a:schemeClr val="accent1"/>
                </a:solidFill>
              </a:rPr>
              <a:t> endeavor</a:t>
            </a:r>
            <a:r>
              <a:rPr lang="en-US" sz="4000" dirty="0"/>
              <a:t> </a:t>
            </a:r>
            <a:br>
              <a:rPr lang="en-US" sz="4000" dirty="0"/>
            </a:br>
            <a:r>
              <a:rPr lang="en-US" sz="4000" dirty="0"/>
              <a:t>undertaken to create a </a:t>
            </a:r>
            <a:br>
              <a:rPr lang="en-US" sz="4000" dirty="0"/>
            </a:br>
            <a:r>
              <a:rPr lang="en-US" sz="4000" u="sng" dirty="0">
                <a:solidFill>
                  <a:schemeClr val="accent1"/>
                </a:solidFill>
              </a:rPr>
              <a:t>unique</a:t>
            </a:r>
            <a:r>
              <a:rPr lang="en-US" sz="4000" dirty="0">
                <a:solidFill>
                  <a:schemeClr val="accent1"/>
                </a:solidFill>
              </a:rPr>
              <a:t> product, service, or result</a:t>
            </a:r>
            <a:r>
              <a:rPr lang="en-US" sz="4000" dirty="0"/>
              <a:t>.</a:t>
            </a:r>
          </a:p>
          <a:p>
            <a:endParaRPr lang="en-US" sz="4000" dirty="0"/>
          </a:p>
        </p:txBody>
      </p:sp>
      <p:sp>
        <p:nvSpPr>
          <p:cNvPr id="4" name="Slide Number Placeholder 3">
            <a:extLst>
              <a:ext uri="{FF2B5EF4-FFF2-40B4-BE49-F238E27FC236}">
                <a16:creationId xmlns:a16="http://schemas.microsoft.com/office/drawing/2014/main" id="{B7979121-603B-E54F-B260-7FA6B298B0C5}"/>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CF0CE735-F5C7-8243-AA3E-F53C14C09BD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8905070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0"/>
            <a:ext cx="8712968" cy="1219444"/>
          </a:xfrm>
        </p:spPr>
        <p:txBody>
          <a:bodyPr/>
          <a:lstStyle/>
          <a:p>
            <a:r>
              <a:rPr lang="en-US" sz="3600" dirty="0">
                <a:solidFill>
                  <a:srgbClr val="FF0000"/>
                </a:solidFill>
              </a:rPr>
              <a:t>Project Management Body of Knowledge (PMBOK Guide) </a:t>
            </a:r>
            <a:r>
              <a:rPr lang="en-US" sz="2400" dirty="0">
                <a:solidFill>
                  <a:schemeClr val="accent2">
                    <a:lumMod val="75000"/>
                  </a:schemeClr>
                </a:solidFill>
              </a:rPr>
              <a:t>PMBOK v6 </a:t>
            </a:r>
            <a:r>
              <a:rPr lang="en-US" sz="2400" dirty="0"/>
              <a:t>vs.</a:t>
            </a:r>
            <a:r>
              <a:rPr lang="en-US" sz="2400" dirty="0">
                <a:solidFill>
                  <a:srgbClr val="FF0000"/>
                </a:solidFill>
              </a:rPr>
              <a:t> </a:t>
            </a:r>
            <a:r>
              <a:rPr lang="en-US" sz="2400" dirty="0">
                <a:solidFill>
                  <a:srgbClr val="7030A0"/>
                </a:solidFill>
              </a:rPr>
              <a:t>PMBOK v7</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sp>
        <p:nvSpPr>
          <p:cNvPr id="12" name="Rounded Rectangle 11">
            <a:extLst>
              <a:ext uri="{FF2B5EF4-FFF2-40B4-BE49-F238E27FC236}">
                <a16:creationId xmlns:a16="http://schemas.microsoft.com/office/drawing/2014/main" id="{7D0E6A76-2C4A-984C-B74C-20AF138BF449}"/>
              </a:ext>
            </a:extLst>
          </p:cNvPr>
          <p:cNvSpPr>
            <a:spLocks noChangeArrowheads="1"/>
          </p:cNvSpPr>
          <p:nvPr/>
        </p:nvSpPr>
        <p:spPr bwMode="auto">
          <a:xfrm>
            <a:off x="1646510" y="1166698"/>
            <a:ext cx="4099202" cy="534110"/>
          </a:xfrm>
          <a:prstGeom prst="roundRect">
            <a:avLst>
              <a:gd name="adj" fmla="val 12554"/>
            </a:avLst>
          </a:prstGeom>
          <a:solidFill>
            <a:schemeClr val="accent2">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v6</a:t>
            </a:r>
          </a:p>
        </p:txBody>
      </p:sp>
      <p:sp>
        <p:nvSpPr>
          <p:cNvPr id="15" name="Rounded Rectangle 14">
            <a:extLst>
              <a:ext uri="{FF2B5EF4-FFF2-40B4-BE49-F238E27FC236}">
                <a16:creationId xmlns:a16="http://schemas.microsoft.com/office/drawing/2014/main" id="{B27998A0-78B4-A441-AAEA-F0C82585CAC6}"/>
              </a:ext>
            </a:extLst>
          </p:cNvPr>
          <p:cNvSpPr>
            <a:spLocks noChangeArrowheads="1"/>
          </p:cNvSpPr>
          <p:nvPr/>
        </p:nvSpPr>
        <p:spPr bwMode="auto">
          <a:xfrm>
            <a:off x="6374282" y="1166698"/>
            <a:ext cx="4099202" cy="534110"/>
          </a:xfrm>
          <a:prstGeom prst="roundRect">
            <a:avLst>
              <a:gd name="adj" fmla="val 12554"/>
            </a:avLst>
          </a:prstGeom>
          <a:solidFill>
            <a:srgbClr val="7030A0">
              <a:alpha val="80000"/>
            </a:srgb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v7</a:t>
            </a:r>
          </a:p>
        </p:txBody>
      </p:sp>
      <p:sp>
        <p:nvSpPr>
          <p:cNvPr id="16" name="Rounded Rectangle 15">
            <a:extLst>
              <a:ext uri="{FF2B5EF4-FFF2-40B4-BE49-F238E27FC236}">
                <a16:creationId xmlns:a16="http://schemas.microsoft.com/office/drawing/2014/main" id="{0AF7B3D3-0311-E84D-B4C6-32CFF99480E5}"/>
              </a:ext>
            </a:extLst>
          </p:cNvPr>
          <p:cNvSpPr>
            <a:spLocks noChangeArrowheads="1"/>
          </p:cNvSpPr>
          <p:nvPr/>
        </p:nvSpPr>
        <p:spPr bwMode="auto">
          <a:xfrm>
            <a:off x="1646510" y="1730442"/>
            <a:ext cx="4099202" cy="2778679"/>
          </a:xfrm>
          <a:prstGeom prst="roundRect">
            <a:avLst>
              <a:gd name="adj" fmla="val 1855"/>
            </a:avLst>
          </a:prstGeom>
          <a:solidFill>
            <a:schemeClr val="accent2">
              <a:lumMod val="40000"/>
              <a:lumOff val="6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sz="1600"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Project Environment</a:t>
            </a:r>
          </a:p>
          <a:p>
            <a:pPr marL="285750" indent="-285750">
              <a:buFont typeface="Arial" panose="020B0604020202020204" pitchFamily="34" charset="0"/>
              <a:buChar char="•"/>
              <a:defRPr/>
            </a:pPr>
            <a:r>
              <a:rPr lang="en-US" sz="1600" b="1" dirty="0">
                <a:solidFill>
                  <a:srgbClr val="C00000"/>
                </a:solidFill>
                <a:latin typeface="Calibri" panose="020F0502020204030204" pitchFamily="34" charset="0"/>
                <a:cs typeface="Calibri" panose="020F0502020204030204" pitchFamily="34" charset="0"/>
              </a:rPr>
              <a:t>Role of the Project Manager</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10 Knowledge Areas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Integration</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Scope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Schedule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Cost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Quality</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Resources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Risk</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Procurement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Stakeholders</a:t>
            </a:r>
          </a:p>
        </p:txBody>
      </p:sp>
      <p:sp>
        <p:nvSpPr>
          <p:cNvPr id="17" name="Rounded Rectangle 16">
            <a:extLst>
              <a:ext uri="{FF2B5EF4-FFF2-40B4-BE49-F238E27FC236}">
                <a16:creationId xmlns:a16="http://schemas.microsoft.com/office/drawing/2014/main" id="{01AEA9E7-AC0E-974C-87E9-8A51D1DA39D8}"/>
              </a:ext>
            </a:extLst>
          </p:cNvPr>
          <p:cNvSpPr>
            <a:spLocks noChangeArrowheads="1"/>
          </p:cNvSpPr>
          <p:nvPr/>
        </p:nvSpPr>
        <p:spPr bwMode="auto">
          <a:xfrm>
            <a:off x="1636759" y="4548806"/>
            <a:ext cx="4099202" cy="1872208"/>
          </a:xfrm>
          <a:prstGeom prst="roundRect">
            <a:avLst>
              <a:gd name="adj" fmla="val 1855"/>
            </a:avLst>
          </a:prstGeom>
          <a:solidFill>
            <a:schemeClr val="accent2">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br>
              <a:rPr lang="en-US" b="1"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(5 Process Groups)</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Initiating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Executing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Monitoring and Controlling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Closing</a:t>
            </a:r>
          </a:p>
        </p:txBody>
      </p:sp>
      <p:sp>
        <p:nvSpPr>
          <p:cNvPr id="18" name="Right Arrow 17">
            <a:extLst>
              <a:ext uri="{FF2B5EF4-FFF2-40B4-BE49-F238E27FC236}">
                <a16:creationId xmlns:a16="http://schemas.microsoft.com/office/drawing/2014/main" id="{82E52DD3-9153-3F44-80AB-95B039EDA5A8}"/>
              </a:ext>
            </a:extLst>
          </p:cNvPr>
          <p:cNvSpPr/>
          <p:nvPr/>
        </p:nvSpPr>
        <p:spPr>
          <a:xfrm>
            <a:off x="5831759" y="3573016"/>
            <a:ext cx="494467" cy="432048"/>
          </a:xfrm>
          <a:prstGeom prst="rightArrow">
            <a:avLst>
              <a:gd name="adj1" fmla="val 50000"/>
              <a:gd name="adj2" fmla="val 7554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24E30A0-7A6B-1C49-8039-F9AF3E43B06B}"/>
              </a:ext>
            </a:extLst>
          </p:cNvPr>
          <p:cNvSpPr>
            <a:spLocks noChangeArrowheads="1"/>
          </p:cNvSpPr>
          <p:nvPr/>
        </p:nvSpPr>
        <p:spPr bwMode="auto">
          <a:xfrm>
            <a:off x="6374283" y="1730441"/>
            <a:ext cx="4099202" cy="2778678"/>
          </a:xfrm>
          <a:prstGeom prst="roundRect">
            <a:avLst>
              <a:gd name="adj" fmla="val 1855"/>
            </a:avLst>
          </a:prstGeom>
          <a:solidFill>
            <a:schemeClr val="accent1">
              <a:lumMod val="40000"/>
              <a:lumOff val="60000"/>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System for Value Delivery</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12 Project Management Principles: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Stewardship, 2. Team</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Stakeholders, 4. Value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5. Systems Thinking, 5. Leadership</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Tailoring, 8. Quality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9. Complexity, 10, Risk</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11. Adaptability and Resiliency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12. Change</a:t>
            </a:r>
          </a:p>
        </p:txBody>
      </p:sp>
      <p:sp>
        <p:nvSpPr>
          <p:cNvPr id="20" name="Rounded Rectangle 19">
            <a:extLst>
              <a:ext uri="{FF2B5EF4-FFF2-40B4-BE49-F238E27FC236}">
                <a16:creationId xmlns:a16="http://schemas.microsoft.com/office/drawing/2014/main" id="{8B7CC426-4E32-7A40-BA27-F5B741AF8CEC}"/>
              </a:ext>
            </a:extLst>
          </p:cNvPr>
          <p:cNvSpPr>
            <a:spLocks noChangeArrowheads="1"/>
          </p:cNvSpPr>
          <p:nvPr/>
        </p:nvSpPr>
        <p:spPr bwMode="auto">
          <a:xfrm>
            <a:off x="6374282" y="4548806"/>
            <a:ext cx="4099202" cy="1904530"/>
          </a:xfrm>
          <a:prstGeom prst="roundRect">
            <a:avLst>
              <a:gd name="adj" fmla="val 1855"/>
            </a:avLst>
          </a:prstGeom>
          <a:solidFill>
            <a:schemeClr val="accent1">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8 Project Performance Domains: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Stakeholders, 2. Team,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Development approach and Life Cycle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4. Planning, 5. Project Work, 6. Delivery,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Measurement, 8. Uncertainty</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Tailoring</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Models, Methods, and Artifacts</a:t>
            </a:r>
          </a:p>
        </p:txBody>
      </p:sp>
      <p:sp>
        <p:nvSpPr>
          <p:cNvPr id="21" name="Rounded Rectangle 20">
            <a:extLst>
              <a:ext uri="{FF2B5EF4-FFF2-40B4-BE49-F238E27FC236}">
                <a16:creationId xmlns:a16="http://schemas.microsoft.com/office/drawing/2014/main" id="{28BDFB99-CEE4-5A4C-B51A-D60DA3273D2E}"/>
              </a:ext>
            </a:extLst>
          </p:cNvPr>
          <p:cNvSpPr>
            <a:spLocks noChangeArrowheads="1"/>
          </p:cNvSpPr>
          <p:nvPr/>
        </p:nvSpPr>
        <p:spPr bwMode="auto">
          <a:xfrm>
            <a:off x="1582962" y="1166698"/>
            <a:ext cx="4225006" cy="5353165"/>
          </a:xfrm>
          <a:prstGeom prst="roundRect">
            <a:avLst>
              <a:gd name="adj" fmla="val 736"/>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DE423CC-08E6-6642-839D-FE071AC39F5F}"/>
              </a:ext>
            </a:extLst>
          </p:cNvPr>
          <p:cNvSpPr>
            <a:spLocks noChangeArrowheads="1"/>
          </p:cNvSpPr>
          <p:nvPr/>
        </p:nvSpPr>
        <p:spPr bwMode="auto">
          <a:xfrm>
            <a:off x="6335490" y="1124743"/>
            <a:ext cx="4225007" cy="5395120"/>
          </a:xfrm>
          <a:prstGeom prst="roundRect">
            <a:avLst>
              <a:gd name="adj" fmla="val 1855"/>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9095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Knowledge Areas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normAutofit fontScale="92500" lnSpcReduction="10000"/>
          </a:bodyPr>
          <a:lstStyle/>
          <a:p>
            <a:pPr marL="514350" indent="-514350">
              <a:buFont typeface="+mj-lt"/>
              <a:buAutoNum type="arabicPeriod"/>
            </a:pPr>
            <a:r>
              <a:rPr lang="en-US" sz="2800" dirty="0"/>
              <a:t>Project </a:t>
            </a:r>
            <a:r>
              <a:rPr lang="en-US" sz="2800" dirty="0">
                <a:solidFill>
                  <a:schemeClr val="accent1"/>
                </a:solidFill>
              </a:rPr>
              <a:t>Integration</a:t>
            </a:r>
            <a:r>
              <a:rPr lang="en-US" sz="2800" dirty="0"/>
              <a:t> Management</a:t>
            </a:r>
          </a:p>
          <a:p>
            <a:pPr marL="514350" indent="-514350">
              <a:buFont typeface="+mj-lt"/>
              <a:buAutoNum type="arabicPeriod"/>
            </a:pPr>
            <a:r>
              <a:rPr lang="en-US" sz="2800" dirty="0"/>
              <a:t>Project </a:t>
            </a:r>
            <a:r>
              <a:rPr lang="en-US" sz="2800" dirty="0">
                <a:solidFill>
                  <a:schemeClr val="accent1"/>
                </a:solidFill>
              </a:rPr>
              <a:t>Scope</a:t>
            </a:r>
            <a:r>
              <a:rPr lang="en-US" sz="2800" dirty="0"/>
              <a:t> Management</a:t>
            </a:r>
          </a:p>
          <a:p>
            <a:pPr marL="514350" indent="-514350">
              <a:buFont typeface="+mj-lt"/>
              <a:buAutoNum type="arabicPeriod"/>
            </a:pPr>
            <a:r>
              <a:rPr lang="en-US" sz="2800" dirty="0"/>
              <a:t>Project </a:t>
            </a:r>
            <a:r>
              <a:rPr lang="en-US" sz="2800" dirty="0">
                <a:solidFill>
                  <a:schemeClr val="accent1"/>
                </a:solidFill>
              </a:rPr>
              <a:t>Schedule</a:t>
            </a:r>
            <a:r>
              <a:rPr lang="en-US" sz="2800" dirty="0"/>
              <a:t> Management</a:t>
            </a:r>
          </a:p>
          <a:p>
            <a:pPr marL="514350" indent="-514350">
              <a:buFont typeface="+mj-lt"/>
              <a:buAutoNum type="arabicPeriod"/>
            </a:pPr>
            <a:r>
              <a:rPr lang="en-US" sz="2800" dirty="0"/>
              <a:t>Project </a:t>
            </a:r>
            <a:r>
              <a:rPr lang="en-US" sz="2800" dirty="0">
                <a:solidFill>
                  <a:schemeClr val="accent1"/>
                </a:solidFill>
              </a:rPr>
              <a:t>Cost</a:t>
            </a:r>
            <a:r>
              <a:rPr lang="en-US" sz="2800" dirty="0"/>
              <a:t> Management</a:t>
            </a:r>
          </a:p>
          <a:p>
            <a:pPr marL="514350" indent="-514350">
              <a:buFont typeface="+mj-lt"/>
              <a:buAutoNum type="arabicPeriod"/>
            </a:pPr>
            <a:r>
              <a:rPr lang="en-US" sz="2800" dirty="0"/>
              <a:t>Project </a:t>
            </a:r>
            <a:r>
              <a:rPr lang="en-US" sz="2800" dirty="0">
                <a:solidFill>
                  <a:schemeClr val="accent1"/>
                </a:solidFill>
              </a:rPr>
              <a:t>Quality</a:t>
            </a:r>
            <a:r>
              <a:rPr lang="en-US" sz="2800" dirty="0"/>
              <a:t> Management</a:t>
            </a:r>
          </a:p>
          <a:p>
            <a:pPr marL="514350" indent="-514350">
              <a:buFont typeface="+mj-lt"/>
              <a:buAutoNum type="arabicPeriod"/>
            </a:pPr>
            <a:r>
              <a:rPr lang="en-US" sz="2800" dirty="0"/>
              <a:t>Project </a:t>
            </a:r>
            <a:r>
              <a:rPr lang="en-US" sz="2800" dirty="0">
                <a:solidFill>
                  <a:schemeClr val="accent1"/>
                </a:solidFill>
              </a:rPr>
              <a:t>Resource</a:t>
            </a:r>
            <a:r>
              <a:rPr lang="en-US" sz="2800" dirty="0"/>
              <a:t> Management</a:t>
            </a:r>
          </a:p>
          <a:p>
            <a:pPr marL="514350" indent="-514350">
              <a:buFont typeface="+mj-lt"/>
              <a:buAutoNum type="arabicPeriod"/>
            </a:pPr>
            <a:r>
              <a:rPr lang="en-US" sz="2800" dirty="0"/>
              <a:t>Project </a:t>
            </a:r>
            <a:r>
              <a:rPr lang="en-US" sz="2800" dirty="0">
                <a:solidFill>
                  <a:schemeClr val="accent1"/>
                </a:solidFill>
              </a:rPr>
              <a:t>Communications</a:t>
            </a:r>
            <a:r>
              <a:rPr lang="en-US" sz="2800" dirty="0"/>
              <a:t> Management</a:t>
            </a:r>
          </a:p>
          <a:p>
            <a:pPr marL="514350" indent="-514350">
              <a:buFont typeface="+mj-lt"/>
              <a:buAutoNum type="arabicPeriod"/>
            </a:pPr>
            <a:r>
              <a:rPr lang="en-US" sz="2800" dirty="0"/>
              <a:t>Project </a:t>
            </a:r>
            <a:r>
              <a:rPr lang="en-US" sz="2800" dirty="0">
                <a:solidFill>
                  <a:schemeClr val="accent1"/>
                </a:solidFill>
              </a:rPr>
              <a:t>Risk</a:t>
            </a:r>
            <a:r>
              <a:rPr lang="en-US" sz="2800" dirty="0"/>
              <a:t> Management</a:t>
            </a:r>
          </a:p>
          <a:p>
            <a:pPr marL="514350" indent="-514350">
              <a:buFont typeface="+mj-lt"/>
              <a:buAutoNum type="arabicPeriod"/>
            </a:pPr>
            <a:r>
              <a:rPr lang="en-US" sz="2800" dirty="0"/>
              <a:t>Project </a:t>
            </a:r>
            <a:r>
              <a:rPr lang="en-US" sz="2800" dirty="0">
                <a:solidFill>
                  <a:schemeClr val="accent1"/>
                </a:solidFill>
              </a:rPr>
              <a:t>Procurement</a:t>
            </a:r>
            <a:r>
              <a:rPr lang="en-US" sz="2800" dirty="0"/>
              <a:t> Management</a:t>
            </a:r>
          </a:p>
          <a:p>
            <a:pPr marL="514350" indent="-514350">
              <a:buFont typeface="+mj-lt"/>
              <a:buAutoNum type="arabicPeriod"/>
            </a:pPr>
            <a:r>
              <a:rPr lang="en-US" sz="2800" dirty="0"/>
              <a:t>Project </a:t>
            </a:r>
            <a:r>
              <a:rPr lang="en-US" sz="2800" dirty="0">
                <a:solidFill>
                  <a:schemeClr val="accent1"/>
                </a:solidFill>
              </a:rPr>
              <a:t>Stakeholder</a:t>
            </a:r>
            <a:r>
              <a:rPr lang="en-US" sz="2800" dirty="0"/>
              <a:t> Management</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52BFB09A-64D7-944A-B82F-C629667C74C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0311907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Process Groups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lstStyle/>
          <a:p>
            <a:pPr marL="514350" indent="-514350">
              <a:buFont typeface="+mj-lt"/>
              <a:buAutoNum type="arabicPeriod"/>
            </a:pPr>
            <a:r>
              <a:rPr lang="en-US" b="1" dirty="0">
                <a:solidFill>
                  <a:schemeClr val="accent1"/>
                </a:solidFill>
              </a:rPr>
              <a:t>Initiating</a:t>
            </a:r>
            <a:r>
              <a:rPr lang="en-US" dirty="0"/>
              <a:t> Process Group</a:t>
            </a:r>
          </a:p>
          <a:p>
            <a:pPr marL="514350" indent="-514350">
              <a:buFont typeface="+mj-lt"/>
              <a:buAutoNum type="arabicPeriod"/>
            </a:pPr>
            <a:r>
              <a:rPr lang="en-US" b="1" dirty="0">
                <a:solidFill>
                  <a:schemeClr val="accent1"/>
                </a:solidFill>
              </a:rPr>
              <a:t>Planning</a:t>
            </a:r>
            <a:r>
              <a:rPr lang="en-US" dirty="0"/>
              <a:t> Process Group</a:t>
            </a:r>
          </a:p>
          <a:p>
            <a:pPr marL="514350" indent="-514350">
              <a:buFont typeface="+mj-lt"/>
              <a:buAutoNum type="arabicPeriod"/>
            </a:pPr>
            <a:r>
              <a:rPr lang="en-US" b="1" dirty="0">
                <a:solidFill>
                  <a:schemeClr val="accent1"/>
                </a:solidFill>
              </a:rPr>
              <a:t>Executing</a:t>
            </a:r>
            <a:r>
              <a:rPr lang="en-US" dirty="0"/>
              <a:t> Process Group</a:t>
            </a:r>
          </a:p>
          <a:p>
            <a:pPr marL="514350" indent="-514350">
              <a:buFont typeface="+mj-lt"/>
              <a:buAutoNum type="arabicPeriod"/>
            </a:pPr>
            <a:r>
              <a:rPr lang="en-US" b="1" dirty="0">
                <a:solidFill>
                  <a:schemeClr val="accent1"/>
                </a:solidFill>
              </a:rPr>
              <a:t>Monitoring and Controlling </a:t>
            </a:r>
            <a:r>
              <a:rPr lang="en-US" dirty="0"/>
              <a:t>Process Group</a:t>
            </a:r>
          </a:p>
          <a:p>
            <a:pPr marL="514350" indent="-514350">
              <a:buFont typeface="+mj-lt"/>
              <a:buAutoNum type="arabicPeriod"/>
            </a:pPr>
            <a:r>
              <a:rPr lang="en-US" b="1" dirty="0">
                <a:solidFill>
                  <a:schemeClr val="accent1"/>
                </a:solidFill>
              </a:rPr>
              <a:t>Closing</a:t>
            </a:r>
            <a:r>
              <a:rPr lang="en-US" dirty="0"/>
              <a:t> Process Group</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9523886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11362"/>
            <a:ext cx="8229600" cy="5241975"/>
          </a:xfrm>
        </p:spPr>
        <p:txBody>
          <a:bodyPr>
            <a:normAutofit fontScale="92500" lnSpcReduction="20000"/>
          </a:bodyPr>
          <a:lstStyle/>
          <a:p>
            <a:pPr marL="514350" indent="-514350">
              <a:buFont typeface="+mj-lt"/>
              <a:buAutoNum type="arabicPeriod"/>
            </a:pPr>
            <a:r>
              <a:rPr lang="en-US" sz="2400" dirty="0">
                <a:solidFill>
                  <a:srgbClr val="7030A0"/>
                </a:solidFill>
              </a:rPr>
              <a:t>Stewardship</a:t>
            </a:r>
          </a:p>
          <a:p>
            <a:pPr marL="514350" indent="-514350">
              <a:buFont typeface="+mj-lt"/>
              <a:buAutoNum type="arabicPeriod"/>
            </a:pPr>
            <a:r>
              <a:rPr lang="en-US" sz="2400" dirty="0">
                <a:solidFill>
                  <a:srgbClr val="7030A0"/>
                </a:solidFill>
              </a:rPr>
              <a:t>Team</a:t>
            </a:r>
          </a:p>
          <a:p>
            <a:pPr marL="514350" indent="-514350">
              <a:buFont typeface="+mj-lt"/>
              <a:buAutoNum type="arabicPeriod"/>
            </a:pPr>
            <a:r>
              <a:rPr lang="en-US" sz="2400" dirty="0">
                <a:solidFill>
                  <a:srgbClr val="7030A0"/>
                </a:solidFill>
              </a:rPr>
              <a:t>Stakeholders</a:t>
            </a:r>
          </a:p>
          <a:p>
            <a:pPr marL="514350" indent="-514350">
              <a:buFont typeface="+mj-lt"/>
              <a:buAutoNum type="arabicPeriod"/>
            </a:pPr>
            <a:r>
              <a:rPr lang="en-US" sz="2400" dirty="0">
                <a:solidFill>
                  <a:srgbClr val="7030A0"/>
                </a:solidFill>
              </a:rPr>
              <a:t>Value</a:t>
            </a:r>
          </a:p>
          <a:p>
            <a:pPr marL="514350" indent="-514350">
              <a:buFont typeface="+mj-lt"/>
              <a:buAutoNum type="arabicPeriod"/>
            </a:pPr>
            <a:r>
              <a:rPr lang="en-US" sz="2400" dirty="0">
                <a:solidFill>
                  <a:srgbClr val="7030A0"/>
                </a:solidFill>
              </a:rPr>
              <a:t>Systems Thinking</a:t>
            </a:r>
          </a:p>
          <a:p>
            <a:pPr marL="514350" indent="-514350">
              <a:buFont typeface="+mj-lt"/>
              <a:buAutoNum type="arabicPeriod"/>
            </a:pPr>
            <a:r>
              <a:rPr lang="en-US" sz="2400" dirty="0">
                <a:solidFill>
                  <a:srgbClr val="7030A0"/>
                </a:solidFill>
              </a:rPr>
              <a:t>Leadership</a:t>
            </a:r>
          </a:p>
          <a:p>
            <a:pPr marL="514350" indent="-514350">
              <a:buFont typeface="+mj-lt"/>
              <a:buAutoNum type="arabicPeriod"/>
            </a:pPr>
            <a:r>
              <a:rPr lang="en-US" sz="2400" dirty="0">
                <a:solidFill>
                  <a:srgbClr val="7030A0"/>
                </a:solidFill>
              </a:rPr>
              <a:t>Tailoring</a:t>
            </a:r>
          </a:p>
          <a:p>
            <a:pPr marL="514350" indent="-514350">
              <a:buFont typeface="+mj-lt"/>
              <a:buAutoNum type="arabicPeriod"/>
            </a:pPr>
            <a:r>
              <a:rPr lang="en-US" sz="2400" dirty="0">
                <a:solidFill>
                  <a:srgbClr val="7030A0"/>
                </a:solidFill>
              </a:rPr>
              <a:t>Quality</a:t>
            </a:r>
          </a:p>
          <a:p>
            <a:pPr marL="514350" indent="-514350">
              <a:buFont typeface="+mj-lt"/>
              <a:buAutoNum type="arabicPeriod"/>
            </a:pPr>
            <a:r>
              <a:rPr lang="en-US" sz="2400" dirty="0">
                <a:solidFill>
                  <a:srgbClr val="7030A0"/>
                </a:solidFill>
              </a:rPr>
              <a:t>Complexity</a:t>
            </a:r>
          </a:p>
          <a:p>
            <a:pPr marL="514350" indent="-514350">
              <a:buFont typeface="+mj-lt"/>
              <a:buAutoNum type="arabicPeriod"/>
            </a:pPr>
            <a:r>
              <a:rPr lang="en-US" sz="2400" dirty="0">
                <a:solidFill>
                  <a:srgbClr val="7030A0"/>
                </a:solidFill>
              </a:rPr>
              <a:t>Risk</a:t>
            </a:r>
          </a:p>
          <a:p>
            <a:pPr marL="514350" indent="-514350">
              <a:buFont typeface="+mj-lt"/>
              <a:buAutoNum type="arabicPeriod"/>
            </a:pPr>
            <a:r>
              <a:rPr lang="en-US" sz="2400" dirty="0">
                <a:solidFill>
                  <a:srgbClr val="7030A0"/>
                </a:solidFill>
              </a:rPr>
              <a:t>Adaptability and Resiliency</a:t>
            </a:r>
          </a:p>
          <a:p>
            <a:pPr marL="514350" indent="-514350">
              <a:buFont typeface="+mj-lt"/>
              <a:buAutoNum type="arabicPeriod"/>
            </a:pPr>
            <a:r>
              <a:rPr lang="en-US" sz="2400" dirty="0">
                <a:solidFill>
                  <a:srgbClr val="7030A0"/>
                </a:solidFill>
              </a:rPr>
              <a:t>Change</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460" y="1824563"/>
            <a:ext cx="3096344" cy="4015571"/>
          </a:xfrm>
          <a:prstGeom prst="rect">
            <a:avLst/>
          </a:prstGeom>
        </p:spPr>
      </p:pic>
    </p:spTree>
    <p:extLst>
      <p:ext uri="{BB962C8B-B14F-4D97-AF65-F5344CB8AC3E}">
        <p14:creationId xmlns:p14="http://schemas.microsoft.com/office/powerpoint/2010/main" val="41604158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1368152"/>
          </a:xfrm>
        </p:spPr>
        <p:txBody>
          <a:bodyPr>
            <a:normAutofit fontScale="90000"/>
          </a:bodyPr>
          <a:lstStyle/>
          <a:p>
            <a:r>
              <a:rPr lang="en-US" sz="4000" dirty="0">
                <a:solidFill>
                  <a:srgbClr val="FF0000"/>
                </a:solidFill>
              </a:rPr>
              <a:t>Project Management </a:t>
            </a:r>
            <a:br>
              <a:rPr lang="en-US" sz="4000" dirty="0">
                <a:solidFill>
                  <a:srgbClr val="FF0000"/>
                </a:solidFill>
              </a:rPr>
            </a:br>
            <a:r>
              <a:rPr lang="en-US" sz="4000" dirty="0">
                <a:solidFill>
                  <a:srgbClr val="7030A0"/>
                </a:solidFill>
              </a:rPr>
              <a:t>8 Project Performance Domains</a:t>
            </a:r>
            <a:br>
              <a:rPr lang="en-US" sz="4000" dirty="0">
                <a:solidFill>
                  <a:schemeClr val="tx2"/>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700809"/>
            <a:ext cx="8229600" cy="4747442"/>
          </a:xfrm>
        </p:spPr>
        <p:txBody>
          <a:bodyPr>
            <a:normAutofit lnSpcReduction="10000"/>
          </a:bodyPr>
          <a:lstStyle/>
          <a:p>
            <a:pPr marL="514350" indent="-514350">
              <a:buFont typeface="+mj-lt"/>
              <a:buAutoNum type="arabicPeriod"/>
            </a:pPr>
            <a:r>
              <a:rPr lang="en-US" b="1" dirty="0">
                <a:solidFill>
                  <a:srgbClr val="7030A0"/>
                </a:solidFill>
              </a:rPr>
              <a:t>Stakeholders</a:t>
            </a:r>
          </a:p>
          <a:p>
            <a:pPr marL="514350" indent="-514350">
              <a:buFont typeface="+mj-lt"/>
              <a:buAutoNum type="arabicPeriod"/>
            </a:pPr>
            <a:r>
              <a:rPr lang="en-US" b="1"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b="1"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b="1"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453BB7C-2BE7-A54E-9E1A-28A54652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80" y="4299749"/>
            <a:ext cx="1630524" cy="2114586"/>
          </a:xfrm>
          <a:prstGeom prst="rect">
            <a:avLst/>
          </a:prstGeom>
        </p:spPr>
      </p:pic>
    </p:spTree>
    <p:extLst>
      <p:ext uri="{BB962C8B-B14F-4D97-AF65-F5344CB8AC3E}">
        <p14:creationId xmlns:p14="http://schemas.microsoft.com/office/powerpoint/2010/main" val="30489681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72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699247" y="1196753"/>
            <a:ext cx="10784541" cy="5029235"/>
          </a:xfrm>
        </p:spPr>
        <p:txBody>
          <a:bodyPr>
            <a:noAutofit/>
          </a:bodyPr>
          <a:lstStyle/>
          <a:p>
            <a:r>
              <a:rPr lang="en-US" sz="2600" dirty="0"/>
              <a:t>The starting point for the software development is a set of ‘</a:t>
            </a:r>
            <a:r>
              <a:rPr lang="en-US" sz="2600" dirty="0">
                <a:solidFill>
                  <a:srgbClr val="C00000"/>
                </a:solidFill>
              </a:rPr>
              <a:t>software requirements</a:t>
            </a:r>
            <a:r>
              <a:rPr lang="en-US" sz="2600" dirty="0"/>
              <a:t>’ that are owned by an external client and which set out what they want a software system to do to support their business processes.</a:t>
            </a:r>
          </a:p>
          <a:p>
            <a:r>
              <a:rPr lang="en-US" sz="2600" dirty="0"/>
              <a:t>The software is developed by a software company (the contractor) who </a:t>
            </a:r>
            <a:r>
              <a:rPr lang="en-US" sz="2600" dirty="0">
                <a:solidFill>
                  <a:srgbClr val="C00000"/>
                </a:solidFill>
              </a:rPr>
              <a:t>design and implement a system </a:t>
            </a:r>
            <a:r>
              <a:rPr lang="en-US" sz="2600" dirty="0"/>
              <a:t>that delivers functionality to meet the requirements.</a:t>
            </a:r>
          </a:p>
          <a:p>
            <a:r>
              <a:rPr lang="en-US" sz="2600" dirty="0"/>
              <a:t>The customer may change the requirements at any time in response to business changes (they usually do). The contractor must change the software to reflect these requirements changes.</a:t>
            </a:r>
          </a:p>
          <a:p>
            <a:r>
              <a:rPr lang="en-US" sz="2600" dirty="0"/>
              <a:t>Custom software usually has a long-lifetime (10 years or more) and it must be supported over that lifetime.</a:t>
            </a:r>
          </a:p>
          <a:p>
            <a:endParaRPr lang="en-US" sz="2600" dirty="0"/>
          </a:p>
          <a:p>
            <a:endParaRPr lang="en-US" sz="26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870822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03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243A-0B2B-7347-B8C7-40D9ABCDFD70}"/>
              </a:ext>
            </a:extLst>
          </p:cNvPr>
          <p:cNvSpPr>
            <a:spLocks noGrp="1"/>
          </p:cNvSpPr>
          <p:nvPr>
            <p:ph type="title"/>
          </p:nvPr>
        </p:nvSpPr>
        <p:spPr>
          <a:xfrm>
            <a:off x="534389" y="135103"/>
            <a:ext cx="11222181" cy="1550821"/>
          </a:xfrm>
        </p:spPr>
        <p:txBody>
          <a:bodyPr>
            <a:noAutofit/>
          </a:bodyPr>
          <a:lstStyle/>
          <a:p>
            <a:r>
              <a:rPr lang="en-US" sz="2400" dirty="0"/>
              <a:t>Denis Rothman (2024), </a:t>
            </a:r>
            <a:br>
              <a:rPr lang="en-US" sz="2400" dirty="0"/>
            </a:br>
            <a:r>
              <a:rPr lang="en-US" sz="3600" dirty="0">
                <a:solidFill>
                  <a:srgbClr val="C00000"/>
                </a:solidFill>
              </a:rPr>
              <a:t>RAG-Driven Generative AI: </a:t>
            </a:r>
            <a:br>
              <a:rPr lang="en-US" sz="3600" dirty="0">
                <a:solidFill>
                  <a:srgbClr val="C00000"/>
                </a:solidFill>
              </a:rPr>
            </a:br>
            <a:r>
              <a:rPr lang="en-US" sz="2000" dirty="0">
                <a:solidFill>
                  <a:srgbClr val="C00000"/>
                </a:solidFill>
              </a:rPr>
              <a:t>Build custom retrieval augmented generation pipelines with </a:t>
            </a:r>
            <a:r>
              <a:rPr lang="en-US" sz="2000" dirty="0" err="1">
                <a:solidFill>
                  <a:srgbClr val="C00000"/>
                </a:solidFill>
              </a:rPr>
              <a:t>LlamaIndex</a:t>
            </a:r>
            <a:r>
              <a:rPr lang="en-US" sz="2000" dirty="0">
                <a:solidFill>
                  <a:srgbClr val="C00000"/>
                </a:solidFill>
              </a:rPr>
              <a:t>, Deep Lake, and Pinecone,</a:t>
            </a:r>
            <a:r>
              <a:rPr lang="en-US" sz="2000" dirty="0"/>
              <a:t> </a:t>
            </a:r>
            <a:r>
              <a:rPr lang="en-US" sz="2400" dirty="0" err="1"/>
              <a:t>Packt</a:t>
            </a:r>
            <a:r>
              <a:rPr lang="en-US" sz="2400" dirty="0"/>
              <a:t> Publishing</a:t>
            </a:r>
            <a:endParaRPr lang="en-US" sz="2000" dirty="0"/>
          </a:p>
        </p:txBody>
      </p:sp>
      <p:sp>
        <p:nvSpPr>
          <p:cNvPr id="4" name="Slide Number Placeholder 3">
            <a:extLst>
              <a:ext uri="{FF2B5EF4-FFF2-40B4-BE49-F238E27FC236}">
                <a16:creationId xmlns:a16="http://schemas.microsoft.com/office/drawing/2014/main" id="{77D809B1-0F46-1942-9387-27D7FCB97DA5}"/>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7" name="矩形 4">
            <a:extLst>
              <a:ext uri="{FF2B5EF4-FFF2-40B4-BE49-F238E27FC236}">
                <a16:creationId xmlns:a16="http://schemas.microsoft.com/office/drawing/2014/main" id="{C6B67204-23D9-5C4D-8DFB-9A6E9B8923DF}"/>
              </a:ext>
            </a:extLst>
          </p:cNvPr>
          <p:cNvSpPr>
            <a:spLocks noChangeArrowheads="1"/>
          </p:cNvSpPr>
          <p:nvPr/>
        </p:nvSpPr>
        <p:spPr bwMode="auto">
          <a:xfrm>
            <a:off x="2029691" y="6611940"/>
            <a:ext cx="81326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新細明體" charset="-120"/>
              </a:defRPr>
            </a:lvl1pPr>
            <a:lvl2pPr marL="742950" indent="-285750" eaLnBrk="0" hangingPunct="0">
              <a:defRPr kumimoji="1" sz="2400">
                <a:solidFill>
                  <a:schemeClr val="tx1"/>
                </a:solidFill>
                <a:latin typeface="Arial" charset="0"/>
                <a:ea typeface="新細明體" charset="-120"/>
              </a:defRPr>
            </a:lvl2pPr>
            <a:lvl3pPr marL="1143000" indent="-228600" eaLnBrk="0" hangingPunct="0">
              <a:defRPr kumimoji="1" sz="2400">
                <a:solidFill>
                  <a:schemeClr val="tx1"/>
                </a:solidFill>
                <a:latin typeface="Arial" charset="0"/>
                <a:ea typeface="新細明體" charset="-120"/>
              </a:defRPr>
            </a:lvl3pPr>
            <a:lvl4pPr marL="1600200" indent="-228600" eaLnBrk="0" hangingPunct="0">
              <a:defRPr kumimoji="1" sz="2400">
                <a:solidFill>
                  <a:schemeClr val="tx1"/>
                </a:solidFill>
                <a:latin typeface="Arial" charset="0"/>
                <a:ea typeface="新細明體" charset="-120"/>
              </a:defRPr>
            </a:lvl4pPr>
            <a:lvl5pPr marL="2057400" indent="-228600" eaLnBrk="0" hangingPunct="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algn="ctr" eaLnBrk="1" hangingPunct="1"/>
            <a:r>
              <a:rPr lang="en-US" altLang="zh-TW" sz="1000" dirty="0">
                <a:solidFill>
                  <a:srgbClr val="BFBFBF"/>
                </a:solidFill>
              </a:rPr>
              <a:t>Source: </a:t>
            </a:r>
            <a:r>
              <a:rPr lang="en-US" altLang="zh-TW" sz="1000" dirty="0">
                <a:solidFill>
                  <a:srgbClr val="BFBFBF"/>
                </a:solidFill>
                <a:hlinkClick r:id="rId2"/>
              </a:rPr>
              <a:t>https://www.amazon.com/RAG-Driven-Generative-retrieval-generation-LlamaIndex/dp/1836200919/</a:t>
            </a:r>
            <a:endParaRPr lang="en-US" altLang="zh-TW" sz="1000" dirty="0">
              <a:solidFill>
                <a:srgbClr val="BFBFBF"/>
              </a:solidFill>
            </a:endParaRPr>
          </a:p>
        </p:txBody>
      </p:sp>
      <p:pic>
        <p:nvPicPr>
          <p:cNvPr id="5" name="Picture 4">
            <a:extLst>
              <a:ext uri="{FF2B5EF4-FFF2-40B4-BE49-F238E27FC236}">
                <a16:creationId xmlns:a16="http://schemas.microsoft.com/office/drawing/2014/main" id="{2EA37E0E-4155-B2F3-B7AA-6A25F9B1EE66}"/>
              </a:ext>
            </a:extLst>
          </p:cNvPr>
          <p:cNvPicPr>
            <a:picLocks noChangeAspect="1"/>
          </p:cNvPicPr>
          <p:nvPr/>
        </p:nvPicPr>
        <p:blipFill>
          <a:blip r:embed="rId3"/>
          <a:stretch>
            <a:fillRect/>
          </a:stretch>
        </p:blipFill>
        <p:spPr>
          <a:xfrm>
            <a:off x="4277242" y="1848885"/>
            <a:ext cx="3736474" cy="4600093"/>
          </a:xfrm>
          <a:prstGeom prst="rect">
            <a:avLst/>
          </a:prstGeom>
        </p:spPr>
      </p:pic>
    </p:spTree>
    <p:extLst>
      <p:ext uri="{BB962C8B-B14F-4D97-AF65-F5344CB8AC3E}">
        <p14:creationId xmlns:p14="http://schemas.microsoft.com/office/powerpoint/2010/main" val="5566787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887506" y="1196753"/>
            <a:ext cx="10381130" cy="5323111"/>
          </a:xfrm>
        </p:spPr>
        <p:txBody>
          <a:bodyPr/>
          <a:lstStyle/>
          <a:p>
            <a:r>
              <a:rPr lang="en-US" sz="2400" dirty="0"/>
              <a:t>The starting point for product development is a </a:t>
            </a:r>
            <a:r>
              <a:rPr lang="en-US" sz="2400" dirty="0">
                <a:solidFill>
                  <a:srgbClr val="C00000"/>
                </a:solidFill>
              </a:rPr>
              <a:t>business opportunit</a:t>
            </a:r>
            <a:r>
              <a:rPr lang="en-US" sz="2400" dirty="0"/>
              <a:t>y that is identified by individuals or a company. </a:t>
            </a:r>
            <a:br>
              <a:rPr lang="en-US" sz="2400" dirty="0"/>
            </a:br>
            <a:r>
              <a:rPr lang="en-US" sz="2400" dirty="0"/>
              <a:t>They develop a software product to take advantage of this opportunity and sell this to customers.</a:t>
            </a:r>
          </a:p>
          <a:p>
            <a:r>
              <a:rPr lang="en-US" sz="2400" dirty="0"/>
              <a:t>The company who identified the opportunity </a:t>
            </a:r>
            <a:r>
              <a:rPr lang="en-US" sz="2400" dirty="0">
                <a:solidFill>
                  <a:srgbClr val="C00000"/>
                </a:solidFill>
              </a:rPr>
              <a:t>design and implement a set of software features</a:t>
            </a:r>
            <a:r>
              <a:rPr lang="en-US" sz="2400" dirty="0"/>
              <a:t> that realize the opportunity and that will be useful to customers.</a:t>
            </a:r>
          </a:p>
          <a:p>
            <a:r>
              <a:rPr lang="en-US" sz="2400" dirty="0"/>
              <a:t>The software development company are responsible for deciding on the development timescale, what features to include and when the product should change. </a:t>
            </a:r>
          </a:p>
          <a:p>
            <a:r>
              <a:rPr lang="en-US" sz="2400" dirty="0"/>
              <a:t>Rapid delivery of software products is essential to capture the market for that type of product.</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862153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2208-C373-3B47-8ED9-C3C2034114B9}"/>
              </a:ext>
            </a:extLst>
          </p:cNvPr>
          <p:cNvSpPr>
            <a:spLocks noGrp="1"/>
          </p:cNvSpPr>
          <p:nvPr>
            <p:ph type="title"/>
          </p:nvPr>
        </p:nvSpPr>
        <p:spPr/>
        <p:txBody>
          <a:bodyPr/>
          <a:lstStyle/>
          <a:p>
            <a:r>
              <a:rPr lang="en-US" dirty="0">
                <a:solidFill>
                  <a:schemeClr val="accent1"/>
                </a:solidFill>
              </a:rPr>
              <a:t>Software product line</a:t>
            </a:r>
          </a:p>
        </p:txBody>
      </p:sp>
      <p:sp>
        <p:nvSpPr>
          <p:cNvPr id="3" name="Content Placeholder 2">
            <a:extLst>
              <a:ext uri="{FF2B5EF4-FFF2-40B4-BE49-F238E27FC236}">
                <a16:creationId xmlns:a16="http://schemas.microsoft.com/office/drawing/2014/main" id="{97F061AC-7EBA-334C-9C4F-4ADCDEABD7FA}"/>
              </a:ext>
            </a:extLst>
          </p:cNvPr>
          <p:cNvSpPr>
            <a:spLocks noGrp="1"/>
          </p:cNvSpPr>
          <p:nvPr>
            <p:ph idx="1"/>
          </p:nvPr>
        </p:nvSpPr>
        <p:spPr/>
        <p:txBody>
          <a:bodyPr/>
          <a:lstStyle/>
          <a:p>
            <a:r>
              <a:rPr lang="en-US" dirty="0"/>
              <a:t>A set of software products that share a common core. </a:t>
            </a:r>
          </a:p>
          <a:p>
            <a:r>
              <a:rPr lang="en-US" dirty="0"/>
              <a:t>Each member of the product line includes customer-specific adaptations and additions.</a:t>
            </a:r>
          </a:p>
          <a:p>
            <a:r>
              <a:rPr lang="en-US" dirty="0"/>
              <a:t>Software product lines may be used to implement a custom system for a customer with specific needs that can’t be met by a generic product. </a:t>
            </a:r>
          </a:p>
          <a:p>
            <a:endParaRPr lang="en-US" dirty="0"/>
          </a:p>
        </p:txBody>
      </p:sp>
      <p:sp>
        <p:nvSpPr>
          <p:cNvPr id="4" name="Slide Number Placeholder 3">
            <a:extLst>
              <a:ext uri="{FF2B5EF4-FFF2-40B4-BE49-F238E27FC236}">
                <a16:creationId xmlns:a16="http://schemas.microsoft.com/office/drawing/2014/main" id="{FA342E0F-91EA-2E4B-AB0F-EEBD1F0E0DBB}"/>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94E407D5-D3DB-FD4F-AD11-944C0C5434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704603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1737-28E5-2348-923B-F121F363AD4B}"/>
              </a:ext>
            </a:extLst>
          </p:cNvPr>
          <p:cNvSpPr>
            <a:spLocks noGrp="1"/>
          </p:cNvSpPr>
          <p:nvPr>
            <p:ph type="title"/>
          </p:nvPr>
        </p:nvSpPr>
        <p:spPr>
          <a:xfrm>
            <a:off x="534389" y="135104"/>
            <a:ext cx="11222181" cy="1133657"/>
          </a:xfrm>
        </p:spPr>
        <p:txBody>
          <a:bodyPr/>
          <a:lstStyle/>
          <a:p>
            <a:r>
              <a:rPr lang="en-US" dirty="0">
                <a:solidFill>
                  <a:schemeClr val="accent1"/>
                </a:solidFill>
              </a:rPr>
              <a:t>Platform</a:t>
            </a:r>
          </a:p>
        </p:txBody>
      </p:sp>
      <p:sp>
        <p:nvSpPr>
          <p:cNvPr id="3" name="Content Placeholder 2">
            <a:extLst>
              <a:ext uri="{FF2B5EF4-FFF2-40B4-BE49-F238E27FC236}">
                <a16:creationId xmlns:a16="http://schemas.microsoft.com/office/drawing/2014/main" id="{CE71BDFE-67A3-8F44-AB60-479A7349D0AA}"/>
              </a:ext>
            </a:extLst>
          </p:cNvPr>
          <p:cNvSpPr>
            <a:spLocks noGrp="1"/>
          </p:cNvSpPr>
          <p:nvPr>
            <p:ph idx="1"/>
          </p:nvPr>
        </p:nvSpPr>
        <p:spPr>
          <a:xfrm>
            <a:off x="825909" y="1268761"/>
            <a:ext cx="10618839" cy="5251103"/>
          </a:xfrm>
        </p:spPr>
        <p:txBody>
          <a:bodyPr>
            <a:normAutofit/>
          </a:bodyPr>
          <a:lstStyle/>
          <a:p>
            <a:r>
              <a:rPr lang="en-US" dirty="0"/>
              <a:t>A software (or software + hardware) product that includes functionality so that new applications can be built on it. </a:t>
            </a:r>
          </a:p>
          <a:p>
            <a:r>
              <a:rPr lang="en-US" dirty="0"/>
              <a:t>An example of a platform that you probably use is Facebook. </a:t>
            </a:r>
          </a:p>
          <a:p>
            <a:r>
              <a:rPr lang="en-US" dirty="0"/>
              <a:t>It provides an extensive set of product functionality but also provides support for  creating ‘Facebook apps’.  </a:t>
            </a:r>
          </a:p>
          <a:p>
            <a:r>
              <a:rPr lang="en-US" dirty="0"/>
              <a:t>These add new features that may be used by a business or a Facebook interest group.</a:t>
            </a:r>
          </a:p>
        </p:txBody>
      </p:sp>
      <p:sp>
        <p:nvSpPr>
          <p:cNvPr id="4" name="Slide Number Placeholder 3">
            <a:extLst>
              <a:ext uri="{FF2B5EF4-FFF2-40B4-BE49-F238E27FC236}">
                <a16:creationId xmlns:a16="http://schemas.microsoft.com/office/drawing/2014/main" id="{70BA74BC-BA02-0B41-82C9-8E7AC333F695}"/>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D64B7B76-78C4-5F4E-A690-6B60790B832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028734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8266004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9971-A6D7-EA40-898F-E387F56757AD}"/>
              </a:ext>
            </a:extLst>
          </p:cNvPr>
          <p:cNvSpPr>
            <a:spLocks noGrp="1"/>
          </p:cNvSpPr>
          <p:nvPr>
            <p:ph type="title"/>
          </p:nvPr>
        </p:nvSpPr>
        <p:spPr>
          <a:xfrm>
            <a:off x="534389" y="135105"/>
            <a:ext cx="11222181" cy="1194046"/>
          </a:xfrm>
        </p:spPr>
        <p:txBody>
          <a:bodyPr/>
          <a:lstStyle/>
          <a:p>
            <a:r>
              <a:rPr lang="en-US" dirty="0">
                <a:solidFill>
                  <a:schemeClr val="accent1"/>
                </a:solidFill>
              </a:rPr>
              <a:t>Software execution models</a:t>
            </a:r>
          </a:p>
        </p:txBody>
      </p:sp>
      <p:sp>
        <p:nvSpPr>
          <p:cNvPr id="3" name="Content Placeholder 2">
            <a:extLst>
              <a:ext uri="{FF2B5EF4-FFF2-40B4-BE49-F238E27FC236}">
                <a16:creationId xmlns:a16="http://schemas.microsoft.com/office/drawing/2014/main" id="{F9FFAECF-1B71-7749-90F9-8F9CD8F969FC}"/>
              </a:ext>
            </a:extLst>
          </p:cNvPr>
          <p:cNvSpPr>
            <a:spLocks noGrp="1"/>
          </p:cNvSpPr>
          <p:nvPr>
            <p:ph idx="1"/>
          </p:nvPr>
        </p:nvSpPr>
        <p:spPr>
          <a:xfrm>
            <a:off x="884903" y="1329150"/>
            <a:ext cx="10772708" cy="5144605"/>
          </a:xfrm>
        </p:spPr>
        <p:txBody>
          <a:bodyPr>
            <a:noAutofit/>
          </a:bodyPr>
          <a:lstStyle/>
          <a:p>
            <a:r>
              <a:rPr lang="en-US" sz="2800" dirty="0"/>
              <a:t>Stand-alone</a:t>
            </a:r>
          </a:p>
          <a:p>
            <a:pPr lvl="1"/>
            <a:r>
              <a:rPr lang="en-US" b="0" dirty="0"/>
              <a:t>The software executes entirely on the customer’s computers.</a:t>
            </a:r>
          </a:p>
          <a:p>
            <a:r>
              <a:rPr lang="en-US" sz="2800" dirty="0"/>
              <a:t>Hybrid</a:t>
            </a:r>
          </a:p>
          <a:p>
            <a:pPr lvl="1"/>
            <a:r>
              <a:rPr lang="en-US" b="0" dirty="0"/>
              <a:t>Part of the software’s functionality is implemented on the customer’s computer but some features are implemented on the product developer’s servers.</a:t>
            </a:r>
          </a:p>
          <a:p>
            <a:r>
              <a:rPr lang="en-US" sz="2800" dirty="0"/>
              <a:t>Software service</a:t>
            </a:r>
          </a:p>
          <a:p>
            <a:pPr lvl="1"/>
            <a:r>
              <a:rPr lang="en-US" b="0" dirty="0"/>
              <a:t>All of the product’s features are implemented on the developer’s servers and the customer accesses these through a browser or a mobile app.</a:t>
            </a:r>
          </a:p>
          <a:p>
            <a:endParaRPr lang="en-US" sz="2800" dirty="0"/>
          </a:p>
          <a:p>
            <a:endParaRPr lang="en-US" sz="2800" dirty="0"/>
          </a:p>
        </p:txBody>
      </p:sp>
      <p:sp>
        <p:nvSpPr>
          <p:cNvPr id="4" name="Slide Number Placeholder 3">
            <a:extLst>
              <a:ext uri="{FF2B5EF4-FFF2-40B4-BE49-F238E27FC236}">
                <a16:creationId xmlns:a16="http://schemas.microsoft.com/office/drawing/2014/main" id="{EACE5E72-D71E-704D-8553-3661169F06E1}"/>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D8E3D591-D365-7E4C-9726-EBABA9D656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83779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1833-78FE-3441-AF81-469C0C603AA6}"/>
              </a:ext>
            </a:extLst>
          </p:cNvPr>
          <p:cNvSpPr>
            <a:spLocks noGrp="1"/>
          </p:cNvSpPr>
          <p:nvPr>
            <p:ph type="title"/>
          </p:nvPr>
        </p:nvSpPr>
        <p:spPr/>
        <p:txBody>
          <a:bodyPr>
            <a:normAutofit fontScale="90000"/>
          </a:bodyPr>
          <a:lstStyle/>
          <a:p>
            <a:r>
              <a:rPr lang="en-US" dirty="0">
                <a:solidFill>
                  <a:schemeClr val="accent1"/>
                </a:solidFill>
              </a:rPr>
              <a:t>Comparable </a:t>
            </a:r>
            <a:br>
              <a:rPr lang="en-US" dirty="0">
                <a:solidFill>
                  <a:schemeClr val="accent1"/>
                </a:solidFill>
              </a:rPr>
            </a:br>
            <a:r>
              <a:rPr lang="en-US" dirty="0">
                <a:solidFill>
                  <a:schemeClr val="accent1"/>
                </a:solidFill>
              </a:rPr>
              <a:t>software development</a:t>
            </a:r>
          </a:p>
        </p:txBody>
      </p:sp>
      <p:sp>
        <p:nvSpPr>
          <p:cNvPr id="3" name="Content Placeholder 2">
            <a:extLst>
              <a:ext uri="{FF2B5EF4-FFF2-40B4-BE49-F238E27FC236}">
                <a16:creationId xmlns:a16="http://schemas.microsoft.com/office/drawing/2014/main" id="{7623B181-07D4-4F4A-B2DB-D8E1DE3527B3}"/>
              </a:ext>
            </a:extLst>
          </p:cNvPr>
          <p:cNvSpPr>
            <a:spLocks noGrp="1"/>
          </p:cNvSpPr>
          <p:nvPr>
            <p:ph idx="1"/>
          </p:nvPr>
        </p:nvSpPr>
        <p:spPr>
          <a:xfrm>
            <a:off x="1002891" y="1600201"/>
            <a:ext cx="10279626" cy="4919663"/>
          </a:xfrm>
        </p:spPr>
        <p:txBody>
          <a:bodyPr>
            <a:normAutofit/>
          </a:bodyPr>
          <a:lstStyle/>
          <a:p>
            <a:r>
              <a:rPr lang="en-US" sz="2400" b="0" dirty="0"/>
              <a:t>The key feature of product development is that there is no external customer that generates requirements and pays for the software. </a:t>
            </a:r>
          </a:p>
          <a:p>
            <a:r>
              <a:rPr lang="en-US" sz="2400" dirty="0"/>
              <a:t>Student projects</a:t>
            </a:r>
          </a:p>
          <a:p>
            <a:pPr lvl="1"/>
            <a:r>
              <a:rPr lang="en-US" sz="2400" b="0" dirty="0"/>
              <a:t>Individuals or student groups develop software as part of their course. Given an assignment, they decide what features to include in the software.</a:t>
            </a:r>
          </a:p>
          <a:p>
            <a:r>
              <a:rPr lang="en-US" sz="2400" dirty="0"/>
              <a:t>Research software</a:t>
            </a:r>
          </a:p>
          <a:p>
            <a:pPr lvl="1"/>
            <a:r>
              <a:rPr lang="en-US" sz="2400" b="0" dirty="0"/>
              <a:t>Researchers develop software to help them answer questions that are relevant to their research.</a:t>
            </a:r>
          </a:p>
          <a:p>
            <a:r>
              <a:rPr lang="en-US" sz="2400" dirty="0"/>
              <a:t>Internal tool development</a:t>
            </a:r>
          </a:p>
          <a:p>
            <a:endParaRPr lang="en-US" sz="2400" dirty="0"/>
          </a:p>
        </p:txBody>
      </p:sp>
      <p:sp>
        <p:nvSpPr>
          <p:cNvPr id="4" name="Slide Number Placeholder 3">
            <a:extLst>
              <a:ext uri="{FF2B5EF4-FFF2-40B4-BE49-F238E27FC236}">
                <a16:creationId xmlns:a16="http://schemas.microsoft.com/office/drawing/2014/main" id="{89D607D3-6042-DB41-83D6-96F67A13BD6B}"/>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6B5E81A3-5AC7-9E49-93F6-E0A08AA85392}"/>
              </a:ext>
            </a:extLst>
          </p:cNvPr>
          <p:cNvSpPr>
            <a:spLocks noGrp="1"/>
          </p:cNvSpPr>
          <p:nvPr>
            <p:ph type="ftr" sz="quarter" idx="11"/>
          </p:nvPr>
        </p:nvSpPr>
        <p:spPr bwMode="auto">
          <a:xfrm>
            <a:off x="2135832" y="6597352"/>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073246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B7AE-5967-1043-BE4C-812073A5A024}"/>
              </a:ext>
            </a:extLst>
          </p:cNvPr>
          <p:cNvSpPr>
            <a:spLocks noGrp="1"/>
          </p:cNvSpPr>
          <p:nvPr>
            <p:ph type="title"/>
          </p:nvPr>
        </p:nvSpPr>
        <p:spPr/>
        <p:txBody>
          <a:bodyPr/>
          <a:lstStyle/>
          <a:p>
            <a:r>
              <a:rPr lang="en-US" dirty="0">
                <a:solidFill>
                  <a:schemeClr val="accent1"/>
                </a:solidFill>
              </a:rPr>
              <a:t>The product vision</a:t>
            </a:r>
          </a:p>
        </p:txBody>
      </p:sp>
      <p:sp>
        <p:nvSpPr>
          <p:cNvPr id="3" name="Content Placeholder 2">
            <a:extLst>
              <a:ext uri="{FF2B5EF4-FFF2-40B4-BE49-F238E27FC236}">
                <a16:creationId xmlns:a16="http://schemas.microsoft.com/office/drawing/2014/main" id="{29AACA50-250E-6D45-A033-C07C63ED328E}"/>
              </a:ext>
            </a:extLst>
          </p:cNvPr>
          <p:cNvSpPr>
            <a:spLocks noGrp="1"/>
          </p:cNvSpPr>
          <p:nvPr>
            <p:ph idx="1"/>
          </p:nvPr>
        </p:nvSpPr>
        <p:spPr/>
        <p:txBody>
          <a:bodyPr/>
          <a:lstStyle/>
          <a:p>
            <a:r>
              <a:rPr lang="en-US" sz="2800" dirty="0"/>
              <a:t>The starting point for software product development is a ‘</a:t>
            </a:r>
            <a:r>
              <a:rPr lang="en-US" sz="2800" dirty="0">
                <a:solidFill>
                  <a:srgbClr val="C00000"/>
                </a:solidFill>
              </a:rPr>
              <a:t>product vision</a:t>
            </a:r>
            <a:r>
              <a:rPr lang="en-US" sz="2800" dirty="0"/>
              <a:t>’.</a:t>
            </a:r>
          </a:p>
          <a:p>
            <a:r>
              <a:rPr lang="en-US" sz="2800" dirty="0">
                <a:solidFill>
                  <a:srgbClr val="C00000"/>
                </a:solidFill>
              </a:rPr>
              <a:t>Product visions </a:t>
            </a:r>
            <a:r>
              <a:rPr lang="en-US" sz="2800" dirty="0"/>
              <a:t>are simple statements that define the </a:t>
            </a:r>
            <a:r>
              <a:rPr lang="en-US" sz="2800" dirty="0">
                <a:solidFill>
                  <a:srgbClr val="C00000"/>
                </a:solidFill>
              </a:rPr>
              <a:t>essence of the product </a:t>
            </a:r>
            <a:r>
              <a:rPr lang="en-US" sz="2800" dirty="0"/>
              <a:t>to be developed.</a:t>
            </a:r>
          </a:p>
          <a:p>
            <a:r>
              <a:rPr lang="en-US" sz="2800" dirty="0"/>
              <a:t>The product vision should answer three fundamental questions:</a:t>
            </a:r>
          </a:p>
          <a:p>
            <a:pPr lvl="1"/>
            <a:r>
              <a:rPr lang="en-US" dirty="0">
                <a:solidFill>
                  <a:srgbClr val="C00000"/>
                </a:solidFill>
              </a:rPr>
              <a:t>What</a:t>
            </a:r>
            <a:r>
              <a:rPr lang="en-US" dirty="0"/>
              <a:t> is the product to be developed?</a:t>
            </a:r>
          </a:p>
          <a:p>
            <a:pPr lvl="1"/>
            <a:r>
              <a:rPr lang="en-US" dirty="0">
                <a:solidFill>
                  <a:srgbClr val="C00000"/>
                </a:solidFill>
              </a:rPr>
              <a:t>Who</a:t>
            </a:r>
            <a:r>
              <a:rPr lang="en-US" dirty="0"/>
              <a:t> are the target customers and users?</a:t>
            </a:r>
          </a:p>
          <a:p>
            <a:pPr lvl="1"/>
            <a:r>
              <a:rPr lang="en-US" dirty="0">
                <a:solidFill>
                  <a:srgbClr val="C00000"/>
                </a:solidFill>
              </a:rPr>
              <a:t>Why</a:t>
            </a:r>
            <a:r>
              <a:rPr lang="en-US" dirty="0"/>
              <a:t> should customers buy this product?</a:t>
            </a:r>
          </a:p>
        </p:txBody>
      </p:sp>
      <p:sp>
        <p:nvSpPr>
          <p:cNvPr id="4" name="Slide Number Placeholder 3">
            <a:extLst>
              <a:ext uri="{FF2B5EF4-FFF2-40B4-BE49-F238E27FC236}">
                <a16:creationId xmlns:a16="http://schemas.microsoft.com/office/drawing/2014/main" id="{A901998B-8018-2F4E-A917-7BAC3F826291}"/>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0C7F6186-8F14-F14A-AEE0-47F23B5BC7C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520417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2893-531E-F149-8AE5-AABD3FBD9ED5}"/>
              </a:ext>
            </a:extLst>
          </p:cNvPr>
          <p:cNvSpPr>
            <a:spLocks noGrp="1"/>
          </p:cNvSpPr>
          <p:nvPr>
            <p:ph type="title"/>
          </p:nvPr>
        </p:nvSpPr>
        <p:spPr/>
        <p:txBody>
          <a:bodyPr/>
          <a:lstStyle/>
          <a:p>
            <a:r>
              <a:rPr lang="en-US" dirty="0">
                <a:solidFill>
                  <a:schemeClr val="accent1"/>
                </a:solidFill>
              </a:rPr>
              <a:t>Moore’s vision template</a:t>
            </a:r>
          </a:p>
        </p:txBody>
      </p:sp>
      <p:sp>
        <p:nvSpPr>
          <p:cNvPr id="3" name="Content Placeholder 2">
            <a:extLst>
              <a:ext uri="{FF2B5EF4-FFF2-40B4-BE49-F238E27FC236}">
                <a16:creationId xmlns:a16="http://schemas.microsoft.com/office/drawing/2014/main" id="{B6593585-38DD-8E49-A1AD-BB6C156C0263}"/>
              </a:ext>
            </a:extLst>
          </p:cNvPr>
          <p:cNvSpPr>
            <a:spLocks noGrp="1"/>
          </p:cNvSpPr>
          <p:nvPr>
            <p:ph idx="1"/>
          </p:nvPr>
        </p:nvSpPr>
        <p:spPr>
          <a:xfrm>
            <a:off x="781666" y="1615044"/>
            <a:ext cx="10840064" cy="4738255"/>
          </a:xfrm>
        </p:spPr>
        <p:txBody>
          <a:bodyPr/>
          <a:lstStyle/>
          <a:p>
            <a:r>
              <a:rPr lang="en-US" dirty="0"/>
              <a:t>FOR </a:t>
            </a:r>
            <a:r>
              <a:rPr lang="en-US" dirty="0">
                <a:solidFill>
                  <a:srgbClr val="FF0000"/>
                </a:solidFill>
              </a:rPr>
              <a:t>(target customer)</a:t>
            </a:r>
          </a:p>
          <a:p>
            <a:r>
              <a:rPr lang="en-US" dirty="0"/>
              <a:t>WHO </a:t>
            </a:r>
            <a:r>
              <a:rPr lang="en-US" dirty="0">
                <a:solidFill>
                  <a:srgbClr val="FF0000"/>
                </a:solidFill>
              </a:rPr>
              <a:t>(statement of the need or opportunity)</a:t>
            </a:r>
          </a:p>
          <a:p>
            <a:r>
              <a:rPr lang="en-US" dirty="0"/>
              <a:t>The </a:t>
            </a:r>
            <a:r>
              <a:rPr lang="en-US" dirty="0">
                <a:solidFill>
                  <a:srgbClr val="FF0000"/>
                </a:solidFill>
              </a:rPr>
              <a:t>(PRODUCT NAME) </a:t>
            </a:r>
            <a:r>
              <a:rPr lang="en-US" dirty="0"/>
              <a:t>is a </a:t>
            </a:r>
            <a:r>
              <a:rPr lang="en-US" dirty="0">
                <a:solidFill>
                  <a:srgbClr val="FF0000"/>
                </a:solidFill>
              </a:rPr>
              <a:t>(product category)</a:t>
            </a:r>
          </a:p>
          <a:p>
            <a:r>
              <a:rPr lang="en-US" dirty="0"/>
              <a:t>THAT </a:t>
            </a:r>
            <a:r>
              <a:rPr lang="en-US" dirty="0">
                <a:solidFill>
                  <a:srgbClr val="FF0000"/>
                </a:solidFill>
              </a:rPr>
              <a:t>(key benefit, compelling reason to buy)</a:t>
            </a:r>
          </a:p>
          <a:p>
            <a:r>
              <a:rPr lang="en-US" dirty="0"/>
              <a:t>UNLIKE </a:t>
            </a:r>
            <a:r>
              <a:rPr lang="en-US" dirty="0">
                <a:solidFill>
                  <a:srgbClr val="FF0000"/>
                </a:solidFill>
              </a:rPr>
              <a:t>(primary competitive alternative)</a:t>
            </a:r>
          </a:p>
          <a:p>
            <a:r>
              <a:rPr lang="en-US" dirty="0"/>
              <a:t>OUR PRODUCT  </a:t>
            </a:r>
            <a:r>
              <a:rPr lang="en-US" dirty="0">
                <a:solidFill>
                  <a:srgbClr val="FF0000"/>
                </a:solidFill>
              </a:rPr>
              <a:t>(statement of primary differentiation)</a:t>
            </a:r>
          </a:p>
        </p:txBody>
      </p:sp>
      <p:sp>
        <p:nvSpPr>
          <p:cNvPr id="4" name="Slide Number Placeholder 3">
            <a:extLst>
              <a:ext uri="{FF2B5EF4-FFF2-40B4-BE49-F238E27FC236}">
                <a16:creationId xmlns:a16="http://schemas.microsoft.com/office/drawing/2014/main" id="{EEC35F64-C283-F143-AB3B-25868B1C063E}"/>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ABC8AFF1-F3DD-364C-83B7-BB5C028C538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121429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EB1B-5927-E640-AC22-35D628F9044F}"/>
              </a:ext>
            </a:extLst>
          </p:cNvPr>
          <p:cNvSpPr>
            <a:spLocks noGrp="1"/>
          </p:cNvSpPr>
          <p:nvPr>
            <p:ph type="title"/>
          </p:nvPr>
        </p:nvSpPr>
        <p:spPr>
          <a:xfrm>
            <a:off x="1981200" y="1"/>
            <a:ext cx="8229600" cy="1052737"/>
          </a:xfrm>
        </p:spPr>
        <p:txBody>
          <a:bodyPr/>
          <a:lstStyle/>
          <a:p>
            <a:r>
              <a:rPr lang="en-US" dirty="0">
                <a:solidFill>
                  <a:schemeClr val="accent1"/>
                </a:solidFill>
              </a:rPr>
              <a:t>Vision template example</a:t>
            </a:r>
          </a:p>
        </p:txBody>
      </p:sp>
      <p:sp>
        <p:nvSpPr>
          <p:cNvPr id="3" name="Content Placeholder 2">
            <a:extLst>
              <a:ext uri="{FF2B5EF4-FFF2-40B4-BE49-F238E27FC236}">
                <a16:creationId xmlns:a16="http://schemas.microsoft.com/office/drawing/2014/main" id="{1DE28ED8-7D86-8042-8036-CF3259802E20}"/>
              </a:ext>
            </a:extLst>
          </p:cNvPr>
          <p:cNvSpPr>
            <a:spLocks noGrp="1"/>
          </p:cNvSpPr>
          <p:nvPr>
            <p:ph idx="1"/>
          </p:nvPr>
        </p:nvSpPr>
        <p:spPr>
          <a:xfrm>
            <a:off x="870155" y="1052737"/>
            <a:ext cx="10530348" cy="5400600"/>
          </a:xfrm>
        </p:spPr>
        <p:txBody>
          <a:bodyPr>
            <a:normAutofit/>
          </a:bodyPr>
          <a:lstStyle/>
          <a:p>
            <a:pPr>
              <a:lnSpc>
                <a:spcPct val="120000"/>
              </a:lnSpc>
            </a:pPr>
            <a:r>
              <a:rPr lang="en-US" sz="3000" dirty="0"/>
              <a:t>“</a:t>
            </a:r>
            <a:r>
              <a:rPr lang="en-US" sz="3000" dirty="0">
                <a:solidFill>
                  <a:srgbClr val="FF0000"/>
                </a:solidFill>
              </a:rPr>
              <a:t>FOR</a:t>
            </a:r>
            <a:r>
              <a:rPr lang="en-US" sz="3000" dirty="0"/>
              <a:t> a mid-sized company's marketing and sales departments </a:t>
            </a:r>
            <a:br>
              <a:rPr lang="en-US" sz="3000" dirty="0"/>
            </a:br>
            <a:r>
              <a:rPr lang="en-US" sz="3000" dirty="0">
                <a:solidFill>
                  <a:srgbClr val="FF0000"/>
                </a:solidFill>
              </a:rPr>
              <a:t>WHO</a:t>
            </a:r>
            <a:r>
              <a:rPr lang="en-US" sz="3000" dirty="0"/>
              <a:t> need basic CRM functionality, </a:t>
            </a:r>
            <a:br>
              <a:rPr lang="en-US" sz="3000" dirty="0"/>
            </a:br>
            <a:r>
              <a:rPr lang="en-US" sz="3000" dirty="0">
                <a:solidFill>
                  <a:srgbClr val="FF0000"/>
                </a:solidFill>
              </a:rPr>
              <a:t>THE</a:t>
            </a:r>
            <a:r>
              <a:rPr lang="en-US" sz="3000" dirty="0"/>
              <a:t> CRM-Innovator </a:t>
            </a:r>
            <a:r>
              <a:rPr lang="en-US" sz="3000" dirty="0">
                <a:solidFill>
                  <a:srgbClr val="FF0000"/>
                </a:solidFill>
              </a:rPr>
              <a:t>is </a:t>
            </a:r>
            <a:r>
              <a:rPr lang="en-US" sz="3000" dirty="0"/>
              <a:t>a Web-based service </a:t>
            </a:r>
            <a:br>
              <a:rPr lang="en-US" sz="3000" dirty="0"/>
            </a:br>
            <a:r>
              <a:rPr lang="en-US" sz="3000" dirty="0">
                <a:solidFill>
                  <a:srgbClr val="FF0000"/>
                </a:solidFill>
              </a:rPr>
              <a:t>THAT</a:t>
            </a:r>
            <a:r>
              <a:rPr lang="en-US" sz="3000" dirty="0"/>
              <a:t> provides sales tracking, lead generation, and sales representative support features that improve customer relationships at critical touch points. </a:t>
            </a:r>
            <a:br>
              <a:rPr lang="en-US" sz="3000" dirty="0"/>
            </a:br>
            <a:r>
              <a:rPr lang="en-US" sz="3000" dirty="0">
                <a:solidFill>
                  <a:srgbClr val="FF0000"/>
                </a:solidFill>
              </a:rPr>
              <a:t>UNLIKE</a:t>
            </a:r>
            <a:r>
              <a:rPr lang="en-US" sz="3000" dirty="0"/>
              <a:t> other services or package software products, </a:t>
            </a:r>
            <a:br>
              <a:rPr lang="en-US" sz="3000" dirty="0"/>
            </a:br>
            <a:r>
              <a:rPr lang="en-US" sz="3000" dirty="0">
                <a:solidFill>
                  <a:srgbClr val="FF0000"/>
                </a:solidFill>
              </a:rPr>
              <a:t>OUR </a:t>
            </a:r>
            <a:r>
              <a:rPr lang="en-US" sz="3000" dirty="0"/>
              <a:t>product provides very capable services at a moderate cost.”</a:t>
            </a:r>
          </a:p>
        </p:txBody>
      </p:sp>
      <p:sp>
        <p:nvSpPr>
          <p:cNvPr id="4" name="Slide Number Placeholder 3">
            <a:extLst>
              <a:ext uri="{FF2B5EF4-FFF2-40B4-BE49-F238E27FC236}">
                <a16:creationId xmlns:a16="http://schemas.microsoft.com/office/drawing/2014/main" id="{08C58960-EBDD-2042-8B14-19E5A56FC80F}"/>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92E40912-0785-314E-AFF6-11AFEF850CE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536692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C80-F049-1D49-B44A-3087592C93EF}"/>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A0B87017-70BF-6045-A98A-9BA3CC9EF701}"/>
              </a:ext>
            </a:extLst>
          </p:cNvPr>
          <p:cNvSpPr>
            <a:spLocks noGrp="1"/>
          </p:cNvSpPr>
          <p:nvPr>
            <p:ph idx="1"/>
          </p:nvPr>
        </p:nvSpPr>
        <p:spPr>
          <a:xfrm>
            <a:off x="1106129" y="1772817"/>
            <a:ext cx="10264877" cy="4353347"/>
          </a:xfrm>
        </p:spPr>
        <p:txBody>
          <a:bodyPr>
            <a:normAutofit/>
          </a:bodyPr>
          <a:lstStyle/>
          <a:p>
            <a:r>
              <a:rPr lang="en-US" sz="4000" dirty="0"/>
              <a:t>Domain experience</a:t>
            </a:r>
          </a:p>
          <a:p>
            <a:r>
              <a:rPr lang="en-US" sz="4000" dirty="0"/>
              <a:t>Product experience</a:t>
            </a:r>
          </a:p>
          <a:p>
            <a:r>
              <a:rPr lang="en-US" sz="4000" dirty="0"/>
              <a:t>Customer experience</a:t>
            </a:r>
          </a:p>
          <a:p>
            <a:r>
              <a:rPr lang="en-US" sz="4000" dirty="0"/>
              <a:t>Prototyping and playing around</a:t>
            </a:r>
            <a:br>
              <a:rPr lang="en-US" sz="4000" dirty="0"/>
            </a:br>
            <a:endParaRPr lang="en-US" sz="4000" dirty="0"/>
          </a:p>
        </p:txBody>
      </p:sp>
      <p:sp>
        <p:nvSpPr>
          <p:cNvPr id="4" name="Slide Number Placeholder 3">
            <a:extLst>
              <a:ext uri="{FF2B5EF4-FFF2-40B4-BE49-F238E27FC236}">
                <a16:creationId xmlns:a16="http://schemas.microsoft.com/office/drawing/2014/main" id="{CFD35E51-A361-5841-9DE5-CAB5748A43CF}"/>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27F7677F-D92A-5D4D-A714-A27F8141A46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7873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8D6C-DCCA-5E40-89AA-4BA8C89A12A9}"/>
              </a:ext>
            </a:extLst>
          </p:cNvPr>
          <p:cNvSpPr>
            <a:spLocks noGrp="1"/>
          </p:cNvSpPr>
          <p:nvPr>
            <p:ph type="title"/>
          </p:nvPr>
        </p:nvSpPr>
        <p:spPr>
          <a:xfrm>
            <a:off x="938463" y="125192"/>
            <a:ext cx="10467474" cy="1915878"/>
          </a:xfrm>
        </p:spPr>
        <p:txBody>
          <a:bodyPr>
            <a:normAutofit fontScale="90000"/>
          </a:bodyPr>
          <a:lstStyle/>
          <a:p>
            <a:r>
              <a:rPr lang="en-US" sz="2700" dirty="0">
                <a:solidFill>
                  <a:schemeClr val="accent1"/>
                </a:solidFill>
              </a:rPr>
              <a:t>Thomas R. Caldwell (2025), </a:t>
            </a:r>
            <a:br>
              <a:rPr lang="en-US" sz="2700" dirty="0">
                <a:solidFill>
                  <a:schemeClr val="accent1"/>
                </a:solidFill>
              </a:rPr>
            </a:br>
            <a:r>
              <a:rPr lang="en-US" sz="4000" dirty="0">
                <a:solidFill>
                  <a:srgbClr val="C00000"/>
                </a:solidFill>
              </a:rPr>
              <a:t>The Agentic AI Bible: </a:t>
            </a:r>
            <a:br>
              <a:rPr lang="en-US" sz="4000" dirty="0">
                <a:solidFill>
                  <a:srgbClr val="C00000"/>
                </a:solidFill>
              </a:rPr>
            </a:br>
            <a:r>
              <a:rPr lang="en-US" sz="2400" dirty="0">
                <a:solidFill>
                  <a:srgbClr val="C00000"/>
                </a:solidFill>
              </a:rPr>
              <a:t>The Complete and Up-to-Date Guide to Design, Build, and Scale Goal-Driven, </a:t>
            </a:r>
            <a:br>
              <a:rPr lang="en-US" sz="2400" dirty="0">
                <a:solidFill>
                  <a:srgbClr val="C00000"/>
                </a:solidFill>
              </a:rPr>
            </a:br>
            <a:r>
              <a:rPr lang="en-US" sz="2400" dirty="0">
                <a:solidFill>
                  <a:srgbClr val="C00000"/>
                </a:solidFill>
              </a:rPr>
              <a:t>LLM-Powered Agents that Think, Execute and Evolve</a:t>
            </a:r>
            <a:r>
              <a:rPr lang="en-US" sz="2400" dirty="0">
                <a:solidFill>
                  <a:schemeClr val="accent1"/>
                </a:solidFill>
              </a:rPr>
              <a:t>,</a:t>
            </a:r>
            <a:r>
              <a:rPr lang="en-US" sz="2400" dirty="0">
                <a:solidFill>
                  <a:srgbClr val="C00000"/>
                </a:solidFill>
              </a:rPr>
              <a:t> </a:t>
            </a:r>
            <a:br>
              <a:rPr lang="en-US" sz="2400" dirty="0">
                <a:solidFill>
                  <a:srgbClr val="C00000"/>
                </a:solidFill>
              </a:rPr>
            </a:br>
            <a:r>
              <a:rPr lang="en-US" sz="2200" dirty="0">
                <a:solidFill>
                  <a:schemeClr val="accent1"/>
                </a:solidFill>
              </a:rPr>
              <a:t>Independently published</a:t>
            </a:r>
          </a:p>
        </p:txBody>
      </p:sp>
      <p:sp>
        <p:nvSpPr>
          <p:cNvPr id="4" name="Slide Number Placeholder 3">
            <a:extLst>
              <a:ext uri="{FF2B5EF4-FFF2-40B4-BE49-F238E27FC236}">
                <a16:creationId xmlns:a16="http://schemas.microsoft.com/office/drawing/2014/main" id="{AA409F32-402C-3B4D-B654-0B991CF1AC73}"/>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Rectangle 6">
            <a:extLst>
              <a:ext uri="{FF2B5EF4-FFF2-40B4-BE49-F238E27FC236}">
                <a16:creationId xmlns:a16="http://schemas.microsoft.com/office/drawing/2014/main" id="{CC309EB6-A6EB-E24E-8D4D-E0E9E2E25228}"/>
              </a:ext>
            </a:extLst>
          </p:cNvPr>
          <p:cNvSpPr/>
          <p:nvPr/>
        </p:nvSpPr>
        <p:spPr>
          <a:xfrm>
            <a:off x="2603612" y="6591618"/>
            <a:ext cx="6984775" cy="246221"/>
          </a:xfrm>
          <a:prstGeom prst="rect">
            <a:avLst/>
          </a:prstGeom>
        </p:spPr>
        <p:txBody>
          <a:bodyPr wrap="square">
            <a:spAutoFit/>
          </a:bodyPr>
          <a:lstStyle/>
          <a:p>
            <a:pPr algn="ctr"/>
            <a:r>
              <a:rPr lang="en-US" sz="1000" dirty="0">
                <a:solidFill>
                  <a:schemeClr val="bg1">
                    <a:lumMod val="65000"/>
                  </a:schemeClr>
                </a:solidFill>
              </a:rPr>
              <a:t>Source: </a:t>
            </a:r>
            <a:r>
              <a:rPr lang="en-US" sz="1000" dirty="0">
                <a:solidFill>
                  <a:schemeClr val="bg1">
                    <a:lumMod val="65000"/>
                  </a:schemeClr>
                </a:solidFill>
                <a:hlinkClick r:id="rId2"/>
              </a:rPr>
              <a:t>https://www.amazon.com/Agentic-Bible-Up-Date-Goal-Driven/dp/B0FL21R86Q</a:t>
            </a:r>
            <a:endParaRPr lang="en-US" sz="1000" dirty="0">
              <a:solidFill>
                <a:schemeClr val="bg1">
                  <a:lumMod val="65000"/>
                </a:schemeClr>
              </a:solidFill>
            </a:endParaRPr>
          </a:p>
        </p:txBody>
      </p:sp>
      <p:pic>
        <p:nvPicPr>
          <p:cNvPr id="6" name="Picture 5">
            <a:extLst>
              <a:ext uri="{FF2B5EF4-FFF2-40B4-BE49-F238E27FC236}">
                <a16:creationId xmlns:a16="http://schemas.microsoft.com/office/drawing/2014/main" id="{59B382CF-DC39-C9F1-1F03-8656AEA0DD6E}"/>
              </a:ext>
            </a:extLst>
          </p:cNvPr>
          <p:cNvPicPr>
            <a:picLocks noChangeAspect="1"/>
          </p:cNvPicPr>
          <p:nvPr/>
        </p:nvPicPr>
        <p:blipFill>
          <a:blip r:embed="rId3"/>
          <a:stretch>
            <a:fillRect/>
          </a:stretch>
        </p:blipFill>
        <p:spPr>
          <a:xfrm>
            <a:off x="4395560" y="2041070"/>
            <a:ext cx="3553279" cy="4591118"/>
          </a:xfrm>
          <a:prstGeom prst="rect">
            <a:avLst/>
          </a:prstGeom>
        </p:spPr>
      </p:pic>
    </p:spTree>
    <p:extLst>
      <p:ext uri="{BB962C8B-B14F-4D97-AF65-F5344CB8AC3E}">
        <p14:creationId xmlns:p14="http://schemas.microsoft.com/office/powerpoint/2010/main" val="33261934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Domain experience</a:t>
            </a:r>
          </a:p>
          <a:p>
            <a:pPr lvl="1"/>
            <a:r>
              <a:rPr lang="en-US" b="0" dirty="0"/>
              <a:t>The product developers may work in a particular area (say marketing and sales) and understand the software support that they need. </a:t>
            </a:r>
          </a:p>
          <a:p>
            <a:pPr lvl="1"/>
            <a:r>
              <a:rPr lang="en-US" b="0" dirty="0"/>
              <a:t>They may be frustrated by the deficiencies in the software they use and see opportunities for an improved system.</a:t>
            </a:r>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AFECB56D-9585-8148-9B5C-096C55C6B74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88750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Product experience</a:t>
            </a:r>
          </a:p>
          <a:p>
            <a:pPr lvl="1"/>
            <a:r>
              <a:rPr lang="en-US" b="0" dirty="0"/>
              <a:t>Users of existing software (such as word processing software) may see simpler and better ways of providing comparable functionality and propose a new system that implements this. </a:t>
            </a:r>
          </a:p>
          <a:p>
            <a:pPr lvl="1"/>
            <a:r>
              <a:rPr lang="en-US" b="0" dirty="0"/>
              <a:t>New products can take advantage of recent technological developments such as speech interfaces.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CE61F66B-9845-9347-8243-598D5A823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725906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Customer experience</a:t>
            </a:r>
          </a:p>
          <a:p>
            <a:pPr lvl="1"/>
            <a:r>
              <a:rPr lang="en-US" b="0" dirty="0"/>
              <a:t>The software developers may have extensive discussions with prospective customers of the product to understand the problems that they face, constraints, such as interoperability, that limit their flexibility to buy new software, and the critical attributes of the software that they need.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EF113B6B-4B5F-5A43-BDB8-38419998059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095688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Prototyping and playing around</a:t>
            </a:r>
          </a:p>
          <a:p>
            <a:pPr lvl="1"/>
            <a:r>
              <a:rPr lang="en-US" b="0" dirty="0"/>
              <a:t>Developers may have an idea for software but need to develop a better understanding of that idea and what might be involved in developing it into a product. </a:t>
            </a:r>
          </a:p>
          <a:p>
            <a:pPr lvl="1"/>
            <a:r>
              <a:rPr lang="en-US" b="0" dirty="0"/>
              <a:t>They may develop a prototype system as an experiment and ‘play around’ with ideas and variations using that prototype system as a platform.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5" name="Footer Placeholder 4">
            <a:extLst>
              <a:ext uri="{FF2B5EF4-FFF2-40B4-BE49-F238E27FC236}">
                <a16:creationId xmlns:a16="http://schemas.microsoft.com/office/drawing/2014/main" id="{E3F208BF-C41B-9E42-BB05-D262562C64B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53582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6DC-4CB5-B847-BE50-A10D51B083B9}"/>
              </a:ext>
            </a:extLst>
          </p:cNvPr>
          <p:cNvSpPr>
            <a:spLocks noGrp="1"/>
          </p:cNvSpPr>
          <p:nvPr>
            <p:ph type="title"/>
          </p:nvPr>
        </p:nvSpPr>
        <p:spPr>
          <a:xfrm>
            <a:off x="1947321" y="95510"/>
            <a:ext cx="8229600" cy="1143000"/>
          </a:xfrm>
        </p:spPr>
        <p:txBody>
          <a:bodyPr>
            <a:normAutofit fontScale="90000"/>
          </a:bodyPr>
          <a:lstStyle/>
          <a:p>
            <a:r>
              <a:rPr lang="en-US" dirty="0">
                <a:solidFill>
                  <a:schemeClr val="accent1"/>
                </a:solidFill>
              </a:rPr>
              <a:t>A vision statement for </a:t>
            </a:r>
            <a:br>
              <a:rPr lang="en-US" dirty="0">
                <a:solidFill>
                  <a:schemeClr val="accent1"/>
                </a:solidFill>
              </a:rPr>
            </a:br>
            <a:r>
              <a:rPr lang="en-US" dirty="0">
                <a:solidFill>
                  <a:schemeClr val="accent1"/>
                </a:solidFill>
              </a:rPr>
              <a:t>the </a:t>
            </a:r>
            <a:r>
              <a:rPr lang="en-US" dirty="0" err="1">
                <a:solidFill>
                  <a:schemeClr val="accent1"/>
                </a:solidFill>
              </a:rPr>
              <a:t>iLearn</a:t>
            </a:r>
            <a:r>
              <a:rPr lang="en-US" dirty="0">
                <a:solidFill>
                  <a:schemeClr val="accent1"/>
                </a:solidFill>
              </a:rPr>
              <a:t> system</a:t>
            </a:r>
          </a:p>
        </p:txBody>
      </p:sp>
      <p:sp>
        <p:nvSpPr>
          <p:cNvPr id="3" name="Content Placeholder 2">
            <a:extLst>
              <a:ext uri="{FF2B5EF4-FFF2-40B4-BE49-F238E27FC236}">
                <a16:creationId xmlns:a16="http://schemas.microsoft.com/office/drawing/2014/main" id="{FAD7E517-4BF1-0349-B6CC-F5318DBEEF42}"/>
              </a:ext>
            </a:extLst>
          </p:cNvPr>
          <p:cNvSpPr>
            <a:spLocks noGrp="1"/>
          </p:cNvSpPr>
          <p:nvPr>
            <p:ph idx="1"/>
          </p:nvPr>
        </p:nvSpPr>
        <p:spPr>
          <a:xfrm>
            <a:off x="573367" y="1625600"/>
            <a:ext cx="10973530" cy="4933156"/>
          </a:xfrm>
        </p:spPr>
        <p:txBody>
          <a:bodyPr>
            <a:normAutofit/>
          </a:bodyPr>
          <a:lstStyle/>
          <a:p>
            <a:r>
              <a:rPr lang="en-US" sz="2400" b="0" dirty="0"/>
              <a:t>FOR </a:t>
            </a:r>
            <a:r>
              <a:rPr lang="en-US" sz="2400" b="0" dirty="0">
                <a:solidFill>
                  <a:srgbClr val="FF0000"/>
                </a:solidFill>
              </a:rPr>
              <a:t>teachers and educators </a:t>
            </a:r>
            <a:r>
              <a:rPr lang="en-US" sz="2400" b="0" dirty="0"/>
              <a:t>WHO </a:t>
            </a:r>
            <a:r>
              <a:rPr lang="en-US" sz="2400" b="0" dirty="0">
                <a:solidFill>
                  <a:srgbClr val="FF0000"/>
                </a:solidFill>
              </a:rPr>
              <a:t>need a way to help students use web-based learning resources and applications</a:t>
            </a:r>
            <a:r>
              <a:rPr lang="en-US" sz="2400" b="0" dirty="0"/>
              <a:t>, THE </a:t>
            </a:r>
            <a:r>
              <a:rPr lang="en-US" sz="2400" b="0" dirty="0" err="1"/>
              <a:t>iLearn</a:t>
            </a:r>
            <a:r>
              <a:rPr lang="en-US" sz="2400" b="0" dirty="0"/>
              <a:t> system is an open learning environment THAT allows the set of resources used by classes and students to be easily configured for these students and classes by teachers themselves. UNLIKE Virtual Learning Environments, such as Moodle, the focus of </a:t>
            </a:r>
            <a:r>
              <a:rPr lang="en-US" sz="2400" b="0" dirty="0" err="1"/>
              <a:t>iLearn</a:t>
            </a:r>
            <a:r>
              <a:rPr lang="en-US" sz="2400" b="0" dirty="0"/>
              <a:t> is the learning process rather than the administration and management of materials, assessments and coursework. OUR product enables teachers to create subject and age-specific environments for their students using any web-based resources, such as videos, simulations and written materials that are appropriate. </a:t>
            </a:r>
          </a:p>
          <a:p>
            <a:r>
              <a:rPr lang="en-US" sz="2000" b="0" dirty="0"/>
              <a:t>Schools and universities are the target customers for the </a:t>
            </a:r>
            <a:r>
              <a:rPr lang="en-US" sz="2000" b="0" dirty="0" err="1"/>
              <a:t>iLearn</a:t>
            </a:r>
            <a:r>
              <a:rPr lang="en-US" sz="2000" b="0" dirty="0"/>
              <a:t> system as it will significantly improve the learning experience of students at relatively low cost. It will collect and process learner analytics that will reduce the costs of progress tracking and reporting.</a:t>
            </a:r>
          </a:p>
          <a:p>
            <a:endParaRPr lang="en-US" sz="2400" b="0" dirty="0"/>
          </a:p>
          <a:p>
            <a:endParaRPr lang="en-US" sz="2400" b="0" dirty="0"/>
          </a:p>
        </p:txBody>
      </p:sp>
      <p:sp>
        <p:nvSpPr>
          <p:cNvPr id="4" name="Slide Number Placeholder 3">
            <a:extLst>
              <a:ext uri="{FF2B5EF4-FFF2-40B4-BE49-F238E27FC236}">
                <a16:creationId xmlns:a16="http://schemas.microsoft.com/office/drawing/2014/main" id="{104880C6-4151-F847-88D4-36DE08782945}"/>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27F751B-642B-4641-9594-4A9467EF44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475273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E070-C8C8-1545-A337-51851267ADED}"/>
              </a:ext>
            </a:extLst>
          </p:cNvPr>
          <p:cNvSpPr>
            <a:spLocks noGrp="1"/>
          </p:cNvSpPr>
          <p:nvPr>
            <p:ph type="title"/>
          </p:nvPr>
        </p:nvSpPr>
        <p:spPr>
          <a:xfrm>
            <a:off x="1981200" y="188641"/>
            <a:ext cx="8229600" cy="2387524"/>
          </a:xfrm>
        </p:spPr>
        <p:txBody>
          <a:bodyPr>
            <a:normAutofit fontScale="90000"/>
          </a:bodyPr>
          <a:lstStyle/>
          <a:p>
            <a:r>
              <a:rPr lang="en-US" dirty="0"/>
              <a:t>The Essence of </a:t>
            </a:r>
            <a:br>
              <a:rPr lang="en-US" dirty="0"/>
            </a:br>
            <a:r>
              <a:rPr lang="en-US" sz="6600" dirty="0">
                <a:solidFill>
                  <a:srgbClr val="FF0000"/>
                </a:solidFill>
              </a:rPr>
              <a:t>Strategic Marketing (STP)</a:t>
            </a:r>
          </a:p>
        </p:txBody>
      </p:sp>
      <p:sp>
        <p:nvSpPr>
          <p:cNvPr id="3" name="Content Placeholder 2">
            <a:extLst>
              <a:ext uri="{FF2B5EF4-FFF2-40B4-BE49-F238E27FC236}">
                <a16:creationId xmlns:a16="http://schemas.microsoft.com/office/drawing/2014/main" id="{6FFD8BDA-32EE-0F47-9A2E-3A0E6179F3F3}"/>
              </a:ext>
            </a:extLst>
          </p:cNvPr>
          <p:cNvSpPr>
            <a:spLocks noGrp="1"/>
          </p:cNvSpPr>
          <p:nvPr>
            <p:ph idx="1"/>
          </p:nvPr>
        </p:nvSpPr>
        <p:spPr>
          <a:xfrm>
            <a:off x="3935760" y="2780928"/>
            <a:ext cx="5112568" cy="3384376"/>
          </a:xfrm>
        </p:spPr>
        <p:txBody>
          <a:bodyPr/>
          <a:lstStyle/>
          <a:p>
            <a:pPr marL="0" indent="0">
              <a:buNone/>
            </a:pPr>
            <a:r>
              <a:rPr lang="en-US" sz="6000" dirty="0">
                <a:solidFill>
                  <a:srgbClr val="FF0000"/>
                </a:solidFill>
              </a:rPr>
              <a:t>S</a:t>
            </a:r>
            <a:r>
              <a:rPr lang="en-US" sz="6000" dirty="0"/>
              <a:t>egmentation</a:t>
            </a:r>
          </a:p>
          <a:p>
            <a:pPr marL="0" indent="0">
              <a:buNone/>
            </a:pPr>
            <a:r>
              <a:rPr lang="en-US" sz="6000" dirty="0">
                <a:solidFill>
                  <a:srgbClr val="FF0000"/>
                </a:solidFill>
              </a:rPr>
              <a:t>T</a:t>
            </a:r>
            <a:r>
              <a:rPr lang="en-US" sz="6000" dirty="0"/>
              <a:t>argeting</a:t>
            </a:r>
          </a:p>
          <a:p>
            <a:pPr marL="0" indent="0">
              <a:buNone/>
            </a:pPr>
            <a:r>
              <a:rPr lang="en-US" sz="6000" dirty="0">
                <a:solidFill>
                  <a:srgbClr val="FF0000"/>
                </a:solidFill>
              </a:rPr>
              <a:t>P</a:t>
            </a:r>
            <a:r>
              <a:rPr lang="en-US" sz="6000" dirty="0"/>
              <a:t>ositioning</a:t>
            </a:r>
          </a:p>
        </p:txBody>
      </p:sp>
      <p:sp>
        <p:nvSpPr>
          <p:cNvPr id="4" name="Slide Number Placeholder 3">
            <a:extLst>
              <a:ext uri="{FF2B5EF4-FFF2-40B4-BE49-F238E27FC236}">
                <a16:creationId xmlns:a16="http://schemas.microsoft.com/office/drawing/2014/main" id="{38DFCCD8-AD95-B442-950F-EB9B10B67E18}"/>
              </a:ext>
            </a:extLst>
          </p:cNvPr>
          <p:cNvSpPr>
            <a:spLocks noGrp="1"/>
          </p:cNvSpPr>
          <p:nvPr>
            <p:ph type="sldNum" sz="quarter" idx="12"/>
          </p:nvPr>
        </p:nvSpPr>
        <p:spPr/>
        <p:txBody>
          <a:bodyPr/>
          <a:lstStyle/>
          <a:p>
            <a:pPr>
              <a:defRPr/>
            </a:pPr>
            <a:fld id="{33CFB46C-01CC-41BD-8A17-4C0AF2F2BDA7}"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09D3E496-ADD8-0743-9B44-8F8DB5ADFAD8}"/>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071614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DC61AA4-5906-1C49-86AF-412F3DE205CC}" type="slidenum">
              <a:rPr lang="zh-TW" altLang="en-US" sz="1200">
                <a:solidFill>
                  <a:srgbClr val="898989"/>
                </a:solidFill>
              </a:rPr>
              <a:pPr eaLnBrk="1" hangingPunct="1">
                <a:spcBef>
                  <a:spcPct val="0"/>
                </a:spcBef>
                <a:buFontTx/>
                <a:buNone/>
              </a:pPr>
              <a:t>126</a:t>
            </a:fld>
            <a:endParaRPr lang="zh-TW" altLang="en-US" sz="1200">
              <a:solidFill>
                <a:srgbClr val="898989"/>
              </a:solidFill>
            </a:endParaRPr>
          </a:p>
        </p:txBody>
      </p:sp>
      <p:sp>
        <p:nvSpPr>
          <p:cNvPr id="80900" name="Title 1"/>
          <p:cNvSpPr>
            <a:spLocks noGrp="1"/>
          </p:cNvSpPr>
          <p:nvPr>
            <p:ph type="title"/>
          </p:nvPr>
        </p:nvSpPr>
        <p:spPr>
          <a:xfrm>
            <a:off x="1981200" y="274638"/>
            <a:ext cx="8229600" cy="5962650"/>
          </a:xfrm>
        </p:spPr>
        <p:txBody>
          <a:bodyPr/>
          <a:lstStyle/>
          <a:p>
            <a:r>
              <a:rPr lang="en-US" altLang="zh-TW" sz="15000" dirty="0">
                <a:solidFill>
                  <a:srgbClr val="FF0000"/>
                </a:solidFill>
                <a:latin typeface="Calibri" charset="0"/>
                <a:ea typeface="標楷體" charset="-120"/>
              </a:rPr>
              <a:t>Customer</a:t>
            </a:r>
            <a:br>
              <a:rPr lang="en-US" altLang="zh-TW" sz="15000" dirty="0">
                <a:solidFill>
                  <a:srgbClr val="FF0000"/>
                </a:solidFill>
                <a:latin typeface="Calibri" charset="0"/>
                <a:ea typeface="標楷體" charset="-120"/>
              </a:rPr>
            </a:br>
            <a:r>
              <a:rPr lang="en-US" altLang="zh-TW" sz="15000" dirty="0">
                <a:solidFill>
                  <a:srgbClr val="FF0000"/>
                </a:solidFill>
                <a:latin typeface="Calibri" charset="0"/>
                <a:ea typeface="標楷體" charset="-120"/>
              </a:rPr>
              <a:t>Value</a:t>
            </a:r>
            <a:endParaRPr lang="en-US" altLang="zh-TW" sz="15000" dirty="0">
              <a:latin typeface="Calibri" charset="0"/>
              <a:ea typeface="標楷體" charset="-120"/>
            </a:endParaRPr>
          </a:p>
        </p:txBody>
      </p:sp>
      <p:sp>
        <p:nvSpPr>
          <p:cNvPr id="6" name="Footer Placeholder 4">
            <a:extLst>
              <a:ext uri="{FF2B5EF4-FFF2-40B4-BE49-F238E27FC236}">
                <a16:creationId xmlns:a16="http://schemas.microsoft.com/office/drawing/2014/main" id="{973C2BEC-7E5F-4841-84DE-C1F77C035AB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048769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81200" y="274639"/>
            <a:ext cx="8229600" cy="1209675"/>
          </a:xfrm>
        </p:spPr>
        <p:txBody>
          <a:bodyPr>
            <a:normAutofit fontScale="90000"/>
          </a:bodyPr>
          <a:lstStyle/>
          <a:p>
            <a:r>
              <a:rPr lang="en-US" altLang="zh-TW" sz="15000" dirty="0">
                <a:solidFill>
                  <a:srgbClr val="FF0000"/>
                </a:solidFill>
                <a:latin typeface="Calibri" charset="0"/>
                <a:ea typeface="標楷體" charset="-120"/>
              </a:rPr>
              <a:t>Value</a:t>
            </a:r>
          </a:p>
        </p:txBody>
      </p:sp>
      <p:sp>
        <p:nvSpPr>
          <p:cNvPr id="82947" name="Content Placeholder 2"/>
          <p:cNvSpPr>
            <a:spLocks noGrp="1"/>
          </p:cNvSpPr>
          <p:nvPr>
            <p:ph idx="1"/>
          </p:nvPr>
        </p:nvSpPr>
        <p:spPr>
          <a:xfrm>
            <a:off x="1981200" y="1844825"/>
            <a:ext cx="8229600" cy="4681537"/>
          </a:xfrm>
        </p:spPr>
        <p:txBody>
          <a:bodyPr/>
          <a:lstStyle/>
          <a:p>
            <a:pPr marL="0" indent="0" algn="ctr">
              <a:buNone/>
            </a:pPr>
            <a:r>
              <a:rPr lang="en-US" altLang="zh-TW" sz="7200" dirty="0">
                <a:solidFill>
                  <a:srgbClr val="4F81BD"/>
                </a:solidFill>
                <a:latin typeface="Calibri" charset="0"/>
                <a:ea typeface="標楷體" charset="-120"/>
              </a:rPr>
              <a:t>the sum of the </a:t>
            </a:r>
            <a:br>
              <a:rPr lang="en-US" altLang="zh-TW" sz="7200" dirty="0">
                <a:solidFill>
                  <a:srgbClr val="4F81BD"/>
                </a:solidFill>
                <a:latin typeface="Calibri" charset="0"/>
                <a:ea typeface="標楷體" charset="-120"/>
              </a:rPr>
            </a:br>
            <a:r>
              <a:rPr lang="en-US" altLang="zh-TW" sz="7200" dirty="0">
                <a:solidFill>
                  <a:srgbClr val="4F81BD"/>
                </a:solidFill>
                <a:latin typeface="Calibri" charset="0"/>
                <a:ea typeface="標楷體" charset="-120"/>
              </a:rPr>
              <a:t>tangible and intangible </a:t>
            </a:r>
            <a:br>
              <a:rPr lang="en-US" altLang="zh-TW" sz="7200" dirty="0">
                <a:solidFill>
                  <a:srgbClr val="4F81BD"/>
                </a:solidFill>
                <a:latin typeface="Calibri" charset="0"/>
                <a:ea typeface="標楷體" charset="-120"/>
              </a:rPr>
            </a:br>
            <a:r>
              <a:rPr lang="en-US" altLang="zh-TW" sz="7200" dirty="0">
                <a:solidFill>
                  <a:srgbClr val="FF0000"/>
                </a:solidFill>
                <a:latin typeface="Calibri" charset="0"/>
                <a:ea typeface="標楷體" charset="-120"/>
              </a:rPr>
              <a:t>benefits and costs</a:t>
            </a:r>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7F8B9A8-0902-FC4C-AC2A-DFD2E896A618}" type="slidenum">
              <a:rPr lang="zh-TW" altLang="en-US" sz="1200">
                <a:solidFill>
                  <a:srgbClr val="898989"/>
                </a:solidFill>
              </a:rPr>
              <a:pPr eaLnBrk="1" hangingPunct="1">
                <a:spcBef>
                  <a:spcPct val="0"/>
                </a:spcBef>
                <a:buFontTx/>
                <a:buNone/>
              </a:pPr>
              <a:t>127</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571A326-5D7A-9D40-98FA-721A908A02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998282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847850" y="115888"/>
            <a:ext cx="8229600" cy="635000"/>
          </a:xfrm>
        </p:spPr>
        <p:txBody>
          <a:bodyPr>
            <a:normAutofit fontScale="90000"/>
          </a:bodyPr>
          <a:lstStyle/>
          <a:p>
            <a:r>
              <a:rPr lang="en-US" altLang="zh-TW" sz="7200">
                <a:solidFill>
                  <a:srgbClr val="FF0000"/>
                </a:solidFill>
                <a:latin typeface="Calibri" charset="0"/>
                <a:ea typeface="標楷體" charset="-120"/>
              </a:rPr>
              <a:t>Value</a:t>
            </a:r>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30CEC78-5900-9244-95EC-09F7136E7D11}" type="slidenum">
              <a:rPr lang="zh-TW" altLang="en-US" sz="1200">
                <a:solidFill>
                  <a:srgbClr val="898989"/>
                </a:solidFill>
              </a:rPr>
              <a:pPr eaLnBrk="1" hangingPunct="1">
                <a:spcBef>
                  <a:spcPct val="0"/>
                </a:spcBef>
                <a:buFontTx/>
                <a:buNone/>
              </a:pPr>
              <a:t>128</a:t>
            </a:fld>
            <a:endParaRPr lang="zh-TW" altLang="en-US" sz="1200">
              <a:solidFill>
                <a:srgbClr val="898989"/>
              </a:solidFill>
            </a:endParaRPr>
          </a:p>
        </p:txBody>
      </p:sp>
      <p:sp>
        <p:nvSpPr>
          <p:cNvPr id="5" name="Rectangle 4"/>
          <p:cNvSpPr/>
          <p:nvPr/>
        </p:nvSpPr>
        <p:spPr>
          <a:xfrm>
            <a:off x="32156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6" name="Rectangle 5"/>
          <p:cNvSpPr/>
          <p:nvPr/>
        </p:nvSpPr>
        <p:spPr>
          <a:xfrm>
            <a:off x="63120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7" name="Rectangle 6"/>
          <p:cNvSpPr/>
          <p:nvPr/>
        </p:nvSpPr>
        <p:spPr>
          <a:xfrm>
            <a:off x="32156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cxnSp>
        <p:nvCxnSpPr>
          <p:cNvPr id="8" name="Elbow Connector 7"/>
          <p:cNvCxnSpPr>
            <a:cxnSpLocks noChangeShapeType="1"/>
          </p:cNvCxnSpPr>
          <p:nvPr/>
        </p:nvCxnSpPr>
        <p:spPr bwMode="auto">
          <a:xfrm>
            <a:off x="5303838"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Elbow Connector 8"/>
          <p:cNvCxnSpPr>
            <a:cxnSpLocks noChangeShapeType="1"/>
          </p:cNvCxnSpPr>
          <p:nvPr/>
        </p:nvCxnSpPr>
        <p:spPr bwMode="auto">
          <a:xfrm flipV="1">
            <a:off x="5303838"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Footer Placeholder 4">
            <a:extLst>
              <a:ext uri="{FF2B5EF4-FFF2-40B4-BE49-F238E27FC236}">
                <a16:creationId xmlns:a16="http://schemas.microsoft.com/office/drawing/2014/main" id="{86035801-4E7C-0845-9E27-B6E13C3141F7}"/>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5288072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92313" y="17464"/>
            <a:ext cx="8229600" cy="674687"/>
          </a:xfrm>
        </p:spPr>
        <p:txBody>
          <a:bodyPr>
            <a:normAutofit fontScale="90000"/>
          </a:bodyPr>
          <a:lstStyle/>
          <a:p>
            <a:r>
              <a:rPr lang="en-US" altLang="zh-TW" dirty="0">
                <a:solidFill>
                  <a:schemeClr val="accent1"/>
                </a:solidFill>
                <a:latin typeface="Calibri" charset="0"/>
                <a:ea typeface="標楷體" charset="-120"/>
              </a:rPr>
              <a:t>Customer Perceived </a:t>
            </a:r>
            <a:r>
              <a:rPr lang="en-US" altLang="zh-TW" dirty="0">
                <a:solidFill>
                  <a:srgbClr val="FF0000"/>
                </a:solidFill>
                <a:latin typeface="Calibri" charset="0"/>
                <a:ea typeface="標楷體" charset="-120"/>
              </a:rPr>
              <a:t>Value</a:t>
            </a: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21CE357-E1CB-0F42-9CC1-FB6FD9B26210}" type="slidenum">
              <a:rPr lang="zh-TW" altLang="en-US" sz="1200">
                <a:solidFill>
                  <a:srgbClr val="898989"/>
                </a:solidFill>
              </a:rPr>
              <a:pPr eaLnBrk="1" hangingPunct="1">
                <a:spcBef>
                  <a:spcPct val="0"/>
                </a:spcBef>
                <a:buFontTx/>
                <a:buNone/>
              </a:pPr>
              <a:t>129</a:t>
            </a:fld>
            <a:endParaRPr lang="zh-TW" altLang="en-US" sz="1200">
              <a:solidFill>
                <a:srgbClr val="898989"/>
              </a:solidFill>
            </a:endParaRPr>
          </a:p>
        </p:txBody>
      </p:sp>
      <p:sp>
        <p:nvSpPr>
          <p:cNvPr id="4" name="Rectangle 3"/>
          <p:cNvSpPr/>
          <p:nvPr/>
        </p:nvSpPr>
        <p:spPr>
          <a:xfrm>
            <a:off x="1991544" y="101679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Product benefit</a:t>
            </a:r>
          </a:p>
        </p:txBody>
      </p:sp>
      <p:sp>
        <p:nvSpPr>
          <p:cNvPr id="8" name="Rectangle 7"/>
          <p:cNvSpPr/>
          <p:nvPr/>
        </p:nvSpPr>
        <p:spPr>
          <a:xfrm>
            <a:off x="1991544" y="1676845"/>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Services benefit</a:t>
            </a:r>
          </a:p>
        </p:txBody>
      </p:sp>
      <p:sp>
        <p:nvSpPr>
          <p:cNvPr id="9" name="Rectangle 8"/>
          <p:cNvSpPr/>
          <p:nvPr/>
        </p:nvSpPr>
        <p:spPr>
          <a:xfrm>
            <a:off x="1991544" y="2336898"/>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Personnel benefit</a:t>
            </a:r>
          </a:p>
        </p:txBody>
      </p:sp>
      <p:sp>
        <p:nvSpPr>
          <p:cNvPr id="10" name="Rectangle 9"/>
          <p:cNvSpPr/>
          <p:nvPr/>
        </p:nvSpPr>
        <p:spPr>
          <a:xfrm>
            <a:off x="1991544" y="299695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Image benefit</a:t>
            </a:r>
          </a:p>
        </p:txBody>
      </p:sp>
      <p:sp>
        <p:nvSpPr>
          <p:cNvPr id="11" name="Rectangle 10"/>
          <p:cNvSpPr/>
          <p:nvPr/>
        </p:nvSpPr>
        <p:spPr>
          <a:xfrm>
            <a:off x="50158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12" name="Rectangle 11"/>
          <p:cNvSpPr/>
          <p:nvPr/>
        </p:nvSpPr>
        <p:spPr>
          <a:xfrm>
            <a:off x="81122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13" name="Rectangle 12"/>
          <p:cNvSpPr/>
          <p:nvPr/>
        </p:nvSpPr>
        <p:spPr>
          <a:xfrm>
            <a:off x="50158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sp>
        <p:nvSpPr>
          <p:cNvPr id="14" name="Rectangle 13"/>
          <p:cNvSpPr/>
          <p:nvPr/>
        </p:nvSpPr>
        <p:spPr>
          <a:xfrm>
            <a:off x="1991544" y="386116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Monetary cost</a:t>
            </a:r>
          </a:p>
        </p:txBody>
      </p:sp>
      <p:sp>
        <p:nvSpPr>
          <p:cNvPr id="15" name="Rectangle 14"/>
          <p:cNvSpPr/>
          <p:nvPr/>
        </p:nvSpPr>
        <p:spPr>
          <a:xfrm>
            <a:off x="1991544" y="4521221"/>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Time cost</a:t>
            </a:r>
          </a:p>
        </p:txBody>
      </p:sp>
      <p:sp>
        <p:nvSpPr>
          <p:cNvPr id="16" name="Rectangle 15"/>
          <p:cNvSpPr/>
          <p:nvPr/>
        </p:nvSpPr>
        <p:spPr>
          <a:xfrm>
            <a:off x="1991544" y="5181274"/>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Energy cost</a:t>
            </a:r>
          </a:p>
        </p:txBody>
      </p:sp>
      <p:sp>
        <p:nvSpPr>
          <p:cNvPr id="17" name="Rectangle 16"/>
          <p:cNvSpPr/>
          <p:nvPr/>
        </p:nvSpPr>
        <p:spPr>
          <a:xfrm>
            <a:off x="1991544" y="584132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Psychological cost</a:t>
            </a:r>
          </a:p>
        </p:txBody>
      </p:sp>
      <p:cxnSp>
        <p:nvCxnSpPr>
          <p:cNvPr id="6" name="Elbow Connector 5"/>
          <p:cNvCxnSpPr>
            <a:cxnSpLocks noChangeShapeType="1"/>
          </p:cNvCxnSpPr>
          <p:nvPr/>
        </p:nvCxnSpPr>
        <p:spPr bwMode="auto">
          <a:xfrm>
            <a:off x="4151314" y="1287463"/>
            <a:ext cx="865187" cy="989012"/>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Elbow Connector 22"/>
          <p:cNvCxnSpPr>
            <a:cxnSpLocks noChangeShapeType="1"/>
          </p:cNvCxnSpPr>
          <p:nvPr/>
        </p:nvCxnSpPr>
        <p:spPr bwMode="auto">
          <a:xfrm>
            <a:off x="4151314" y="41306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Elbow Connector 23"/>
          <p:cNvCxnSpPr>
            <a:cxnSpLocks noChangeShapeType="1"/>
          </p:cNvCxnSpPr>
          <p:nvPr/>
        </p:nvCxnSpPr>
        <p:spPr bwMode="auto">
          <a:xfrm>
            <a:off x="4151314" y="1946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Elbow Connector 24"/>
          <p:cNvCxnSpPr>
            <a:cxnSpLocks noChangeShapeType="1"/>
          </p:cNvCxnSpPr>
          <p:nvPr/>
        </p:nvCxnSpPr>
        <p:spPr bwMode="auto">
          <a:xfrm flipV="1">
            <a:off x="4151314" y="22764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Elbow Connector 25"/>
          <p:cNvCxnSpPr>
            <a:cxnSpLocks noChangeShapeType="1"/>
          </p:cNvCxnSpPr>
          <p:nvPr/>
        </p:nvCxnSpPr>
        <p:spPr bwMode="auto">
          <a:xfrm flipV="1">
            <a:off x="4151314" y="22764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Elbow Connector 36"/>
          <p:cNvCxnSpPr>
            <a:cxnSpLocks noChangeShapeType="1"/>
          </p:cNvCxnSpPr>
          <p:nvPr/>
        </p:nvCxnSpPr>
        <p:spPr bwMode="auto">
          <a:xfrm>
            <a:off x="4151314" y="47910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Elbow Connector 37"/>
          <p:cNvCxnSpPr>
            <a:cxnSpLocks noChangeShapeType="1"/>
          </p:cNvCxnSpPr>
          <p:nvPr/>
        </p:nvCxnSpPr>
        <p:spPr bwMode="auto">
          <a:xfrm flipV="1">
            <a:off x="4151314" y="5121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Elbow Connector 38"/>
          <p:cNvCxnSpPr>
            <a:cxnSpLocks noChangeShapeType="1"/>
          </p:cNvCxnSpPr>
          <p:nvPr/>
        </p:nvCxnSpPr>
        <p:spPr bwMode="auto">
          <a:xfrm flipV="1">
            <a:off x="4151314" y="51212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Elbow Connector 51"/>
          <p:cNvCxnSpPr>
            <a:cxnSpLocks noChangeShapeType="1"/>
          </p:cNvCxnSpPr>
          <p:nvPr/>
        </p:nvCxnSpPr>
        <p:spPr bwMode="auto">
          <a:xfrm>
            <a:off x="7104063"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Elbow Connector 56"/>
          <p:cNvCxnSpPr>
            <a:cxnSpLocks noChangeShapeType="1"/>
          </p:cNvCxnSpPr>
          <p:nvPr/>
        </p:nvCxnSpPr>
        <p:spPr bwMode="auto">
          <a:xfrm flipV="1">
            <a:off x="7104063"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Footer Placeholder 4">
            <a:extLst>
              <a:ext uri="{FF2B5EF4-FFF2-40B4-BE49-F238E27FC236}">
                <a16:creationId xmlns:a16="http://schemas.microsoft.com/office/drawing/2014/main" id="{8574AF47-0F2F-4A40-B533-DAA983233104}"/>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6394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Tree>
    <p:extLst>
      <p:ext uri="{BB962C8B-B14F-4D97-AF65-F5344CB8AC3E}">
        <p14:creationId xmlns:p14="http://schemas.microsoft.com/office/powerpoint/2010/main" val="33287815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135188" y="188914"/>
            <a:ext cx="8229600" cy="993775"/>
          </a:xfrm>
        </p:spPr>
        <p:txBody>
          <a:bodyPr/>
          <a:lstStyle/>
          <a:p>
            <a:r>
              <a:rPr lang="en-US" altLang="zh-TW">
                <a:solidFill>
                  <a:schemeClr val="accent1"/>
                </a:solidFill>
                <a:latin typeface="Calibri" charset="0"/>
                <a:ea typeface="標楷體" charset="-120"/>
              </a:rPr>
              <a:t>Business Model</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130</a:t>
            </a:fld>
            <a:endParaRPr lang="zh-TW" altLang="en-US" sz="1200">
              <a:solidFill>
                <a:srgbClr val="898989"/>
              </a:solidFill>
            </a:endParaRPr>
          </a:p>
        </p:txBody>
      </p:sp>
      <p:sp>
        <p:nvSpPr>
          <p:cNvPr id="6" name="Rectangle 5"/>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9698368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F72-9604-7A4E-9E2F-198F70FF631E}"/>
              </a:ext>
            </a:extLst>
          </p:cNvPr>
          <p:cNvSpPr>
            <a:spLocks noGrp="1"/>
          </p:cNvSpPr>
          <p:nvPr>
            <p:ph type="title"/>
          </p:nvPr>
        </p:nvSpPr>
        <p:spPr>
          <a:xfrm>
            <a:off x="1981200" y="116632"/>
            <a:ext cx="8229600" cy="864096"/>
          </a:xfrm>
        </p:spPr>
        <p:txBody>
          <a:bodyPr/>
          <a:lstStyle/>
          <a:p>
            <a:r>
              <a:rPr lang="en-US" dirty="0">
                <a:solidFill>
                  <a:schemeClr val="accent1"/>
                </a:solidFill>
              </a:rPr>
              <a:t>Software product management</a:t>
            </a:r>
          </a:p>
        </p:txBody>
      </p:sp>
      <p:sp>
        <p:nvSpPr>
          <p:cNvPr id="3" name="Content Placeholder 2">
            <a:extLst>
              <a:ext uri="{FF2B5EF4-FFF2-40B4-BE49-F238E27FC236}">
                <a16:creationId xmlns:a16="http://schemas.microsoft.com/office/drawing/2014/main" id="{E4424F6B-0C02-1F4D-A3D3-E9400D43E03B}"/>
              </a:ext>
            </a:extLst>
          </p:cNvPr>
          <p:cNvSpPr>
            <a:spLocks noGrp="1"/>
          </p:cNvSpPr>
          <p:nvPr>
            <p:ph idx="1"/>
          </p:nvPr>
        </p:nvSpPr>
        <p:spPr>
          <a:xfrm>
            <a:off x="742949" y="1124744"/>
            <a:ext cx="10615613" cy="5472608"/>
          </a:xfrm>
        </p:spPr>
        <p:txBody>
          <a:bodyPr>
            <a:normAutofit/>
          </a:bodyPr>
          <a:lstStyle/>
          <a:p>
            <a:r>
              <a:rPr lang="en-US" sz="2800" dirty="0">
                <a:solidFill>
                  <a:srgbClr val="FF0000"/>
                </a:solidFill>
              </a:rPr>
              <a:t>Software product management </a:t>
            </a:r>
            <a:r>
              <a:rPr lang="en-US" sz="2800" dirty="0"/>
              <a:t>is a business activity that focuses on the software products developed and sold by the business.</a:t>
            </a:r>
          </a:p>
          <a:p>
            <a:r>
              <a:rPr lang="en-US" sz="2800" dirty="0">
                <a:solidFill>
                  <a:srgbClr val="FF0000"/>
                </a:solidFill>
              </a:rPr>
              <a:t>Product managers (PMs) </a:t>
            </a:r>
            <a:r>
              <a:rPr lang="en-US" sz="2800" dirty="0"/>
              <a:t>take overall responsibility for the product and are involved in planning, development and product marketing. </a:t>
            </a:r>
          </a:p>
          <a:p>
            <a:r>
              <a:rPr lang="en-US" sz="2800" dirty="0"/>
              <a:t>Product managers are the interface between the organization, its customers and the software development team. They are involved at all stages of a product’s lifetime from initial conception through to withdrawal of the product from the market.</a:t>
            </a:r>
          </a:p>
          <a:p>
            <a:r>
              <a:rPr lang="en-US" sz="2800" dirty="0"/>
              <a:t>Product managers must look outward to customers and potential customers rather than focus on the software being developed</a:t>
            </a:r>
          </a:p>
        </p:txBody>
      </p:sp>
      <p:sp>
        <p:nvSpPr>
          <p:cNvPr id="4" name="Slide Number Placeholder 3">
            <a:extLst>
              <a:ext uri="{FF2B5EF4-FFF2-40B4-BE49-F238E27FC236}">
                <a16:creationId xmlns:a16="http://schemas.microsoft.com/office/drawing/2014/main" id="{6F7FB6D8-2813-5944-8588-185B1FD649CF}"/>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70B29B90-477E-9443-84D1-6DED83D2C4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066249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4668414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613C-109F-C54B-B731-5B15F0D964C3}"/>
              </a:ext>
            </a:extLst>
          </p:cNvPr>
          <p:cNvSpPr>
            <a:spLocks noGrp="1"/>
          </p:cNvSpPr>
          <p:nvPr>
            <p:ph type="title"/>
          </p:nvPr>
        </p:nvSpPr>
        <p:spPr/>
        <p:txBody>
          <a:bodyPr/>
          <a:lstStyle/>
          <a:p>
            <a:r>
              <a:rPr lang="en-US" dirty="0">
                <a:solidFill>
                  <a:schemeClr val="accent1"/>
                </a:solidFill>
              </a:rPr>
              <a:t>Product management concerns</a:t>
            </a:r>
          </a:p>
        </p:txBody>
      </p:sp>
      <p:sp>
        <p:nvSpPr>
          <p:cNvPr id="3" name="Content Placeholder 2">
            <a:extLst>
              <a:ext uri="{FF2B5EF4-FFF2-40B4-BE49-F238E27FC236}">
                <a16:creationId xmlns:a16="http://schemas.microsoft.com/office/drawing/2014/main" id="{6471D126-7CA2-8B4B-9382-FA545C86C1A6}"/>
              </a:ext>
            </a:extLst>
          </p:cNvPr>
          <p:cNvSpPr>
            <a:spLocks noGrp="1"/>
          </p:cNvSpPr>
          <p:nvPr>
            <p:ph idx="1"/>
          </p:nvPr>
        </p:nvSpPr>
        <p:spPr>
          <a:xfrm>
            <a:off x="985838" y="1417638"/>
            <a:ext cx="10329862" cy="5251722"/>
          </a:xfrm>
        </p:spPr>
        <p:txBody>
          <a:bodyPr>
            <a:normAutofit/>
          </a:bodyPr>
          <a:lstStyle/>
          <a:p>
            <a:r>
              <a:rPr lang="en-US" sz="2800" dirty="0">
                <a:solidFill>
                  <a:srgbClr val="FF0000"/>
                </a:solidFill>
              </a:rPr>
              <a:t>Business needs</a:t>
            </a:r>
          </a:p>
          <a:p>
            <a:pPr lvl="1"/>
            <a:r>
              <a:rPr lang="en-US" sz="2400" dirty="0"/>
              <a:t>PMs have to ensure that the software being developed meets the business goals of the software development company.</a:t>
            </a:r>
          </a:p>
          <a:p>
            <a:r>
              <a:rPr lang="en-US" sz="2800" dirty="0">
                <a:solidFill>
                  <a:srgbClr val="FF0000"/>
                </a:solidFill>
              </a:rPr>
              <a:t>Technology constraints</a:t>
            </a:r>
          </a:p>
          <a:p>
            <a:pPr lvl="1"/>
            <a:r>
              <a:rPr lang="en-US" sz="2400" dirty="0"/>
              <a:t>PMs must make developers aware of technology issues that are important to customers.</a:t>
            </a:r>
          </a:p>
          <a:p>
            <a:r>
              <a:rPr lang="en-US" sz="2800" dirty="0">
                <a:solidFill>
                  <a:srgbClr val="FF0000"/>
                </a:solidFill>
              </a:rPr>
              <a:t>Customer experience</a:t>
            </a:r>
          </a:p>
          <a:p>
            <a:pPr lvl="1"/>
            <a:r>
              <a:rPr lang="en-US" sz="2400" dirty="0"/>
              <a:t>PMs should be in regular contact with customers and potential customers to understand what they are looking for in a product, the types of users and their backgrounds and the ways that the product may be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30FF96D-972F-714E-BA40-7FF4C32901DB}"/>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1FE5BEA2-845B-FD4E-A044-837BF4E4220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183058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3624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871537" y="1556792"/>
            <a:ext cx="10572751" cy="4824536"/>
          </a:xfrm>
        </p:spPr>
        <p:txBody>
          <a:bodyPr>
            <a:normAutofit/>
          </a:bodyPr>
          <a:lstStyle/>
          <a:p>
            <a:r>
              <a:rPr lang="en-US" dirty="0">
                <a:solidFill>
                  <a:srgbClr val="FF0000"/>
                </a:solidFill>
              </a:rPr>
              <a:t>Product vision management</a:t>
            </a:r>
          </a:p>
          <a:p>
            <a:pPr lvl="1"/>
            <a:r>
              <a:rPr lang="en-US" sz="3200" dirty="0"/>
              <a:t>The product manager may be responsible for helping with the development of the product vision. </a:t>
            </a:r>
          </a:p>
          <a:p>
            <a:pPr lvl="1"/>
            <a:r>
              <a:rPr lang="en-US" sz="3200" dirty="0"/>
              <a:t>The should always be responsible for managing the vision, which involves assessing and evaluating proposed changes against the product vision. </a:t>
            </a:r>
          </a:p>
          <a:p>
            <a:pPr lvl="1"/>
            <a:r>
              <a:rPr lang="en-US" sz="3200" dirty="0"/>
              <a:t>They should ensure that there is no ‘vision drift’</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84787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071563" y="1556792"/>
            <a:ext cx="10258425" cy="4824536"/>
          </a:xfrm>
        </p:spPr>
        <p:txBody>
          <a:bodyPr>
            <a:normAutofit/>
          </a:bodyPr>
          <a:lstStyle/>
          <a:p>
            <a:r>
              <a:rPr lang="en-US" dirty="0">
                <a:solidFill>
                  <a:srgbClr val="FF0000"/>
                </a:solidFill>
              </a:rPr>
              <a:t>Product roadmap </a:t>
            </a:r>
            <a:r>
              <a:rPr lang="en-US" dirty="0"/>
              <a:t>development</a:t>
            </a:r>
          </a:p>
          <a:p>
            <a:pPr lvl="1"/>
            <a:r>
              <a:rPr lang="en-US" sz="3200" dirty="0"/>
              <a:t>A product roadmap is a plan for the development, release and marketing of the software. </a:t>
            </a:r>
          </a:p>
          <a:p>
            <a:pPr lvl="1"/>
            <a:r>
              <a:rPr lang="en-US" sz="3200" dirty="0"/>
              <a:t>The PM should lead roadmap development and should be the ultimate authority in deciding if changes to the roadmap should be made.</a:t>
            </a:r>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53407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942975" y="1556792"/>
            <a:ext cx="10344150" cy="4824536"/>
          </a:xfrm>
        </p:spPr>
        <p:txBody>
          <a:bodyPr/>
          <a:lstStyle/>
          <a:p>
            <a:r>
              <a:rPr lang="en-US" dirty="0">
                <a:solidFill>
                  <a:srgbClr val="FF0000"/>
                </a:solidFill>
              </a:rPr>
              <a:t>User story and scenario </a:t>
            </a:r>
            <a:r>
              <a:rPr lang="en-US" dirty="0"/>
              <a:t>development</a:t>
            </a:r>
          </a:p>
          <a:p>
            <a:pPr lvl="1"/>
            <a:r>
              <a:rPr lang="en-US" dirty="0"/>
              <a:t>User stories and scenarios are used to refine a product vision and identify product features.</a:t>
            </a:r>
          </a:p>
          <a:p>
            <a:pPr lvl="1"/>
            <a:r>
              <a:rPr lang="en-US" dirty="0"/>
              <a:t>Based on his or her knowledge of customers, the PM should lead the development of stories and scenarios.</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943052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157287" y="1556792"/>
            <a:ext cx="9815513" cy="4824536"/>
          </a:xfrm>
        </p:spPr>
        <p:txBody>
          <a:bodyPr>
            <a:normAutofit/>
          </a:bodyPr>
          <a:lstStyle/>
          <a:p>
            <a:r>
              <a:rPr lang="en-US" dirty="0">
                <a:solidFill>
                  <a:srgbClr val="FF0000"/>
                </a:solidFill>
              </a:rPr>
              <a:t>Product backlog </a:t>
            </a:r>
            <a:r>
              <a:rPr lang="en-US" dirty="0"/>
              <a:t>creation and management</a:t>
            </a:r>
          </a:p>
          <a:p>
            <a:pPr lvl="1"/>
            <a:r>
              <a:rPr lang="en-US" sz="3200" dirty="0"/>
              <a:t>The product backlog is a prioritized ‘to-do’ list of what has to be developed. </a:t>
            </a:r>
          </a:p>
          <a:p>
            <a:pPr lvl="1"/>
            <a:r>
              <a:rPr lang="en-US" sz="3200" dirty="0"/>
              <a:t>PMs should be involved in creating and refining the backlog and deciding on the priority of product features to be developed.</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201281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142999" y="1556792"/>
            <a:ext cx="9758363" cy="4824536"/>
          </a:xfrm>
        </p:spPr>
        <p:txBody>
          <a:bodyPr>
            <a:normAutofit/>
          </a:bodyPr>
          <a:lstStyle/>
          <a:p>
            <a:r>
              <a:rPr lang="en-US" dirty="0">
                <a:solidFill>
                  <a:srgbClr val="FF0000"/>
                </a:solidFill>
              </a:rPr>
              <a:t>Acceptance testing</a:t>
            </a:r>
          </a:p>
          <a:p>
            <a:pPr lvl="1"/>
            <a:r>
              <a:rPr lang="en-US" sz="3200" dirty="0"/>
              <a:t>Acceptance testing is the process of </a:t>
            </a:r>
            <a:r>
              <a:rPr lang="en-US" sz="3200" dirty="0">
                <a:solidFill>
                  <a:schemeClr val="accent1"/>
                </a:solidFill>
              </a:rPr>
              <a:t>verifying</a:t>
            </a:r>
            <a:r>
              <a:rPr lang="en-US" sz="3200" dirty="0"/>
              <a:t> that a </a:t>
            </a:r>
            <a:r>
              <a:rPr lang="en-US" sz="3200" dirty="0">
                <a:solidFill>
                  <a:schemeClr val="accent1"/>
                </a:solidFill>
              </a:rPr>
              <a:t>software release meets the goals set </a:t>
            </a:r>
            <a:r>
              <a:rPr lang="en-US" sz="3200" dirty="0"/>
              <a:t>out in the </a:t>
            </a:r>
            <a:r>
              <a:rPr lang="en-US" sz="3200" dirty="0">
                <a:solidFill>
                  <a:schemeClr val="accent1"/>
                </a:solidFill>
              </a:rPr>
              <a:t>product roadmap </a:t>
            </a:r>
            <a:r>
              <a:rPr lang="en-US" sz="3200" dirty="0"/>
              <a:t>and that the product is </a:t>
            </a:r>
            <a:r>
              <a:rPr lang="en-US" sz="3200" dirty="0">
                <a:solidFill>
                  <a:schemeClr val="accent1"/>
                </a:solidFill>
              </a:rPr>
              <a:t>efficient</a:t>
            </a:r>
            <a:r>
              <a:rPr lang="en-US" sz="3200" dirty="0"/>
              <a:t> and </a:t>
            </a:r>
            <a:r>
              <a:rPr lang="en-US" sz="3200" dirty="0">
                <a:solidFill>
                  <a:schemeClr val="accent1"/>
                </a:solidFill>
              </a:rPr>
              <a:t>reliable</a:t>
            </a:r>
            <a:r>
              <a:rPr lang="en-US" sz="3200" dirty="0"/>
              <a:t>.  </a:t>
            </a:r>
          </a:p>
          <a:p>
            <a:pPr lvl="1"/>
            <a:r>
              <a:rPr lang="en-US" sz="3200" dirty="0"/>
              <a:t>The PM should be involved in developing tests of the product features that reflect how customers use the product.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8501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971551" y="1556792"/>
            <a:ext cx="10188246" cy="4824536"/>
          </a:xfrm>
        </p:spPr>
        <p:txBody>
          <a:bodyPr>
            <a:normAutofit/>
          </a:bodyPr>
          <a:lstStyle/>
          <a:p>
            <a:r>
              <a:rPr lang="en-US" dirty="0">
                <a:solidFill>
                  <a:srgbClr val="FF0000"/>
                </a:solidFill>
              </a:rPr>
              <a:t>Customer testing</a:t>
            </a:r>
          </a:p>
          <a:p>
            <a:pPr lvl="1"/>
            <a:r>
              <a:rPr lang="en-US" sz="3200" dirty="0"/>
              <a:t>Customer testing involves taking a release of a product to customers and getting feedback on the </a:t>
            </a:r>
            <a:r>
              <a:rPr lang="en-US" sz="3200" dirty="0">
                <a:solidFill>
                  <a:schemeClr val="accent1"/>
                </a:solidFill>
              </a:rPr>
              <a:t>product’s features, usability and business</a:t>
            </a:r>
            <a:r>
              <a:rPr lang="en-US" sz="3200" dirty="0"/>
              <a:t>. </a:t>
            </a:r>
          </a:p>
          <a:p>
            <a:pPr lvl="1"/>
            <a:r>
              <a:rPr lang="en-US" sz="3200" dirty="0"/>
              <a:t>PMs are involved in selecting customers to be involved in the customer testing process and working with them during that process.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769035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042987" y="1556792"/>
            <a:ext cx="10116809" cy="4824536"/>
          </a:xfrm>
        </p:spPr>
        <p:txBody>
          <a:bodyPr>
            <a:normAutofit/>
          </a:bodyPr>
          <a:lstStyle/>
          <a:p>
            <a:r>
              <a:rPr lang="en-US" dirty="0">
                <a:solidFill>
                  <a:srgbClr val="FF0000"/>
                </a:solidFill>
              </a:rPr>
              <a:t>User interface design</a:t>
            </a:r>
          </a:p>
          <a:p>
            <a:pPr lvl="1"/>
            <a:r>
              <a:rPr lang="en-US" sz="3200" dirty="0"/>
              <a:t>Product managers should understand user limitations and act as surrogate users in their interactions with the development team.  </a:t>
            </a:r>
          </a:p>
          <a:p>
            <a:pPr lvl="1"/>
            <a:r>
              <a:rPr lang="en-US" sz="3200" dirty="0"/>
              <a:t>They should evaluate user interface features as they are developed to check that these features are not unnecessarily complex or force users to work in an unnatural way.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757035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r>
              <a:rPr lang="en-US" dirty="0">
                <a:solidFill>
                  <a:srgbClr val="C00000"/>
                </a:solidFill>
              </a:rPr>
              <a:t>Product prototyping </a:t>
            </a:r>
            <a:r>
              <a:rPr lang="en-US" dirty="0"/>
              <a:t>is the process of developing an early version of a product to test your ideas and to convince yourself and company funders that your product has real market potential.</a:t>
            </a:r>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840304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1981200" y="188640"/>
            <a:ext cx="8229600" cy="936104"/>
          </a:xfrm>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942975" y="1417639"/>
            <a:ext cx="10358438" cy="4708525"/>
          </a:xfrm>
        </p:spPr>
        <p:txBody>
          <a:bodyPr>
            <a:normAutofit/>
          </a:bodyPr>
          <a:lstStyle/>
          <a:p>
            <a:r>
              <a:rPr lang="en-US" dirty="0"/>
              <a:t>You may be able to write an inspiring product vision, but your potential users can only really relate to your product when they see a working version of your software. </a:t>
            </a:r>
          </a:p>
          <a:p>
            <a:r>
              <a:rPr lang="en-US" dirty="0"/>
              <a:t>They can point out what they like and don’t like about it and make suggestions for new features.</a:t>
            </a:r>
          </a:p>
          <a:p>
            <a:r>
              <a:rPr lang="en-US" dirty="0"/>
              <a:t>A prototype may be also used to help identify fundamental software components or services and to test technology. </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556979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1945332" y="125760"/>
            <a:ext cx="8229600" cy="1143000"/>
          </a:xfrm>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842963" y="1268761"/>
            <a:ext cx="10316834" cy="5224115"/>
          </a:xfrm>
        </p:spPr>
        <p:txBody>
          <a:bodyPr>
            <a:normAutofit/>
          </a:bodyPr>
          <a:lstStyle/>
          <a:p>
            <a:r>
              <a:rPr lang="en-US" dirty="0"/>
              <a:t>Building a prototype should be the first thing that you do when developing a software product. </a:t>
            </a:r>
          </a:p>
          <a:p>
            <a:r>
              <a:rPr lang="en-US" dirty="0"/>
              <a:t>Your aim should be to have a working version of your software that can be used to demonstrate its key features.  </a:t>
            </a:r>
          </a:p>
          <a:p>
            <a:r>
              <a:rPr lang="en-US" dirty="0"/>
              <a:t>You should always plan to throw-away the prototype after development and to re-implement the software, taking account of issues such as security and reliability.</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14602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solidFill>
                  <a:srgbClr val="FF0000"/>
                </a:solidFill>
              </a:rPr>
              <a:t>1. Feasibility demonstration</a:t>
            </a:r>
          </a:p>
          <a:p>
            <a:pPr lvl="1"/>
            <a:r>
              <a:rPr lang="en-US" dirty="0"/>
              <a:t>You create an executable system that demonstrates the new ideas in your product. </a:t>
            </a:r>
          </a:p>
          <a:p>
            <a:pPr lvl="1"/>
            <a:r>
              <a:rPr lang="en-US" dirty="0"/>
              <a:t>The aims at this stage are to see if your ideas actually work and to show funders and/or company management the original product features that are better than those in competing products.</a:t>
            </a:r>
          </a:p>
          <a:p>
            <a:pPr marL="0" indent="0">
              <a:buNone/>
            </a:pPr>
            <a:r>
              <a:rPr lang="en-US" dirty="0">
                <a:solidFill>
                  <a:srgbClr val="FF0000"/>
                </a:solidFill>
              </a:rPr>
              <a:t>2. Customer demonstration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44554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t>1. Feasibility demonstration</a:t>
            </a:r>
          </a:p>
          <a:p>
            <a:pPr marL="0" indent="0">
              <a:buNone/>
            </a:pPr>
            <a:r>
              <a:rPr lang="en-US" dirty="0">
                <a:solidFill>
                  <a:srgbClr val="FF0000"/>
                </a:solidFill>
              </a:rPr>
              <a:t>2. Customer demonstration</a:t>
            </a:r>
          </a:p>
          <a:p>
            <a:pPr lvl="1"/>
            <a:r>
              <a:rPr lang="en-US" dirty="0"/>
              <a:t>You take an existing prototype created to demonstrate feasibility and extend this with your ideas for specific customer features and how these can be realized. </a:t>
            </a:r>
          </a:p>
          <a:p>
            <a:pPr lvl="1"/>
            <a:r>
              <a:rPr lang="en-US" dirty="0"/>
              <a:t>Before you develop this type of prototype, you need to do some user studies and have a clearer idea of your potential users and scenarios of use.</a:t>
            </a:r>
          </a:p>
          <a:p>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088015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7C8C-652D-9C43-90AB-591C4A24D5CF}"/>
              </a:ext>
            </a:extLst>
          </p:cNvPr>
          <p:cNvSpPr>
            <a:spLocks noGrp="1"/>
          </p:cNvSpPr>
          <p:nvPr>
            <p:ph type="title"/>
          </p:nvPr>
        </p:nvSpPr>
        <p:spPr>
          <a:xfrm>
            <a:off x="1981200" y="116632"/>
            <a:ext cx="8229600" cy="936104"/>
          </a:xfrm>
        </p:spPr>
        <p:txBody>
          <a:bodyPr/>
          <a:lstStyle/>
          <a:p>
            <a:r>
              <a:rPr lang="en-US" dirty="0">
                <a:solidFill>
                  <a:schemeClr val="accent1"/>
                </a:solidFill>
              </a:rPr>
              <a:t>Software process models</a:t>
            </a:r>
          </a:p>
        </p:txBody>
      </p:sp>
      <p:sp>
        <p:nvSpPr>
          <p:cNvPr id="3" name="Content Placeholder 2">
            <a:extLst>
              <a:ext uri="{FF2B5EF4-FFF2-40B4-BE49-F238E27FC236}">
                <a16:creationId xmlns:a16="http://schemas.microsoft.com/office/drawing/2014/main" id="{9E7CB80D-CEC2-3542-9364-79A78FA63DAF}"/>
              </a:ext>
            </a:extLst>
          </p:cNvPr>
          <p:cNvSpPr>
            <a:spLocks noGrp="1"/>
          </p:cNvSpPr>
          <p:nvPr>
            <p:ph idx="1"/>
          </p:nvPr>
        </p:nvSpPr>
        <p:spPr>
          <a:xfrm>
            <a:off x="1071563" y="1052736"/>
            <a:ext cx="10088234" cy="5616624"/>
          </a:xfrm>
        </p:spPr>
        <p:txBody>
          <a:bodyPr>
            <a:normAutofit lnSpcReduction="10000"/>
          </a:bodyPr>
          <a:lstStyle/>
          <a:p>
            <a:r>
              <a:rPr lang="en-US" sz="2800" dirty="0">
                <a:solidFill>
                  <a:srgbClr val="FF0000"/>
                </a:solidFill>
              </a:rPr>
              <a:t>The waterfall model</a:t>
            </a:r>
          </a:p>
          <a:p>
            <a:pPr lvl="1"/>
            <a:r>
              <a:rPr lang="en-US" sz="2400" dirty="0"/>
              <a:t>This takes the fundamental process activities of </a:t>
            </a:r>
            <a:r>
              <a:rPr lang="en-US" sz="2400" dirty="0">
                <a:solidFill>
                  <a:schemeClr val="accent1"/>
                </a:solidFill>
              </a:rPr>
              <a:t>specification, development, validation, and evolution </a:t>
            </a:r>
            <a:r>
              <a:rPr lang="en-US" sz="2400" dirty="0"/>
              <a:t>and represents them as separate process phases such as </a:t>
            </a:r>
            <a:r>
              <a:rPr lang="en-US" sz="2400" dirty="0">
                <a:solidFill>
                  <a:schemeClr val="accent1"/>
                </a:solidFill>
              </a:rPr>
              <a:t>requirements specification, software design, implementation, and testing</a:t>
            </a:r>
            <a:r>
              <a:rPr lang="en-US" sz="2400" dirty="0"/>
              <a:t>.</a:t>
            </a:r>
          </a:p>
          <a:p>
            <a:r>
              <a:rPr lang="en-US" sz="2800" dirty="0">
                <a:solidFill>
                  <a:srgbClr val="FF0000"/>
                </a:solidFill>
              </a:rPr>
              <a:t>Incremental development</a:t>
            </a:r>
          </a:p>
          <a:p>
            <a:pPr lvl="1"/>
            <a:r>
              <a:rPr lang="en-US" sz="2400" dirty="0"/>
              <a:t>This approach interleaves the activities of </a:t>
            </a:r>
            <a:r>
              <a:rPr lang="en-US" sz="2400" dirty="0">
                <a:solidFill>
                  <a:schemeClr val="accent1"/>
                </a:solidFill>
              </a:rPr>
              <a:t>specification, development, and validation</a:t>
            </a:r>
            <a:r>
              <a:rPr lang="en-US" sz="2400" dirty="0"/>
              <a:t>. The system is developed as a series of </a:t>
            </a:r>
            <a:r>
              <a:rPr lang="en-US" sz="2400" dirty="0">
                <a:solidFill>
                  <a:schemeClr val="accent1"/>
                </a:solidFill>
              </a:rPr>
              <a:t>versions (increments)</a:t>
            </a:r>
            <a:r>
              <a:rPr lang="en-US" sz="2400" dirty="0"/>
              <a:t>, with each version adding functionality to the previous version.</a:t>
            </a:r>
          </a:p>
          <a:p>
            <a:r>
              <a:rPr lang="en-US" sz="2800" dirty="0">
                <a:solidFill>
                  <a:srgbClr val="FF0000"/>
                </a:solidFill>
              </a:rPr>
              <a:t>Integration and configuration</a:t>
            </a:r>
          </a:p>
          <a:p>
            <a:pPr lvl="1"/>
            <a:r>
              <a:rPr lang="en-US" sz="2000" dirty="0"/>
              <a:t>This approach relies on the availability of </a:t>
            </a:r>
            <a:r>
              <a:rPr lang="en-US" sz="2000" dirty="0">
                <a:solidFill>
                  <a:schemeClr val="accent1"/>
                </a:solidFill>
              </a:rPr>
              <a:t>reusable components </a:t>
            </a:r>
            <a:r>
              <a:rPr lang="en-US" sz="2000" dirty="0"/>
              <a:t>or systems. The system development process focuses on configuring these components for use in a new setting and integrating them into a system.</a:t>
            </a:r>
          </a:p>
          <a:p>
            <a:endParaRPr lang="en-US" sz="2400" dirty="0"/>
          </a:p>
        </p:txBody>
      </p:sp>
      <p:sp>
        <p:nvSpPr>
          <p:cNvPr id="4" name="Slide Number Placeholder 3">
            <a:extLst>
              <a:ext uri="{FF2B5EF4-FFF2-40B4-BE49-F238E27FC236}">
                <a16:creationId xmlns:a16="http://schemas.microsoft.com/office/drawing/2014/main" id="{0F441DF2-4428-4B40-997E-52A923CA42A5}"/>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F949028C-FB3D-2A47-A4E9-28327FE1600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539352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3399422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8E070AE-1D6B-2A40-9E20-B2632F988A2E}"/>
              </a:ext>
            </a:extLst>
          </p:cNvPr>
          <p:cNvSpPr>
            <a:spLocks noChangeArrowheads="1"/>
          </p:cNvSpPr>
          <p:nvPr/>
        </p:nvSpPr>
        <p:spPr bwMode="auto">
          <a:xfrm>
            <a:off x="7896201" y="2245446"/>
            <a:ext cx="2470887" cy="3927034"/>
          </a:xfrm>
          <a:prstGeom prst="roundRect">
            <a:avLst>
              <a:gd name="adj" fmla="val 2708"/>
            </a:avLst>
          </a:prstGeom>
          <a:solidFill>
            <a:srgbClr val="FFD579">
              <a:alpha val="78824"/>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15" name="Rounded Rectangle 14">
            <a:extLst>
              <a:ext uri="{FF2B5EF4-FFF2-40B4-BE49-F238E27FC236}">
                <a16:creationId xmlns:a16="http://schemas.microsoft.com/office/drawing/2014/main" id="{B6A419A4-AA28-A34A-9326-F976808E371C}"/>
              </a:ext>
            </a:extLst>
          </p:cNvPr>
          <p:cNvSpPr>
            <a:spLocks noChangeArrowheads="1"/>
          </p:cNvSpPr>
          <p:nvPr/>
        </p:nvSpPr>
        <p:spPr bwMode="auto">
          <a:xfrm>
            <a:off x="4417202" y="2238270"/>
            <a:ext cx="2470887" cy="3927034"/>
          </a:xfrm>
          <a:prstGeom prst="roundRect">
            <a:avLst>
              <a:gd name="adj" fmla="val 2708"/>
            </a:avLst>
          </a:prstGeom>
          <a:solidFill>
            <a:srgbClr val="76D6FF">
              <a:alpha val="89020"/>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2" name="Title 1">
            <a:extLst>
              <a:ext uri="{FF2B5EF4-FFF2-40B4-BE49-F238E27FC236}">
                <a16:creationId xmlns:a16="http://schemas.microsoft.com/office/drawing/2014/main" id="{427841DB-53ED-9A45-8A9F-423513A29AA2}"/>
              </a:ext>
            </a:extLst>
          </p:cNvPr>
          <p:cNvSpPr>
            <a:spLocks noGrp="1"/>
          </p:cNvSpPr>
          <p:nvPr>
            <p:ph type="title"/>
          </p:nvPr>
        </p:nvSpPr>
        <p:spPr>
          <a:xfrm>
            <a:off x="1981200" y="274638"/>
            <a:ext cx="8229600" cy="904022"/>
          </a:xfrm>
        </p:spPr>
        <p:txBody>
          <a:bodyPr/>
          <a:lstStyle/>
          <a:p>
            <a:r>
              <a:rPr lang="en-US" dirty="0">
                <a:solidFill>
                  <a:schemeClr val="accent1"/>
                </a:solidFill>
              </a:rPr>
              <a:t>Incremental development</a:t>
            </a:r>
          </a:p>
        </p:txBody>
      </p:sp>
      <p:sp>
        <p:nvSpPr>
          <p:cNvPr id="4" name="Slide Number Placeholder 3">
            <a:extLst>
              <a:ext uri="{FF2B5EF4-FFF2-40B4-BE49-F238E27FC236}">
                <a16:creationId xmlns:a16="http://schemas.microsoft.com/office/drawing/2014/main" id="{2FE7D38F-0DBF-CF49-95E3-72B4C63F76C1}"/>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6" name="Rounded Rectangle 5">
            <a:extLst>
              <a:ext uri="{FF2B5EF4-FFF2-40B4-BE49-F238E27FC236}">
                <a16:creationId xmlns:a16="http://schemas.microsoft.com/office/drawing/2014/main" id="{8AA12DF4-A37E-0A49-AA86-A511F362E5A7}"/>
              </a:ext>
            </a:extLst>
          </p:cNvPr>
          <p:cNvSpPr>
            <a:spLocks noChangeArrowheads="1"/>
          </p:cNvSpPr>
          <p:nvPr/>
        </p:nvSpPr>
        <p:spPr bwMode="auto">
          <a:xfrm>
            <a:off x="4743286" y="246627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Specification</a:t>
            </a:r>
          </a:p>
        </p:txBody>
      </p:sp>
      <p:sp>
        <p:nvSpPr>
          <p:cNvPr id="7" name="Rounded Rectangle 6">
            <a:extLst>
              <a:ext uri="{FF2B5EF4-FFF2-40B4-BE49-F238E27FC236}">
                <a16:creationId xmlns:a16="http://schemas.microsoft.com/office/drawing/2014/main" id="{071E8277-AE35-4443-BDF2-B44C578177A8}"/>
              </a:ext>
            </a:extLst>
          </p:cNvPr>
          <p:cNvSpPr>
            <a:spLocks noChangeArrowheads="1"/>
          </p:cNvSpPr>
          <p:nvPr/>
        </p:nvSpPr>
        <p:spPr bwMode="auto">
          <a:xfrm>
            <a:off x="4743286" y="377862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Development</a:t>
            </a:r>
          </a:p>
        </p:txBody>
      </p:sp>
      <p:sp>
        <p:nvSpPr>
          <p:cNvPr id="8" name="Rounded Rectangle 7">
            <a:extLst>
              <a:ext uri="{FF2B5EF4-FFF2-40B4-BE49-F238E27FC236}">
                <a16:creationId xmlns:a16="http://schemas.microsoft.com/office/drawing/2014/main" id="{BB4DA1CA-DBB0-4E4D-94BC-200AE293C672}"/>
              </a:ext>
            </a:extLst>
          </p:cNvPr>
          <p:cNvSpPr>
            <a:spLocks noChangeArrowheads="1"/>
          </p:cNvSpPr>
          <p:nvPr/>
        </p:nvSpPr>
        <p:spPr bwMode="auto">
          <a:xfrm>
            <a:off x="4743286" y="504397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Validation</a:t>
            </a:r>
          </a:p>
        </p:txBody>
      </p:sp>
      <p:sp>
        <p:nvSpPr>
          <p:cNvPr id="9" name="Rounded Rectangle 8">
            <a:extLst>
              <a:ext uri="{FF2B5EF4-FFF2-40B4-BE49-F238E27FC236}">
                <a16:creationId xmlns:a16="http://schemas.microsoft.com/office/drawing/2014/main" id="{D5B6B77B-4E18-ED4C-89FD-D405F84EB58F}"/>
              </a:ext>
            </a:extLst>
          </p:cNvPr>
          <p:cNvSpPr>
            <a:spLocks noChangeArrowheads="1"/>
          </p:cNvSpPr>
          <p:nvPr/>
        </p:nvSpPr>
        <p:spPr bwMode="auto">
          <a:xfrm>
            <a:off x="1981200" y="3771447"/>
            <a:ext cx="1808738" cy="860683"/>
          </a:xfrm>
          <a:prstGeom prst="roundRect">
            <a:avLst>
              <a:gd name="adj" fmla="val 9274"/>
            </a:avLst>
          </a:prstGeom>
          <a:solidFill>
            <a:schemeClr val="accent3">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Outline description</a:t>
            </a:r>
          </a:p>
        </p:txBody>
      </p:sp>
      <p:sp>
        <p:nvSpPr>
          <p:cNvPr id="10" name="Rounded Rectangle 9">
            <a:extLst>
              <a:ext uri="{FF2B5EF4-FFF2-40B4-BE49-F238E27FC236}">
                <a16:creationId xmlns:a16="http://schemas.microsoft.com/office/drawing/2014/main" id="{1764C0E5-B4E3-B343-8F95-F4B70187EEA1}"/>
              </a:ext>
            </a:extLst>
          </p:cNvPr>
          <p:cNvSpPr>
            <a:spLocks noChangeArrowheads="1"/>
          </p:cNvSpPr>
          <p:nvPr/>
        </p:nvSpPr>
        <p:spPr bwMode="auto">
          <a:xfrm>
            <a:off x="8184232" y="2466278"/>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Initial </a:t>
            </a:r>
            <a:br>
              <a:rPr lang="en-US" sz="2000" dirty="0"/>
            </a:br>
            <a:r>
              <a:rPr lang="en-US" sz="2000" dirty="0"/>
              <a:t>version</a:t>
            </a:r>
          </a:p>
        </p:txBody>
      </p:sp>
      <p:sp>
        <p:nvSpPr>
          <p:cNvPr id="11" name="Rounded Rectangle 10">
            <a:extLst>
              <a:ext uri="{FF2B5EF4-FFF2-40B4-BE49-F238E27FC236}">
                <a16:creationId xmlns:a16="http://schemas.microsoft.com/office/drawing/2014/main" id="{D277AE46-27E7-ED4B-B120-F483CC5FF815}"/>
              </a:ext>
            </a:extLst>
          </p:cNvPr>
          <p:cNvSpPr>
            <a:spLocks noChangeArrowheads="1"/>
          </p:cNvSpPr>
          <p:nvPr/>
        </p:nvSpPr>
        <p:spPr bwMode="auto">
          <a:xfrm>
            <a:off x="8247702" y="3894674"/>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2" name="Rounded Rectangle 11">
            <a:extLst>
              <a:ext uri="{FF2B5EF4-FFF2-40B4-BE49-F238E27FC236}">
                <a16:creationId xmlns:a16="http://schemas.microsoft.com/office/drawing/2014/main" id="{ADFA9085-C7C2-4643-A04B-DB1DFFE4DB99}"/>
              </a:ext>
            </a:extLst>
          </p:cNvPr>
          <p:cNvSpPr>
            <a:spLocks noChangeArrowheads="1"/>
          </p:cNvSpPr>
          <p:nvPr/>
        </p:nvSpPr>
        <p:spPr bwMode="auto">
          <a:xfrm>
            <a:off x="8175694" y="3826079"/>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3" name="Rounded Rectangle 12">
            <a:extLst>
              <a:ext uri="{FF2B5EF4-FFF2-40B4-BE49-F238E27FC236}">
                <a16:creationId xmlns:a16="http://schemas.microsoft.com/office/drawing/2014/main" id="{DCAA2714-B2E6-BA43-9C7B-4B94B0B2EDB4}"/>
              </a:ext>
            </a:extLst>
          </p:cNvPr>
          <p:cNvSpPr>
            <a:spLocks noChangeArrowheads="1"/>
          </p:cNvSpPr>
          <p:nvPr/>
        </p:nvSpPr>
        <p:spPr bwMode="auto">
          <a:xfrm>
            <a:off x="8103686" y="3717033"/>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4" name="Rounded Rectangle 13">
            <a:extLst>
              <a:ext uri="{FF2B5EF4-FFF2-40B4-BE49-F238E27FC236}">
                <a16:creationId xmlns:a16="http://schemas.microsoft.com/office/drawing/2014/main" id="{21DB36D2-6F00-6F40-AF2E-86E7993E8856}"/>
              </a:ext>
            </a:extLst>
          </p:cNvPr>
          <p:cNvSpPr>
            <a:spLocks noChangeArrowheads="1"/>
          </p:cNvSpPr>
          <p:nvPr/>
        </p:nvSpPr>
        <p:spPr bwMode="auto">
          <a:xfrm>
            <a:off x="8247702" y="5072820"/>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Final </a:t>
            </a:r>
            <a:br>
              <a:rPr lang="en-US" sz="2000" dirty="0"/>
            </a:br>
            <a:r>
              <a:rPr lang="en-US" sz="2000" dirty="0"/>
              <a:t>version</a:t>
            </a:r>
          </a:p>
        </p:txBody>
      </p:sp>
      <p:sp>
        <p:nvSpPr>
          <p:cNvPr id="16" name="TextBox 15">
            <a:extLst>
              <a:ext uri="{FF2B5EF4-FFF2-40B4-BE49-F238E27FC236}">
                <a16:creationId xmlns:a16="http://schemas.microsoft.com/office/drawing/2014/main" id="{AE0246AF-CD10-F745-BEC9-4F7DEE90A920}"/>
              </a:ext>
            </a:extLst>
          </p:cNvPr>
          <p:cNvSpPr txBox="1"/>
          <p:nvPr/>
        </p:nvSpPr>
        <p:spPr>
          <a:xfrm>
            <a:off x="4818197" y="1417639"/>
            <a:ext cx="1658916" cy="830997"/>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Concurrent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activities</a:t>
            </a:r>
          </a:p>
        </p:txBody>
      </p:sp>
      <p:cxnSp>
        <p:nvCxnSpPr>
          <p:cNvPr id="19" name="Straight Arrow Connector 18">
            <a:extLst>
              <a:ext uri="{FF2B5EF4-FFF2-40B4-BE49-F238E27FC236}">
                <a16:creationId xmlns:a16="http://schemas.microsoft.com/office/drawing/2014/main" id="{F3E42FF9-7274-E54C-956A-540D379CB953}"/>
              </a:ext>
            </a:extLst>
          </p:cNvPr>
          <p:cNvCxnSpPr>
            <a:stCxn id="9" idx="3"/>
            <a:endCxn id="15" idx="1"/>
          </p:cNvCxnSpPr>
          <p:nvPr/>
        </p:nvCxnSpPr>
        <p:spPr>
          <a:xfrm flipV="1">
            <a:off x="3789939" y="4201788"/>
            <a:ext cx="62726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EA1CA7-D7FC-354C-831B-B4153AA9BB66}"/>
              </a:ext>
            </a:extLst>
          </p:cNvPr>
          <p:cNvCxnSpPr>
            <a:cxnSpLocks/>
          </p:cNvCxnSpPr>
          <p:nvPr/>
        </p:nvCxnSpPr>
        <p:spPr>
          <a:xfrm>
            <a:off x="6888088" y="283922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2AC257D-5A20-9C4E-AA6E-57938CE96054}"/>
              </a:ext>
            </a:extLst>
          </p:cNvPr>
          <p:cNvCxnSpPr>
            <a:cxnSpLocks/>
          </p:cNvCxnSpPr>
          <p:nvPr/>
        </p:nvCxnSpPr>
        <p:spPr>
          <a:xfrm>
            <a:off x="6888088" y="4147373"/>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1DDA9E-2200-9742-AA42-3897441E49D1}"/>
              </a:ext>
            </a:extLst>
          </p:cNvPr>
          <p:cNvCxnSpPr>
            <a:cxnSpLocks/>
          </p:cNvCxnSpPr>
          <p:nvPr/>
        </p:nvCxnSpPr>
        <p:spPr>
          <a:xfrm>
            <a:off x="6888088" y="537321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69043D-96D2-F943-8603-5424CABFB2A1}"/>
              </a:ext>
            </a:extLst>
          </p:cNvPr>
          <p:cNvCxnSpPr>
            <a:cxnSpLocks/>
          </p:cNvCxnSpPr>
          <p:nvPr/>
        </p:nvCxnSpPr>
        <p:spPr>
          <a:xfrm flipH="1">
            <a:off x="6888089" y="443711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3D6A84-1C94-5C49-B119-44D5FABBD54D}"/>
              </a:ext>
            </a:extLst>
          </p:cNvPr>
          <p:cNvCxnSpPr>
            <a:cxnSpLocks/>
          </p:cNvCxnSpPr>
          <p:nvPr/>
        </p:nvCxnSpPr>
        <p:spPr>
          <a:xfrm flipH="1">
            <a:off x="6903665" y="314943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7B912D-BFA8-7C47-A328-732617140844}"/>
              </a:ext>
            </a:extLst>
          </p:cNvPr>
          <p:cNvCxnSpPr>
            <a:cxnSpLocks/>
          </p:cNvCxnSpPr>
          <p:nvPr/>
        </p:nvCxnSpPr>
        <p:spPr>
          <a:xfrm>
            <a:off x="5473924" y="3326960"/>
            <a:ext cx="0" cy="451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6890FD-DC9B-DF41-9B33-6AD33309AF79}"/>
              </a:ext>
            </a:extLst>
          </p:cNvPr>
          <p:cNvCxnSpPr>
            <a:cxnSpLocks/>
          </p:cNvCxnSpPr>
          <p:nvPr/>
        </p:nvCxnSpPr>
        <p:spPr>
          <a:xfrm>
            <a:off x="5473923" y="4632129"/>
            <a:ext cx="1"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1D5A69B-DA7D-B140-880B-CF6F34F15D99}"/>
              </a:ext>
            </a:extLst>
          </p:cNvPr>
          <p:cNvCxnSpPr>
            <a:cxnSpLocks/>
          </p:cNvCxnSpPr>
          <p:nvPr/>
        </p:nvCxnSpPr>
        <p:spPr>
          <a:xfrm flipV="1">
            <a:off x="5807968" y="4632129"/>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CBBA97-77FA-0A46-9619-BDCD0E4DEFBE}"/>
              </a:ext>
            </a:extLst>
          </p:cNvPr>
          <p:cNvCxnSpPr>
            <a:cxnSpLocks/>
          </p:cNvCxnSpPr>
          <p:nvPr/>
        </p:nvCxnSpPr>
        <p:spPr>
          <a:xfrm flipV="1">
            <a:off x="5807968" y="3326960"/>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43072B56-1CEE-8842-9618-B450404527A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74970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3F010-400F-8F05-E879-8AFCCF1AC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1DD86-2ED0-F444-B693-DA86AE82B402}"/>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2026 Agentic Coding Trends</a:t>
            </a:r>
          </a:p>
        </p:txBody>
      </p:sp>
      <p:sp>
        <p:nvSpPr>
          <p:cNvPr id="4" name="Slide Number Placeholder 3">
            <a:extLst>
              <a:ext uri="{FF2B5EF4-FFF2-40B4-BE49-F238E27FC236}">
                <a16:creationId xmlns:a16="http://schemas.microsoft.com/office/drawing/2014/main" id="{3F57C539-B951-0CC0-E47E-19795DEF25CF}"/>
              </a:ext>
            </a:extLst>
          </p:cNvPr>
          <p:cNvSpPr>
            <a:spLocks noGrp="1"/>
          </p:cNvSpPr>
          <p:nvPr>
            <p:ph type="sldNum" sz="quarter" idx="12"/>
          </p:nvPr>
        </p:nvSpPr>
        <p:spPr/>
        <p:txBody>
          <a:bodyPr/>
          <a:lstStyle/>
          <a:p>
            <a:fld id="{5D6FF71F-CF6A-4C46-8F9B-61D49EEA70E3}" type="slidenum">
              <a:rPr lang="en-US" smtClean="0"/>
              <a:t>15</a:t>
            </a:fld>
            <a:endParaRPr lang="en-US"/>
          </a:p>
        </p:txBody>
      </p:sp>
      <p:sp>
        <p:nvSpPr>
          <p:cNvPr id="6" name="Footer Placeholder 4">
            <a:extLst>
              <a:ext uri="{FF2B5EF4-FFF2-40B4-BE49-F238E27FC236}">
                <a16:creationId xmlns:a16="http://schemas.microsoft.com/office/drawing/2014/main" id="{61968A1D-F850-04CA-6810-F5DFE03A60BC}"/>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sp>
        <p:nvSpPr>
          <p:cNvPr id="3" name="Rounded Rectangle 2">
            <a:extLst>
              <a:ext uri="{FF2B5EF4-FFF2-40B4-BE49-F238E27FC236}">
                <a16:creationId xmlns:a16="http://schemas.microsoft.com/office/drawing/2014/main" id="{471ACD85-892C-E569-27DE-73C9979FCBAE}"/>
              </a:ext>
            </a:extLst>
          </p:cNvPr>
          <p:cNvSpPr>
            <a:spLocks noChangeArrowheads="1"/>
          </p:cNvSpPr>
          <p:nvPr/>
        </p:nvSpPr>
        <p:spPr bwMode="auto">
          <a:xfrm>
            <a:off x="1485899" y="903787"/>
            <a:ext cx="10396427" cy="620173"/>
          </a:xfrm>
          <a:prstGeom prst="roundRect">
            <a:avLst>
              <a:gd name="adj" fmla="val 10737"/>
            </a:avLst>
          </a:prstGeom>
          <a:solidFill>
            <a:srgbClr val="FFD579"/>
          </a:solidFill>
          <a:ln w="28575">
            <a:solidFill>
              <a:schemeClr val="tx1"/>
            </a:solidFill>
            <a:round/>
            <a:headEnd/>
            <a:tailEnd/>
          </a:ln>
          <a:effectLst/>
        </p:spPr>
        <p:txBody>
          <a:bodyPr lIns="72000" tIns="0" rIns="72000" bIns="0" anchor="ctr"/>
          <a:lstStyle/>
          <a:p>
            <a:pPr>
              <a:defRPr/>
            </a:pPr>
            <a:r>
              <a:rPr lang="en-US" sz="3000" b="1" dirty="0"/>
              <a:t>1. The software development lifecycle changes dramatically</a:t>
            </a:r>
          </a:p>
        </p:txBody>
      </p:sp>
      <p:sp>
        <p:nvSpPr>
          <p:cNvPr id="8" name="Rounded Rectangle 7">
            <a:extLst>
              <a:ext uri="{FF2B5EF4-FFF2-40B4-BE49-F238E27FC236}">
                <a16:creationId xmlns:a16="http://schemas.microsoft.com/office/drawing/2014/main" id="{0A5773D1-1430-4752-29AE-1EA2BE41C155}"/>
              </a:ext>
            </a:extLst>
          </p:cNvPr>
          <p:cNvSpPr>
            <a:spLocks noChangeArrowheads="1"/>
          </p:cNvSpPr>
          <p:nvPr/>
        </p:nvSpPr>
        <p:spPr bwMode="auto">
          <a:xfrm>
            <a:off x="1485899" y="1623542"/>
            <a:ext cx="10396427" cy="620173"/>
          </a:xfrm>
          <a:prstGeom prst="roundRect">
            <a:avLst>
              <a:gd name="adj" fmla="val 10737"/>
            </a:avLst>
          </a:prstGeom>
          <a:solidFill>
            <a:schemeClr val="accent6">
              <a:lumMod val="20000"/>
              <a:lumOff val="80000"/>
            </a:schemeClr>
          </a:solidFill>
          <a:ln w="28575">
            <a:solidFill>
              <a:schemeClr val="tx1"/>
            </a:solidFill>
            <a:round/>
            <a:headEnd/>
            <a:tailEnd/>
          </a:ln>
          <a:effectLst/>
        </p:spPr>
        <p:txBody>
          <a:bodyPr lIns="72000" tIns="0" rIns="72000" bIns="0" anchor="ctr"/>
          <a:lstStyle/>
          <a:p>
            <a:pPr>
              <a:defRPr/>
            </a:pPr>
            <a:r>
              <a:rPr lang="en-US" sz="3000" b="1" dirty="0"/>
              <a:t>2. Single agents evolve into coordinated teams</a:t>
            </a:r>
          </a:p>
        </p:txBody>
      </p:sp>
      <p:sp>
        <p:nvSpPr>
          <p:cNvPr id="9" name="Rounded Rectangle 8">
            <a:extLst>
              <a:ext uri="{FF2B5EF4-FFF2-40B4-BE49-F238E27FC236}">
                <a16:creationId xmlns:a16="http://schemas.microsoft.com/office/drawing/2014/main" id="{BE67F583-0717-6337-283B-D7454973B5F3}"/>
              </a:ext>
            </a:extLst>
          </p:cNvPr>
          <p:cNvSpPr>
            <a:spLocks noChangeArrowheads="1"/>
          </p:cNvSpPr>
          <p:nvPr/>
        </p:nvSpPr>
        <p:spPr bwMode="auto">
          <a:xfrm>
            <a:off x="1485899" y="2343297"/>
            <a:ext cx="10396427" cy="620173"/>
          </a:xfrm>
          <a:prstGeom prst="roundRect">
            <a:avLst>
              <a:gd name="adj" fmla="val 10737"/>
            </a:avLst>
          </a:prstGeom>
          <a:solidFill>
            <a:schemeClr val="accent6">
              <a:lumMod val="20000"/>
              <a:lumOff val="80000"/>
            </a:schemeClr>
          </a:solidFill>
          <a:ln w="28575">
            <a:solidFill>
              <a:schemeClr val="tx1"/>
            </a:solidFill>
            <a:round/>
            <a:headEnd/>
            <a:tailEnd/>
          </a:ln>
          <a:effectLst/>
        </p:spPr>
        <p:txBody>
          <a:bodyPr lIns="72000" tIns="0" rIns="72000" bIns="0" anchor="ctr"/>
          <a:lstStyle/>
          <a:p>
            <a:pPr>
              <a:defRPr/>
            </a:pPr>
            <a:r>
              <a:rPr lang="en-US" sz="3000" b="1" dirty="0"/>
              <a:t>3. Long-running agents build complete systems</a:t>
            </a:r>
          </a:p>
        </p:txBody>
      </p:sp>
      <p:sp>
        <p:nvSpPr>
          <p:cNvPr id="10" name="Rounded Rectangle 9">
            <a:extLst>
              <a:ext uri="{FF2B5EF4-FFF2-40B4-BE49-F238E27FC236}">
                <a16:creationId xmlns:a16="http://schemas.microsoft.com/office/drawing/2014/main" id="{74AE80BD-1D75-B358-C407-AC6EC26458B0}"/>
              </a:ext>
            </a:extLst>
          </p:cNvPr>
          <p:cNvSpPr>
            <a:spLocks noChangeArrowheads="1"/>
          </p:cNvSpPr>
          <p:nvPr/>
        </p:nvSpPr>
        <p:spPr bwMode="auto">
          <a:xfrm>
            <a:off x="1485899" y="3063052"/>
            <a:ext cx="10396427" cy="620173"/>
          </a:xfrm>
          <a:prstGeom prst="roundRect">
            <a:avLst>
              <a:gd name="adj" fmla="val 10737"/>
            </a:avLst>
          </a:prstGeom>
          <a:solidFill>
            <a:schemeClr val="accent6">
              <a:lumMod val="20000"/>
              <a:lumOff val="80000"/>
            </a:schemeClr>
          </a:solidFill>
          <a:ln w="28575">
            <a:solidFill>
              <a:schemeClr val="tx1"/>
            </a:solidFill>
            <a:round/>
            <a:headEnd/>
            <a:tailEnd/>
          </a:ln>
          <a:effectLst/>
        </p:spPr>
        <p:txBody>
          <a:bodyPr lIns="72000" tIns="0" rIns="72000" bIns="0" anchor="ctr"/>
          <a:lstStyle/>
          <a:p>
            <a:pPr>
              <a:defRPr/>
            </a:pPr>
            <a:r>
              <a:rPr lang="en-US" sz="3000" b="1" dirty="0"/>
              <a:t>4. Human oversight scales through intelligent collaboration</a:t>
            </a:r>
          </a:p>
        </p:txBody>
      </p:sp>
      <p:sp>
        <p:nvSpPr>
          <p:cNvPr id="14" name="Rounded Rectangle 13">
            <a:extLst>
              <a:ext uri="{FF2B5EF4-FFF2-40B4-BE49-F238E27FC236}">
                <a16:creationId xmlns:a16="http://schemas.microsoft.com/office/drawing/2014/main" id="{EA95E4F2-43A5-419F-53A4-68C5CC355B8C}"/>
              </a:ext>
            </a:extLst>
          </p:cNvPr>
          <p:cNvSpPr>
            <a:spLocks noChangeArrowheads="1"/>
          </p:cNvSpPr>
          <p:nvPr/>
        </p:nvSpPr>
        <p:spPr bwMode="auto">
          <a:xfrm>
            <a:off x="1485899" y="3782807"/>
            <a:ext cx="10396427" cy="620173"/>
          </a:xfrm>
          <a:prstGeom prst="roundRect">
            <a:avLst>
              <a:gd name="adj" fmla="val 10737"/>
            </a:avLst>
          </a:prstGeom>
          <a:solidFill>
            <a:schemeClr val="accent6">
              <a:lumMod val="20000"/>
              <a:lumOff val="80000"/>
            </a:schemeClr>
          </a:solidFill>
          <a:ln w="28575">
            <a:solidFill>
              <a:schemeClr val="tx1"/>
            </a:solidFill>
            <a:round/>
            <a:headEnd/>
            <a:tailEnd/>
          </a:ln>
          <a:effectLst/>
        </p:spPr>
        <p:txBody>
          <a:bodyPr lIns="72000" tIns="0" rIns="72000" bIns="0" anchor="ctr"/>
          <a:lstStyle/>
          <a:p>
            <a:pPr>
              <a:defRPr/>
            </a:pPr>
            <a:r>
              <a:rPr lang="en-US" sz="3000" b="1" dirty="0"/>
              <a:t>5. Agentic coding expands to new surfaces and users</a:t>
            </a:r>
          </a:p>
        </p:txBody>
      </p:sp>
      <p:sp>
        <p:nvSpPr>
          <p:cNvPr id="15" name="Rounded Rectangle 14">
            <a:extLst>
              <a:ext uri="{FF2B5EF4-FFF2-40B4-BE49-F238E27FC236}">
                <a16:creationId xmlns:a16="http://schemas.microsoft.com/office/drawing/2014/main" id="{6D308DD7-0F11-7692-9E7D-E88754D58F31}"/>
              </a:ext>
            </a:extLst>
          </p:cNvPr>
          <p:cNvSpPr>
            <a:spLocks noChangeArrowheads="1"/>
          </p:cNvSpPr>
          <p:nvPr/>
        </p:nvSpPr>
        <p:spPr bwMode="auto">
          <a:xfrm>
            <a:off x="1485899" y="4502562"/>
            <a:ext cx="10396427" cy="620173"/>
          </a:xfrm>
          <a:prstGeom prst="roundRect">
            <a:avLst>
              <a:gd name="adj" fmla="val 10737"/>
            </a:avLst>
          </a:prstGeom>
          <a:solidFill>
            <a:schemeClr val="accent5">
              <a:lumMod val="20000"/>
              <a:lumOff val="80000"/>
            </a:schemeClr>
          </a:solidFill>
          <a:ln w="28575">
            <a:solidFill>
              <a:schemeClr val="tx1"/>
            </a:solidFill>
            <a:round/>
            <a:headEnd/>
            <a:tailEnd/>
          </a:ln>
          <a:effectLst/>
        </p:spPr>
        <p:txBody>
          <a:bodyPr lIns="72000" tIns="0" rIns="72000" bIns="0" anchor="ctr"/>
          <a:lstStyle/>
          <a:p>
            <a:pPr>
              <a:defRPr/>
            </a:pPr>
            <a:r>
              <a:rPr lang="en-US" sz="3000" b="1" dirty="0"/>
              <a:t>6. Productivity gains reshape software development economics</a:t>
            </a:r>
          </a:p>
        </p:txBody>
      </p:sp>
      <p:sp>
        <p:nvSpPr>
          <p:cNvPr id="16" name="Rounded Rectangle 15">
            <a:extLst>
              <a:ext uri="{FF2B5EF4-FFF2-40B4-BE49-F238E27FC236}">
                <a16:creationId xmlns:a16="http://schemas.microsoft.com/office/drawing/2014/main" id="{345987DA-F73D-577D-F75B-5B27D7627033}"/>
              </a:ext>
            </a:extLst>
          </p:cNvPr>
          <p:cNvSpPr>
            <a:spLocks noChangeArrowheads="1"/>
          </p:cNvSpPr>
          <p:nvPr/>
        </p:nvSpPr>
        <p:spPr bwMode="auto">
          <a:xfrm>
            <a:off x="1485899" y="5222317"/>
            <a:ext cx="10396427" cy="620173"/>
          </a:xfrm>
          <a:prstGeom prst="roundRect">
            <a:avLst>
              <a:gd name="adj" fmla="val 10737"/>
            </a:avLst>
          </a:prstGeom>
          <a:solidFill>
            <a:schemeClr val="accent5">
              <a:lumMod val="20000"/>
              <a:lumOff val="80000"/>
            </a:schemeClr>
          </a:solidFill>
          <a:ln w="28575">
            <a:solidFill>
              <a:schemeClr val="tx1"/>
            </a:solidFill>
            <a:round/>
            <a:headEnd/>
            <a:tailEnd/>
          </a:ln>
          <a:effectLst/>
        </p:spPr>
        <p:txBody>
          <a:bodyPr lIns="72000" tIns="0" rIns="72000" bIns="0" anchor="ctr"/>
          <a:lstStyle/>
          <a:p>
            <a:pPr>
              <a:defRPr/>
            </a:pPr>
            <a:r>
              <a:rPr lang="en-US" sz="3000" b="1" dirty="0"/>
              <a:t>7. Non-technical use cases expand across organizations</a:t>
            </a:r>
          </a:p>
        </p:txBody>
      </p:sp>
      <p:sp>
        <p:nvSpPr>
          <p:cNvPr id="17" name="Rounded Rectangle 16">
            <a:extLst>
              <a:ext uri="{FF2B5EF4-FFF2-40B4-BE49-F238E27FC236}">
                <a16:creationId xmlns:a16="http://schemas.microsoft.com/office/drawing/2014/main" id="{B6EEACF6-A54F-01B9-C7B7-5E34F44E5BAB}"/>
              </a:ext>
            </a:extLst>
          </p:cNvPr>
          <p:cNvSpPr>
            <a:spLocks noChangeArrowheads="1"/>
          </p:cNvSpPr>
          <p:nvPr/>
        </p:nvSpPr>
        <p:spPr bwMode="auto">
          <a:xfrm>
            <a:off x="1485899" y="5942071"/>
            <a:ext cx="10396427" cy="620173"/>
          </a:xfrm>
          <a:prstGeom prst="roundRect">
            <a:avLst>
              <a:gd name="adj" fmla="val 10737"/>
            </a:avLst>
          </a:prstGeom>
          <a:solidFill>
            <a:schemeClr val="accent5">
              <a:lumMod val="20000"/>
              <a:lumOff val="80000"/>
            </a:schemeClr>
          </a:solidFill>
          <a:ln w="28575">
            <a:solidFill>
              <a:schemeClr val="tx1"/>
            </a:solidFill>
            <a:round/>
            <a:headEnd/>
            <a:tailEnd/>
          </a:ln>
          <a:effectLst/>
        </p:spPr>
        <p:txBody>
          <a:bodyPr lIns="72000" tIns="0" rIns="72000" bIns="0" anchor="ctr"/>
          <a:lstStyle/>
          <a:p>
            <a:pPr>
              <a:defRPr/>
            </a:pPr>
            <a:r>
              <a:rPr lang="en-US" sz="3000" b="1" dirty="0"/>
              <a:t>8. Dual-use risk requires security-first architecture </a:t>
            </a:r>
          </a:p>
        </p:txBody>
      </p:sp>
      <p:sp>
        <p:nvSpPr>
          <p:cNvPr id="20" name="TextBox 19">
            <a:extLst>
              <a:ext uri="{FF2B5EF4-FFF2-40B4-BE49-F238E27FC236}">
                <a16:creationId xmlns:a16="http://schemas.microsoft.com/office/drawing/2014/main" id="{AF45628C-75CB-2327-C794-45E054F0A541}"/>
              </a:ext>
            </a:extLst>
          </p:cNvPr>
          <p:cNvSpPr txBox="1"/>
          <p:nvPr/>
        </p:nvSpPr>
        <p:spPr>
          <a:xfrm>
            <a:off x="144729" y="1016380"/>
            <a:ext cx="1341170" cy="400110"/>
          </a:xfrm>
          <a:prstGeom prst="rect">
            <a:avLst/>
          </a:prstGeom>
          <a:noFill/>
        </p:spPr>
        <p:txBody>
          <a:bodyPr wrap="square" lIns="36000" rIns="36000">
            <a:spAutoFit/>
          </a:bodyPr>
          <a:lstStyle/>
          <a:p>
            <a:r>
              <a:rPr lang="en-TW" sz="2000" b="1" dirty="0">
                <a:solidFill>
                  <a:schemeClr val="accent2">
                    <a:lumMod val="75000"/>
                  </a:schemeClr>
                </a:solidFill>
              </a:rPr>
              <a:t>Foundation</a:t>
            </a:r>
          </a:p>
        </p:txBody>
      </p:sp>
      <p:sp>
        <p:nvSpPr>
          <p:cNvPr id="21" name="TextBox 20">
            <a:extLst>
              <a:ext uri="{FF2B5EF4-FFF2-40B4-BE49-F238E27FC236}">
                <a16:creationId xmlns:a16="http://schemas.microsoft.com/office/drawing/2014/main" id="{7A057FC8-8E03-E195-3E48-FE2B1D95F077}"/>
              </a:ext>
            </a:extLst>
          </p:cNvPr>
          <p:cNvSpPr txBox="1"/>
          <p:nvPr/>
        </p:nvSpPr>
        <p:spPr>
          <a:xfrm>
            <a:off x="144729" y="1587226"/>
            <a:ext cx="1341170" cy="400110"/>
          </a:xfrm>
          <a:prstGeom prst="rect">
            <a:avLst/>
          </a:prstGeom>
          <a:noFill/>
        </p:spPr>
        <p:txBody>
          <a:bodyPr wrap="square" lIns="36000" rIns="36000">
            <a:spAutoFit/>
          </a:bodyPr>
          <a:lstStyle/>
          <a:p>
            <a:r>
              <a:rPr lang="en-US" sz="2000" b="1" dirty="0">
                <a:solidFill>
                  <a:schemeClr val="accent6">
                    <a:lumMod val="75000"/>
                  </a:schemeClr>
                </a:solidFill>
              </a:rPr>
              <a:t>Capability</a:t>
            </a:r>
            <a:endParaRPr lang="en-TW" sz="2000" b="1" dirty="0">
              <a:solidFill>
                <a:schemeClr val="accent6">
                  <a:lumMod val="75000"/>
                </a:schemeClr>
              </a:solidFill>
            </a:endParaRPr>
          </a:p>
        </p:txBody>
      </p:sp>
      <p:sp>
        <p:nvSpPr>
          <p:cNvPr id="22" name="TextBox 21">
            <a:extLst>
              <a:ext uri="{FF2B5EF4-FFF2-40B4-BE49-F238E27FC236}">
                <a16:creationId xmlns:a16="http://schemas.microsoft.com/office/drawing/2014/main" id="{6BDF7B4F-7344-CE04-AA67-1EE637175CE7}"/>
              </a:ext>
            </a:extLst>
          </p:cNvPr>
          <p:cNvSpPr txBox="1"/>
          <p:nvPr/>
        </p:nvSpPr>
        <p:spPr>
          <a:xfrm>
            <a:off x="144729" y="4532111"/>
            <a:ext cx="1341170" cy="400110"/>
          </a:xfrm>
          <a:prstGeom prst="rect">
            <a:avLst/>
          </a:prstGeom>
          <a:noFill/>
        </p:spPr>
        <p:txBody>
          <a:bodyPr wrap="square" lIns="36000" rIns="36000">
            <a:spAutoFit/>
          </a:bodyPr>
          <a:lstStyle/>
          <a:p>
            <a:r>
              <a:rPr lang="en-US" sz="2000" b="1" dirty="0">
                <a:solidFill>
                  <a:schemeClr val="accent5">
                    <a:lumMod val="75000"/>
                  </a:schemeClr>
                </a:solidFill>
              </a:rPr>
              <a:t>Impact</a:t>
            </a:r>
            <a:endParaRPr lang="en-TW" sz="2000" b="1" dirty="0">
              <a:solidFill>
                <a:schemeClr val="accent5">
                  <a:lumMod val="75000"/>
                </a:schemeClr>
              </a:solidFill>
            </a:endParaRPr>
          </a:p>
        </p:txBody>
      </p:sp>
    </p:spTree>
    <p:extLst>
      <p:ext uri="{BB962C8B-B14F-4D97-AF65-F5344CB8AC3E}">
        <p14:creationId xmlns:p14="http://schemas.microsoft.com/office/powerpoint/2010/main" val="32665585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4533-ACEA-A644-9454-A7BD61645311}"/>
              </a:ext>
            </a:extLst>
          </p:cNvPr>
          <p:cNvSpPr>
            <a:spLocks noGrp="1"/>
          </p:cNvSpPr>
          <p:nvPr>
            <p:ph type="title"/>
          </p:nvPr>
        </p:nvSpPr>
        <p:spPr>
          <a:xfrm>
            <a:off x="1981200" y="274638"/>
            <a:ext cx="8229600" cy="1282154"/>
          </a:xfrm>
        </p:spPr>
        <p:txBody>
          <a:bodyPr>
            <a:normAutofit fontScale="90000"/>
          </a:bodyPr>
          <a:lstStyle/>
          <a:p>
            <a:r>
              <a:rPr lang="en-US" dirty="0">
                <a:solidFill>
                  <a:schemeClr val="accent1"/>
                </a:solidFill>
              </a:rPr>
              <a:t>Reuse-oriented </a:t>
            </a:r>
            <a:br>
              <a:rPr lang="en-US" dirty="0">
                <a:solidFill>
                  <a:schemeClr val="accent1"/>
                </a:solidFill>
              </a:rPr>
            </a:b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114DE0A8-FBF8-A441-AE4E-0963836D693D}"/>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6" name="Rounded Rectangle 5">
            <a:extLst>
              <a:ext uri="{FF2B5EF4-FFF2-40B4-BE49-F238E27FC236}">
                <a16:creationId xmlns:a16="http://schemas.microsoft.com/office/drawing/2014/main" id="{3E9B5764-9C08-774A-AE67-C1FA74CAAEB1}"/>
              </a:ext>
            </a:extLst>
          </p:cNvPr>
          <p:cNvSpPr>
            <a:spLocks noChangeArrowheads="1"/>
          </p:cNvSpPr>
          <p:nvPr/>
        </p:nvSpPr>
        <p:spPr bwMode="auto">
          <a:xfrm>
            <a:off x="1742854"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Requirements </a:t>
            </a:r>
            <a:br>
              <a:rPr lang="en-US" sz="1600" dirty="0"/>
            </a:br>
            <a:r>
              <a:rPr lang="en-US" sz="1600" dirty="0"/>
              <a:t>specification</a:t>
            </a:r>
          </a:p>
        </p:txBody>
      </p:sp>
      <p:sp>
        <p:nvSpPr>
          <p:cNvPr id="7" name="Rounded Rectangle 6">
            <a:extLst>
              <a:ext uri="{FF2B5EF4-FFF2-40B4-BE49-F238E27FC236}">
                <a16:creationId xmlns:a16="http://schemas.microsoft.com/office/drawing/2014/main" id="{57DC16FD-DDB4-B444-BE4E-6D646CF760DE}"/>
              </a:ext>
            </a:extLst>
          </p:cNvPr>
          <p:cNvSpPr>
            <a:spLocks noChangeArrowheads="1"/>
          </p:cNvSpPr>
          <p:nvPr/>
        </p:nvSpPr>
        <p:spPr bwMode="auto">
          <a:xfrm>
            <a:off x="3359697" y="3896779"/>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Software </a:t>
            </a:r>
            <a:br>
              <a:rPr lang="en-US" sz="1600" dirty="0"/>
            </a:br>
            <a:r>
              <a:rPr lang="en-US" sz="1600" dirty="0"/>
              <a:t>evaluation</a:t>
            </a:r>
          </a:p>
        </p:txBody>
      </p:sp>
      <p:sp>
        <p:nvSpPr>
          <p:cNvPr id="8" name="Rounded Rectangle 7">
            <a:extLst>
              <a:ext uri="{FF2B5EF4-FFF2-40B4-BE49-F238E27FC236}">
                <a16:creationId xmlns:a16="http://schemas.microsoft.com/office/drawing/2014/main" id="{1BABE5C7-3168-7F41-85CA-19158F1FC82D}"/>
              </a:ext>
            </a:extLst>
          </p:cNvPr>
          <p:cNvSpPr>
            <a:spLocks noChangeArrowheads="1"/>
          </p:cNvSpPr>
          <p:nvPr/>
        </p:nvSpPr>
        <p:spPr bwMode="auto">
          <a:xfrm>
            <a:off x="3395153" y="278927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Software </a:t>
            </a:r>
            <a:br>
              <a:rPr lang="en-US" sz="1600" dirty="0"/>
            </a:br>
            <a:r>
              <a:rPr lang="en-US" sz="1600" dirty="0"/>
              <a:t>discovery</a:t>
            </a:r>
          </a:p>
        </p:txBody>
      </p:sp>
      <p:sp>
        <p:nvSpPr>
          <p:cNvPr id="10" name="Rounded Rectangle 9">
            <a:extLst>
              <a:ext uri="{FF2B5EF4-FFF2-40B4-BE49-F238E27FC236}">
                <a16:creationId xmlns:a16="http://schemas.microsoft.com/office/drawing/2014/main" id="{11C3782E-02FF-8D45-A4C4-3D4BF55F41A3}"/>
              </a:ext>
            </a:extLst>
          </p:cNvPr>
          <p:cNvSpPr>
            <a:spLocks noChangeArrowheads="1"/>
          </p:cNvSpPr>
          <p:nvPr/>
        </p:nvSpPr>
        <p:spPr bwMode="auto">
          <a:xfrm>
            <a:off x="5047452"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Requirements </a:t>
            </a:r>
            <a:br>
              <a:rPr lang="en-US" sz="1600" dirty="0"/>
            </a:br>
            <a:r>
              <a:rPr lang="en-US" sz="1600" dirty="0"/>
              <a:t>refinement</a:t>
            </a:r>
          </a:p>
        </p:txBody>
      </p:sp>
      <p:sp>
        <p:nvSpPr>
          <p:cNvPr id="11" name="Rounded Rectangle 10">
            <a:extLst>
              <a:ext uri="{FF2B5EF4-FFF2-40B4-BE49-F238E27FC236}">
                <a16:creationId xmlns:a16="http://schemas.microsoft.com/office/drawing/2014/main" id="{C5B89F6D-1216-3142-AF74-AFF442CAD505}"/>
              </a:ext>
            </a:extLst>
          </p:cNvPr>
          <p:cNvSpPr>
            <a:spLocks noChangeArrowheads="1"/>
          </p:cNvSpPr>
          <p:nvPr/>
        </p:nvSpPr>
        <p:spPr bwMode="auto">
          <a:xfrm>
            <a:off x="7391775" y="231885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Configure </a:t>
            </a:r>
            <a:br>
              <a:rPr lang="en-US" sz="1600" dirty="0"/>
            </a:br>
            <a:r>
              <a:rPr lang="en-US" sz="1600" dirty="0"/>
              <a:t>application </a:t>
            </a:r>
            <a:br>
              <a:rPr lang="en-US" sz="1600" dirty="0"/>
            </a:br>
            <a:r>
              <a:rPr lang="en-US" sz="1600" dirty="0"/>
              <a:t>system</a:t>
            </a:r>
          </a:p>
        </p:txBody>
      </p:sp>
      <p:sp>
        <p:nvSpPr>
          <p:cNvPr id="12" name="Rounded Rectangle 11">
            <a:extLst>
              <a:ext uri="{FF2B5EF4-FFF2-40B4-BE49-F238E27FC236}">
                <a16:creationId xmlns:a16="http://schemas.microsoft.com/office/drawing/2014/main" id="{BE37E99B-6468-3A41-BE6C-7273F6021A9C}"/>
              </a:ext>
            </a:extLst>
          </p:cNvPr>
          <p:cNvSpPr>
            <a:spLocks noChangeArrowheads="1"/>
          </p:cNvSpPr>
          <p:nvPr/>
        </p:nvSpPr>
        <p:spPr bwMode="auto">
          <a:xfrm>
            <a:off x="7391776" y="366406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Adapt </a:t>
            </a:r>
            <a:br>
              <a:rPr lang="en-US" sz="1600" dirty="0"/>
            </a:br>
            <a:r>
              <a:rPr lang="en-US" sz="1600" dirty="0"/>
              <a:t>components</a:t>
            </a:r>
          </a:p>
        </p:txBody>
      </p:sp>
      <p:sp>
        <p:nvSpPr>
          <p:cNvPr id="13" name="Rounded Rectangle 12">
            <a:extLst>
              <a:ext uri="{FF2B5EF4-FFF2-40B4-BE49-F238E27FC236}">
                <a16:creationId xmlns:a16="http://schemas.microsoft.com/office/drawing/2014/main" id="{9345EEEA-720D-F340-9E7A-3BF6EF39391F}"/>
              </a:ext>
            </a:extLst>
          </p:cNvPr>
          <p:cNvSpPr>
            <a:spLocks noChangeArrowheads="1"/>
          </p:cNvSpPr>
          <p:nvPr/>
        </p:nvSpPr>
        <p:spPr bwMode="auto">
          <a:xfrm>
            <a:off x="7391774" y="4869160"/>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Develop new </a:t>
            </a:r>
            <a:br>
              <a:rPr lang="en-US" sz="1600" dirty="0"/>
            </a:br>
            <a:r>
              <a:rPr lang="en-US" sz="1600" dirty="0"/>
              <a:t>components</a:t>
            </a:r>
          </a:p>
        </p:txBody>
      </p:sp>
      <p:sp>
        <p:nvSpPr>
          <p:cNvPr id="14" name="Rounded Rectangle 13">
            <a:extLst>
              <a:ext uri="{FF2B5EF4-FFF2-40B4-BE49-F238E27FC236}">
                <a16:creationId xmlns:a16="http://schemas.microsoft.com/office/drawing/2014/main" id="{20874228-52AA-B848-A551-B2545FADD021}"/>
              </a:ext>
            </a:extLst>
          </p:cNvPr>
          <p:cNvSpPr>
            <a:spLocks noChangeArrowheads="1"/>
          </p:cNvSpPr>
          <p:nvPr/>
        </p:nvSpPr>
        <p:spPr bwMode="auto">
          <a:xfrm>
            <a:off x="9079531" y="4221088"/>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Integrate </a:t>
            </a:r>
            <a:br>
              <a:rPr lang="en-US" sz="1600" dirty="0"/>
            </a:br>
            <a:r>
              <a:rPr lang="en-US" sz="1600" dirty="0"/>
              <a:t>system</a:t>
            </a:r>
          </a:p>
        </p:txBody>
      </p:sp>
      <p:sp>
        <p:nvSpPr>
          <p:cNvPr id="20" name="Diamond 19">
            <a:extLst>
              <a:ext uri="{FF2B5EF4-FFF2-40B4-BE49-F238E27FC236}">
                <a16:creationId xmlns:a16="http://schemas.microsoft.com/office/drawing/2014/main" id="{6A805C6B-50EB-3E46-82E9-2F702742F668}"/>
              </a:ext>
            </a:extLst>
          </p:cNvPr>
          <p:cNvSpPr/>
          <p:nvPr/>
        </p:nvSpPr>
        <p:spPr>
          <a:xfrm>
            <a:off x="6640658" y="3612742"/>
            <a:ext cx="175423" cy="20858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a:extLst>
              <a:ext uri="{FF2B5EF4-FFF2-40B4-BE49-F238E27FC236}">
                <a16:creationId xmlns:a16="http://schemas.microsoft.com/office/drawing/2014/main" id="{6F9CC56E-D923-2C4B-8A30-27640C8C7A46}"/>
              </a:ext>
            </a:extLst>
          </p:cNvPr>
          <p:cNvCxnSpPr>
            <a:cxnSpLocks/>
            <a:stCxn id="10" idx="0"/>
            <a:endCxn id="6" idx="0"/>
          </p:cNvCxnSpPr>
          <p:nvPr/>
        </p:nvCxnSpPr>
        <p:spPr>
          <a:xfrm rot="16200000" flipV="1">
            <a:off x="4110018" y="1704693"/>
            <a:ext cx="12700" cy="3304598"/>
          </a:xfrm>
          <a:prstGeom prst="bentConnector3">
            <a:avLst>
              <a:gd name="adj1" fmla="val 621290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E90212-FB3F-4D46-82AA-C5C635C23E5D}"/>
              </a:ext>
            </a:extLst>
          </p:cNvPr>
          <p:cNvCxnSpPr>
            <a:cxnSpLocks/>
            <a:endCxn id="8" idx="1"/>
          </p:cNvCxnSpPr>
          <p:nvPr/>
        </p:nvCxnSpPr>
        <p:spPr>
          <a:xfrm flipV="1">
            <a:off x="3172584" y="3149314"/>
            <a:ext cx="222568" cy="552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BDC345F-32A4-EA45-AF90-DBFBBAAF4CAB}"/>
              </a:ext>
            </a:extLst>
          </p:cNvPr>
          <p:cNvCxnSpPr>
            <a:cxnSpLocks/>
            <a:stCxn id="6" idx="3"/>
            <a:endCxn id="7" idx="1"/>
          </p:cNvCxnSpPr>
          <p:nvPr/>
        </p:nvCxnSpPr>
        <p:spPr>
          <a:xfrm>
            <a:off x="3172584" y="3717033"/>
            <a:ext cx="187112"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8BCEB7B-FD8F-0D4C-ADE1-EA011889D846}"/>
              </a:ext>
            </a:extLst>
          </p:cNvPr>
          <p:cNvCxnSpPr>
            <a:cxnSpLocks/>
            <a:stCxn id="8" idx="3"/>
            <a:endCxn id="10" idx="1"/>
          </p:cNvCxnSpPr>
          <p:nvPr/>
        </p:nvCxnSpPr>
        <p:spPr>
          <a:xfrm>
            <a:off x="4824883" y="3149314"/>
            <a:ext cx="222568" cy="5677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A4E7372-9149-3F42-8A71-0B6E19788C1F}"/>
              </a:ext>
            </a:extLst>
          </p:cNvPr>
          <p:cNvCxnSpPr>
            <a:cxnSpLocks/>
            <a:stCxn id="7" idx="3"/>
            <a:endCxn id="10" idx="1"/>
          </p:cNvCxnSpPr>
          <p:nvPr/>
        </p:nvCxnSpPr>
        <p:spPr>
          <a:xfrm flipV="1">
            <a:off x="4789427" y="3717033"/>
            <a:ext cx="258024"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D4FC41-18B8-DD4A-8B0D-6E06B7F56C42}"/>
              </a:ext>
            </a:extLst>
          </p:cNvPr>
          <p:cNvCxnSpPr>
            <a:cxnSpLocks/>
            <a:stCxn id="10" idx="3"/>
            <a:endCxn id="20" idx="1"/>
          </p:cNvCxnSpPr>
          <p:nvPr/>
        </p:nvCxnSpPr>
        <p:spPr>
          <a:xfrm>
            <a:off x="6477183" y="3717032"/>
            <a:ext cx="1634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B3A17C6-B74B-1842-B279-E3B6FBC12C8D}"/>
              </a:ext>
            </a:extLst>
          </p:cNvPr>
          <p:cNvCxnSpPr>
            <a:cxnSpLocks/>
            <a:stCxn id="20" idx="3"/>
            <a:endCxn id="11" idx="1"/>
          </p:cNvCxnSpPr>
          <p:nvPr/>
        </p:nvCxnSpPr>
        <p:spPr>
          <a:xfrm flipV="1">
            <a:off x="6816080" y="2678892"/>
            <a:ext cx="575694" cy="1038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B00A10-44FF-CD4E-9C63-CE7FAA850676}"/>
              </a:ext>
            </a:extLst>
          </p:cNvPr>
          <p:cNvCxnSpPr>
            <a:cxnSpLocks/>
            <a:stCxn id="20" idx="3"/>
          </p:cNvCxnSpPr>
          <p:nvPr/>
        </p:nvCxnSpPr>
        <p:spPr>
          <a:xfrm>
            <a:off x="6816081" y="3717032"/>
            <a:ext cx="400641" cy="79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C79D743F-42CC-C64D-9015-245068E718C0}"/>
              </a:ext>
            </a:extLst>
          </p:cNvPr>
          <p:cNvCxnSpPr>
            <a:cxnSpLocks/>
            <a:endCxn id="12" idx="1"/>
          </p:cNvCxnSpPr>
          <p:nvPr/>
        </p:nvCxnSpPr>
        <p:spPr>
          <a:xfrm rot="5400000" flipH="1" flipV="1">
            <a:off x="7060985" y="4179842"/>
            <a:ext cx="48652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54F4ABE9-6617-3C42-AAB3-B6ED663BCD5D}"/>
              </a:ext>
            </a:extLst>
          </p:cNvPr>
          <p:cNvCxnSpPr>
            <a:cxnSpLocks/>
            <a:endCxn id="13" idx="1"/>
          </p:cNvCxnSpPr>
          <p:nvPr/>
        </p:nvCxnSpPr>
        <p:spPr>
          <a:xfrm rot="16200000" flipH="1">
            <a:off x="6944963" y="4782390"/>
            <a:ext cx="71856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95478A48-0988-0C4C-BB5C-D59898FDD60D}"/>
              </a:ext>
            </a:extLst>
          </p:cNvPr>
          <p:cNvCxnSpPr>
            <a:cxnSpLocks/>
            <a:stCxn id="12" idx="3"/>
            <a:endCxn id="14" idx="1"/>
          </p:cNvCxnSpPr>
          <p:nvPr/>
        </p:nvCxnSpPr>
        <p:spPr>
          <a:xfrm>
            <a:off x="8821506" y="4024104"/>
            <a:ext cx="258024" cy="557024"/>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5D9389DC-77C9-A54D-A463-D27959F81CBE}"/>
              </a:ext>
            </a:extLst>
          </p:cNvPr>
          <p:cNvCxnSpPr>
            <a:cxnSpLocks/>
            <a:stCxn id="13" idx="3"/>
            <a:endCxn id="14" idx="1"/>
          </p:cNvCxnSpPr>
          <p:nvPr/>
        </p:nvCxnSpPr>
        <p:spPr>
          <a:xfrm flipV="1">
            <a:off x="8821504" y="4581128"/>
            <a:ext cx="258026" cy="64807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7E51A08-63EB-304C-B80B-06733E40E14A}"/>
              </a:ext>
            </a:extLst>
          </p:cNvPr>
          <p:cNvSpPr txBox="1"/>
          <p:nvPr/>
        </p:nvSpPr>
        <p:spPr>
          <a:xfrm>
            <a:off x="6150072" y="2410889"/>
            <a:ext cx="1170064" cy="830997"/>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Application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3" name="TextBox 72">
            <a:extLst>
              <a:ext uri="{FF2B5EF4-FFF2-40B4-BE49-F238E27FC236}">
                <a16:creationId xmlns:a16="http://schemas.microsoft.com/office/drawing/2014/main" id="{C37AFA2C-95C5-344A-879B-913EB7A26E44}"/>
              </a:ext>
            </a:extLst>
          </p:cNvPr>
          <p:cNvSpPr txBox="1"/>
          <p:nvPr/>
        </p:nvSpPr>
        <p:spPr>
          <a:xfrm>
            <a:off x="5992193" y="4428402"/>
            <a:ext cx="1247137"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Components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4" name="Footer Placeholder 4">
            <a:extLst>
              <a:ext uri="{FF2B5EF4-FFF2-40B4-BE49-F238E27FC236}">
                <a16:creationId xmlns:a16="http://schemas.microsoft.com/office/drawing/2014/main" id="{C03148E9-12B2-1C4B-AD87-BCA713BAF03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124165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C8EB-DFAA-EA46-839D-6313D196307E}"/>
              </a:ext>
            </a:extLst>
          </p:cNvPr>
          <p:cNvSpPr>
            <a:spLocks noGrp="1"/>
          </p:cNvSpPr>
          <p:nvPr>
            <p:ph type="title"/>
          </p:nvPr>
        </p:nvSpPr>
        <p:spPr/>
        <p:txBody>
          <a:bodyPr/>
          <a:lstStyle/>
          <a:p>
            <a:r>
              <a:rPr lang="en-US" dirty="0">
                <a:solidFill>
                  <a:schemeClr val="accent1"/>
                </a:solidFill>
              </a:rPr>
              <a:t>Prototype development</a:t>
            </a:r>
          </a:p>
        </p:txBody>
      </p:sp>
      <p:sp>
        <p:nvSpPr>
          <p:cNvPr id="4" name="Slide Number Placeholder 3">
            <a:extLst>
              <a:ext uri="{FF2B5EF4-FFF2-40B4-BE49-F238E27FC236}">
                <a16:creationId xmlns:a16="http://schemas.microsoft.com/office/drawing/2014/main" id="{51765FD7-A331-5C4F-9F7E-77034FF91AFC}"/>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6" name="Rounded Rectangle 5">
            <a:extLst>
              <a:ext uri="{FF2B5EF4-FFF2-40B4-BE49-F238E27FC236}">
                <a16:creationId xmlns:a16="http://schemas.microsoft.com/office/drawing/2014/main" id="{27B3BDE1-A50C-2240-B930-97A6069B5C27}"/>
              </a:ext>
            </a:extLst>
          </p:cNvPr>
          <p:cNvSpPr>
            <a:spLocks noChangeArrowheads="1"/>
          </p:cNvSpPr>
          <p:nvPr/>
        </p:nvSpPr>
        <p:spPr bwMode="auto">
          <a:xfrm>
            <a:off x="1815560"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Establish </a:t>
            </a:r>
            <a:br>
              <a:rPr lang="en-US" sz="2000" dirty="0"/>
            </a:br>
            <a:r>
              <a:rPr lang="en-US" sz="2000" dirty="0"/>
              <a:t>prototype </a:t>
            </a:r>
            <a:br>
              <a:rPr lang="en-US" sz="2000" dirty="0"/>
            </a:br>
            <a:r>
              <a:rPr lang="en-US" sz="2000" dirty="0"/>
              <a:t>objectives</a:t>
            </a:r>
          </a:p>
        </p:txBody>
      </p:sp>
      <p:sp>
        <p:nvSpPr>
          <p:cNvPr id="7" name="Rounded Rectangle 6">
            <a:extLst>
              <a:ext uri="{FF2B5EF4-FFF2-40B4-BE49-F238E27FC236}">
                <a16:creationId xmlns:a16="http://schemas.microsoft.com/office/drawing/2014/main" id="{9170B25E-8D0C-4F4A-BED0-5D27F8290CD8}"/>
              </a:ext>
            </a:extLst>
          </p:cNvPr>
          <p:cNvSpPr>
            <a:spLocks noChangeArrowheads="1"/>
          </p:cNvSpPr>
          <p:nvPr/>
        </p:nvSpPr>
        <p:spPr bwMode="auto">
          <a:xfrm>
            <a:off x="4084201"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Define </a:t>
            </a:r>
            <a:br>
              <a:rPr lang="en-US" sz="2000" dirty="0"/>
            </a:br>
            <a:r>
              <a:rPr lang="en-US" sz="2000" dirty="0"/>
              <a:t>prototype </a:t>
            </a:r>
            <a:br>
              <a:rPr lang="en-US" sz="2000" dirty="0"/>
            </a:br>
            <a:r>
              <a:rPr lang="en-US" sz="2000" dirty="0"/>
              <a:t>functionality</a:t>
            </a:r>
          </a:p>
        </p:txBody>
      </p:sp>
      <p:sp>
        <p:nvSpPr>
          <p:cNvPr id="8" name="Rounded Rectangle 7">
            <a:extLst>
              <a:ext uri="{FF2B5EF4-FFF2-40B4-BE49-F238E27FC236}">
                <a16:creationId xmlns:a16="http://schemas.microsoft.com/office/drawing/2014/main" id="{C33F4E51-940D-E44C-8562-4D9D0872551D}"/>
              </a:ext>
            </a:extLst>
          </p:cNvPr>
          <p:cNvSpPr>
            <a:spLocks noChangeArrowheads="1"/>
          </p:cNvSpPr>
          <p:nvPr/>
        </p:nvSpPr>
        <p:spPr bwMode="auto">
          <a:xfrm>
            <a:off x="6352842"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Develop</a:t>
            </a:r>
            <a:br>
              <a:rPr lang="en-US" sz="2000" dirty="0"/>
            </a:br>
            <a:r>
              <a:rPr lang="en-US" sz="2000" dirty="0"/>
              <a:t>prototype</a:t>
            </a:r>
          </a:p>
        </p:txBody>
      </p:sp>
      <p:sp>
        <p:nvSpPr>
          <p:cNvPr id="9" name="Rounded Rectangle 8">
            <a:extLst>
              <a:ext uri="{FF2B5EF4-FFF2-40B4-BE49-F238E27FC236}">
                <a16:creationId xmlns:a16="http://schemas.microsoft.com/office/drawing/2014/main" id="{E7CF0C61-655A-0C4D-9E91-6F9169CEE02D}"/>
              </a:ext>
            </a:extLst>
          </p:cNvPr>
          <p:cNvSpPr>
            <a:spLocks noChangeArrowheads="1"/>
          </p:cNvSpPr>
          <p:nvPr/>
        </p:nvSpPr>
        <p:spPr bwMode="auto">
          <a:xfrm>
            <a:off x="8621484"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Evaluate </a:t>
            </a:r>
            <a:br>
              <a:rPr lang="en-US" sz="2000" dirty="0"/>
            </a:br>
            <a:r>
              <a:rPr lang="en-US" sz="2000" dirty="0"/>
              <a:t>prototype</a:t>
            </a:r>
          </a:p>
        </p:txBody>
      </p:sp>
      <p:sp>
        <p:nvSpPr>
          <p:cNvPr id="11" name="Rounded Rectangle 10">
            <a:extLst>
              <a:ext uri="{FF2B5EF4-FFF2-40B4-BE49-F238E27FC236}">
                <a16:creationId xmlns:a16="http://schemas.microsoft.com/office/drawing/2014/main" id="{B99CAF95-36AE-0E40-A3B8-0E4F11CE1793}"/>
              </a:ext>
            </a:extLst>
          </p:cNvPr>
          <p:cNvSpPr>
            <a:spLocks noChangeArrowheads="1"/>
          </p:cNvSpPr>
          <p:nvPr/>
        </p:nvSpPr>
        <p:spPr bwMode="auto">
          <a:xfrm>
            <a:off x="1919536" y="4221089"/>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Prototyping </a:t>
            </a:r>
            <a:br>
              <a:rPr lang="en-US" sz="2000" dirty="0"/>
            </a:br>
            <a:r>
              <a:rPr lang="en-US" sz="2000" dirty="0"/>
              <a:t>plan</a:t>
            </a:r>
          </a:p>
        </p:txBody>
      </p:sp>
      <p:sp>
        <p:nvSpPr>
          <p:cNvPr id="12" name="Rounded Rectangle 11">
            <a:extLst>
              <a:ext uri="{FF2B5EF4-FFF2-40B4-BE49-F238E27FC236}">
                <a16:creationId xmlns:a16="http://schemas.microsoft.com/office/drawing/2014/main" id="{043F27C1-4019-E74E-B536-8CF869E60EE2}"/>
              </a:ext>
            </a:extLst>
          </p:cNvPr>
          <p:cNvSpPr>
            <a:spLocks noChangeArrowheads="1"/>
          </p:cNvSpPr>
          <p:nvPr/>
        </p:nvSpPr>
        <p:spPr bwMode="auto">
          <a:xfrm>
            <a:off x="4186863" y="4238311"/>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Outline </a:t>
            </a:r>
            <a:br>
              <a:rPr lang="en-US" sz="2000" dirty="0"/>
            </a:br>
            <a:r>
              <a:rPr lang="en-US" sz="2000" dirty="0"/>
              <a:t>definition</a:t>
            </a:r>
          </a:p>
        </p:txBody>
      </p:sp>
      <p:sp>
        <p:nvSpPr>
          <p:cNvPr id="13" name="Rounded Rectangle 12">
            <a:extLst>
              <a:ext uri="{FF2B5EF4-FFF2-40B4-BE49-F238E27FC236}">
                <a16:creationId xmlns:a16="http://schemas.microsoft.com/office/drawing/2014/main" id="{F7E78E2A-5014-1347-B874-726644333660}"/>
              </a:ext>
            </a:extLst>
          </p:cNvPr>
          <p:cNvSpPr>
            <a:spLocks noChangeArrowheads="1"/>
          </p:cNvSpPr>
          <p:nvPr/>
        </p:nvSpPr>
        <p:spPr bwMode="auto">
          <a:xfrm>
            <a:off x="6456040" y="4238311"/>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Executable</a:t>
            </a:r>
          </a:p>
          <a:p>
            <a:pPr algn="ctr">
              <a:defRPr/>
            </a:pPr>
            <a:r>
              <a:rPr lang="en-US" sz="2000" dirty="0"/>
              <a:t>Prototyping</a:t>
            </a:r>
          </a:p>
        </p:txBody>
      </p:sp>
      <p:sp>
        <p:nvSpPr>
          <p:cNvPr id="14" name="Rounded Rectangle 13">
            <a:extLst>
              <a:ext uri="{FF2B5EF4-FFF2-40B4-BE49-F238E27FC236}">
                <a16:creationId xmlns:a16="http://schemas.microsoft.com/office/drawing/2014/main" id="{E2EAF855-C2FC-9E49-A806-627A2CC503BE}"/>
              </a:ext>
            </a:extLst>
          </p:cNvPr>
          <p:cNvSpPr>
            <a:spLocks noChangeArrowheads="1"/>
          </p:cNvSpPr>
          <p:nvPr/>
        </p:nvSpPr>
        <p:spPr bwMode="auto">
          <a:xfrm>
            <a:off x="8722657" y="4221090"/>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Evaluation </a:t>
            </a:r>
            <a:br>
              <a:rPr lang="en-US" sz="2000" dirty="0"/>
            </a:br>
            <a:r>
              <a:rPr lang="en-US" sz="2000" dirty="0"/>
              <a:t>report</a:t>
            </a:r>
          </a:p>
        </p:txBody>
      </p:sp>
      <p:cxnSp>
        <p:nvCxnSpPr>
          <p:cNvPr id="16" name="Straight Arrow Connector 15">
            <a:extLst>
              <a:ext uri="{FF2B5EF4-FFF2-40B4-BE49-F238E27FC236}">
                <a16:creationId xmlns:a16="http://schemas.microsoft.com/office/drawing/2014/main" id="{0234135F-11C2-8645-80F3-EBC52F420D1E}"/>
              </a:ext>
            </a:extLst>
          </p:cNvPr>
          <p:cNvCxnSpPr>
            <a:cxnSpLocks/>
            <a:stCxn id="6" idx="3"/>
            <a:endCxn id="7" idx="1"/>
          </p:cNvCxnSpPr>
          <p:nvPr/>
        </p:nvCxnSpPr>
        <p:spPr>
          <a:xfrm>
            <a:off x="3615761"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73E71A-7095-DA46-852A-DC4D5ADFDB67}"/>
              </a:ext>
            </a:extLst>
          </p:cNvPr>
          <p:cNvCxnSpPr>
            <a:cxnSpLocks/>
            <a:stCxn id="7" idx="3"/>
            <a:endCxn id="8" idx="1"/>
          </p:cNvCxnSpPr>
          <p:nvPr/>
        </p:nvCxnSpPr>
        <p:spPr>
          <a:xfrm>
            <a:off x="5884402"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7958FC-557C-5043-9091-AE762A683D9A}"/>
              </a:ext>
            </a:extLst>
          </p:cNvPr>
          <p:cNvCxnSpPr>
            <a:cxnSpLocks/>
            <a:endCxn id="9" idx="1"/>
          </p:cNvCxnSpPr>
          <p:nvPr/>
        </p:nvCxnSpPr>
        <p:spPr>
          <a:xfrm>
            <a:off x="8153042" y="3050688"/>
            <a:ext cx="4684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A36BD4-EAC1-E043-9C01-7BA290E5C1AC}"/>
              </a:ext>
            </a:extLst>
          </p:cNvPr>
          <p:cNvCxnSpPr>
            <a:cxnSpLocks/>
            <a:stCxn id="6" idx="2"/>
            <a:endCxn id="11" idx="0"/>
          </p:cNvCxnSpPr>
          <p:nvPr/>
        </p:nvCxnSpPr>
        <p:spPr>
          <a:xfrm>
            <a:off x="2715661" y="3590748"/>
            <a:ext cx="2803" cy="630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85E27A-F2D6-A04D-9C31-EF7041998CC9}"/>
              </a:ext>
            </a:extLst>
          </p:cNvPr>
          <p:cNvCxnSpPr>
            <a:cxnSpLocks/>
            <a:stCxn id="7" idx="2"/>
            <a:endCxn id="12" idx="0"/>
          </p:cNvCxnSpPr>
          <p:nvPr/>
        </p:nvCxnSpPr>
        <p:spPr>
          <a:xfrm>
            <a:off x="4984302" y="3590748"/>
            <a:ext cx="1489"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FAB871B-1B48-0D4E-B809-FCFDE4B0C1FC}"/>
              </a:ext>
            </a:extLst>
          </p:cNvPr>
          <p:cNvCxnSpPr>
            <a:cxnSpLocks/>
            <a:stCxn id="8" idx="2"/>
            <a:endCxn id="13" idx="0"/>
          </p:cNvCxnSpPr>
          <p:nvPr/>
        </p:nvCxnSpPr>
        <p:spPr>
          <a:xfrm>
            <a:off x="7252943" y="3590748"/>
            <a:ext cx="2025"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F7C355-AD30-474E-B22A-145233E5CC15}"/>
              </a:ext>
            </a:extLst>
          </p:cNvPr>
          <p:cNvCxnSpPr>
            <a:cxnSpLocks/>
            <a:stCxn id="9" idx="2"/>
            <a:endCxn id="14" idx="0"/>
          </p:cNvCxnSpPr>
          <p:nvPr/>
        </p:nvCxnSpPr>
        <p:spPr>
          <a:xfrm>
            <a:off x="9521584" y="3590749"/>
            <a:ext cx="0" cy="6303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A2B108A4-A609-4B43-8AA4-FFEE72FFDBD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9672358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165A-C8A8-4144-964C-09CAC71154E9}"/>
              </a:ext>
            </a:extLst>
          </p:cNvPr>
          <p:cNvSpPr>
            <a:spLocks noGrp="1"/>
          </p:cNvSpPr>
          <p:nvPr>
            <p:ph type="title"/>
          </p:nvPr>
        </p:nvSpPr>
        <p:spPr/>
        <p:txBody>
          <a:bodyPr/>
          <a:lstStyle/>
          <a:p>
            <a:r>
              <a:rPr lang="en-US" dirty="0">
                <a:solidFill>
                  <a:schemeClr val="accent1"/>
                </a:solidFill>
              </a:rPr>
              <a:t>Incremental delivery</a:t>
            </a:r>
          </a:p>
        </p:txBody>
      </p:sp>
      <p:sp>
        <p:nvSpPr>
          <p:cNvPr id="4" name="Slide Number Placeholder 3">
            <a:extLst>
              <a:ext uri="{FF2B5EF4-FFF2-40B4-BE49-F238E27FC236}">
                <a16:creationId xmlns:a16="http://schemas.microsoft.com/office/drawing/2014/main" id="{82E61102-9D09-4C4D-8287-F46DD4FD2AED}"/>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6" name="Rounded Rectangle 5">
            <a:extLst>
              <a:ext uri="{FF2B5EF4-FFF2-40B4-BE49-F238E27FC236}">
                <a16:creationId xmlns:a16="http://schemas.microsoft.com/office/drawing/2014/main" id="{6D9C77AE-1AD0-3141-8C2E-7DC97308A634}"/>
              </a:ext>
            </a:extLst>
          </p:cNvPr>
          <p:cNvSpPr>
            <a:spLocks noChangeArrowheads="1"/>
          </p:cNvSpPr>
          <p:nvPr/>
        </p:nvSpPr>
        <p:spPr bwMode="auto">
          <a:xfrm>
            <a:off x="1631504"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Define </a:t>
            </a:r>
            <a:br>
              <a:rPr lang="en-US" dirty="0"/>
            </a:br>
            <a:r>
              <a:rPr lang="en-US" dirty="0"/>
              <a:t>outline </a:t>
            </a:r>
            <a:br>
              <a:rPr lang="en-US" dirty="0"/>
            </a:br>
            <a:r>
              <a:rPr lang="en-US" dirty="0"/>
              <a:t>requirements</a:t>
            </a:r>
          </a:p>
        </p:txBody>
      </p:sp>
      <p:sp>
        <p:nvSpPr>
          <p:cNvPr id="7" name="Rounded Rectangle 6">
            <a:extLst>
              <a:ext uri="{FF2B5EF4-FFF2-40B4-BE49-F238E27FC236}">
                <a16:creationId xmlns:a16="http://schemas.microsoft.com/office/drawing/2014/main" id="{27FB6AC7-FDAC-494F-A07C-A4D6187D264A}"/>
              </a:ext>
            </a:extLst>
          </p:cNvPr>
          <p:cNvSpPr>
            <a:spLocks noChangeArrowheads="1"/>
          </p:cNvSpPr>
          <p:nvPr/>
        </p:nvSpPr>
        <p:spPr bwMode="auto">
          <a:xfrm>
            <a:off x="8400256" y="5432392"/>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Final </a:t>
            </a:r>
            <a:br>
              <a:rPr lang="en-US" sz="2000" dirty="0"/>
            </a:br>
            <a:r>
              <a:rPr lang="en-US" sz="2000" dirty="0"/>
              <a:t>system</a:t>
            </a:r>
          </a:p>
        </p:txBody>
      </p:sp>
      <p:cxnSp>
        <p:nvCxnSpPr>
          <p:cNvPr id="8" name="Straight Arrow Connector 7">
            <a:extLst>
              <a:ext uri="{FF2B5EF4-FFF2-40B4-BE49-F238E27FC236}">
                <a16:creationId xmlns:a16="http://schemas.microsoft.com/office/drawing/2014/main" id="{4C4CECFD-FCC3-BB48-B8E9-B7CB281BE9D9}"/>
              </a:ext>
            </a:extLst>
          </p:cNvPr>
          <p:cNvCxnSpPr>
            <a:cxnSpLocks/>
            <a:stCxn id="6" idx="3"/>
            <a:endCxn id="13" idx="1"/>
          </p:cNvCxnSpPr>
          <p:nvPr/>
        </p:nvCxnSpPr>
        <p:spPr>
          <a:xfrm>
            <a:off x="3431704"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655AA6D1-AE3A-C64B-BA25-C147325B4D64}"/>
              </a:ext>
            </a:extLst>
          </p:cNvPr>
          <p:cNvSpPr>
            <a:spLocks noChangeArrowheads="1"/>
          </p:cNvSpPr>
          <p:nvPr/>
        </p:nvSpPr>
        <p:spPr bwMode="auto">
          <a:xfrm>
            <a:off x="3857532"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Assign </a:t>
            </a:r>
            <a:br>
              <a:rPr lang="en-US" dirty="0"/>
            </a:br>
            <a:r>
              <a:rPr lang="en-US" dirty="0"/>
              <a:t>requirements </a:t>
            </a:r>
            <a:br>
              <a:rPr lang="en-US" dirty="0"/>
            </a:br>
            <a:r>
              <a:rPr lang="en-US" dirty="0"/>
              <a:t>to increments </a:t>
            </a:r>
          </a:p>
        </p:txBody>
      </p:sp>
      <p:sp>
        <p:nvSpPr>
          <p:cNvPr id="14" name="Rounded Rectangle 13">
            <a:extLst>
              <a:ext uri="{FF2B5EF4-FFF2-40B4-BE49-F238E27FC236}">
                <a16:creationId xmlns:a16="http://schemas.microsoft.com/office/drawing/2014/main" id="{DE387A14-1BD6-1044-AE14-01B2E597E949}"/>
              </a:ext>
            </a:extLst>
          </p:cNvPr>
          <p:cNvSpPr>
            <a:spLocks noChangeArrowheads="1"/>
          </p:cNvSpPr>
          <p:nvPr/>
        </p:nvSpPr>
        <p:spPr bwMode="auto">
          <a:xfrm>
            <a:off x="6083560"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Design </a:t>
            </a:r>
            <a:br>
              <a:rPr lang="en-US" dirty="0"/>
            </a:br>
            <a:r>
              <a:rPr lang="en-US" dirty="0"/>
              <a:t>system </a:t>
            </a:r>
            <a:br>
              <a:rPr lang="en-US" dirty="0"/>
            </a:br>
            <a:r>
              <a:rPr lang="en-US" dirty="0"/>
              <a:t>architecture</a:t>
            </a:r>
          </a:p>
        </p:txBody>
      </p:sp>
      <p:sp>
        <p:nvSpPr>
          <p:cNvPr id="15" name="Rounded Rectangle 14">
            <a:extLst>
              <a:ext uri="{FF2B5EF4-FFF2-40B4-BE49-F238E27FC236}">
                <a16:creationId xmlns:a16="http://schemas.microsoft.com/office/drawing/2014/main" id="{0DBD2892-83DE-F94A-98C4-8E32C1D674DE}"/>
              </a:ext>
            </a:extLst>
          </p:cNvPr>
          <p:cNvSpPr>
            <a:spLocks noChangeArrowheads="1"/>
          </p:cNvSpPr>
          <p:nvPr/>
        </p:nvSpPr>
        <p:spPr bwMode="auto">
          <a:xfrm>
            <a:off x="8309588"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Develop </a:t>
            </a:r>
            <a:br>
              <a:rPr lang="en-US" dirty="0"/>
            </a:br>
            <a:r>
              <a:rPr lang="en-US" dirty="0"/>
              <a:t>system </a:t>
            </a:r>
            <a:br>
              <a:rPr lang="en-US" dirty="0"/>
            </a:br>
            <a:r>
              <a:rPr lang="en-US" dirty="0"/>
              <a:t>increment</a:t>
            </a:r>
          </a:p>
        </p:txBody>
      </p:sp>
      <p:sp>
        <p:nvSpPr>
          <p:cNvPr id="16" name="Rounded Rectangle 15">
            <a:extLst>
              <a:ext uri="{FF2B5EF4-FFF2-40B4-BE49-F238E27FC236}">
                <a16:creationId xmlns:a16="http://schemas.microsoft.com/office/drawing/2014/main" id="{95470734-A8EA-344E-B8CD-A3B51DB7D8F0}"/>
              </a:ext>
            </a:extLst>
          </p:cNvPr>
          <p:cNvSpPr>
            <a:spLocks noChangeArrowheads="1"/>
          </p:cNvSpPr>
          <p:nvPr/>
        </p:nvSpPr>
        <p:spPr bwMode="auto">
          <a:xfrm>
            <a:off x="163150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Validate</a:t>
            </a:r>
            <a:br>
              <a:rPr lang="en-US" dirty="0"/>
            </a:br>
            <a:r>
              <a:rPr lang="en-US" dirty="0"/>
              <a:t>increment</a:t>
            </a:r>
          </a:p>
        </p:txBody>
      </p:sp>
      <p:sp>
        <p:nvSpPr>
          <p:cNvPr id="17" name="Rounded Rectangle 16">
            <a:extLst>
              <a:ext uri="{FF2B5EF4-FFF2-40B4-BE49-F238E27FC236}">
                <a16:creationId xmlns:a16="http://schemas.microsoft.com/office/drawing/2014/main" id="{41274581-5F7F-7D48-AECB-BF0F6AD67D8B}"/>
              </a:ext>
            </a:extLst>
          </p:cNvPr>
          <p:cNvSpPr>
            <a:spLocks noChangeArrowheads="1"/>
          </p:cNvSpPr>
          <p:nvPr/>
        </p:nvSpPr>
        <p:spPr bwMode="auto">
          <a:xfrm>
            <a:off x="3857151"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Integrate</a:t>
            </a:r>
            <a:br>
              <a:rPr lang="en-US" dirty="0"/>
            </a:br>
            <a:r>
              <a:rPr lang="en-US" dirty="0"/>
              <a:t>increment</a:t>
            </a:r>
          </a:p>
        </p:txBody>
      </p:sp>
      <p:sp>
        <p:nvSpPr>
          <p:cNvPr id="18" name="Rounded Rectangle 17">
            <a:extLst>
              <a:ext uri="{FF2B5EF4-FFF2-40B4-BE49-F238E27FC236}">
                <a16:creationId xmlns:a16="http://schemas.microsoft.com/office/drawing/2014/main" id="{26D92341-0AFB-194B-B0E3-FBB68D98F278}"/>
              </a:ext>
            </a:extLst>
          </p:cNvPr>
          <p:cNvSpPr>
            <a:spLocks noChangeArrowheads="1"/>
          </p:cNvSpPr>
          <p:nvPr/>
        </p:nvSpPr>
        <p:spPr bwMode="auto">
          <a:xfrm>
            <a:off x="6082798"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Validate</a:t>
            </a:r>
            <a:br>
              <a:rPr lang="en-US" dirty="0"/>
            </a:br>
            <a:r>
              <a:rPr lang="en-US" dirty="0"/>
              <a:t>system</a:t>
            </a:r>
          </a:p>
        </p:txBody>
      </p:sp>
      <p:sp>
        <p:nvSpPr>
          <p:cNvPr id="19" name="Rounded Rectangle 18">
            <a:extLst>
              <a:ext uri="{FF2B5EF4-FFF2-40B4-BE49-F238E27FC236}">
                <a16:creationId xmlns:a16="http://schemas.microsoft.com/office/drawing/2014/main" id="{C4E85CB2-B62C-DC48-9E28-02C6EC3DEF89}"/>
              </a:ext>
            </a:extLst>
          </p:cNvPr>
          <p:cNvSpPr>
            <a:spLocks noChangeArrowheads="1"/>
          </p:cNvSpPr>
          <p:nvPr/>
        </p:nvSpPr>
        <p:spPr bwMode="auto">
          <a:xfrm>
            <a:off x="830844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Deploy </a:t>
            </a:r>
            <a:br>
              <a:rPr lang="en-US" dirty="0"/>
            </a:br>
            <a:r>
              <a:rPr lang="en-US" dirty="0"/>
              <a:t>increment</a:t>
            </a:r>
          </a:p>
        </p:txBody>
      </p:sp>
      <p:sp>
        <p:nvSpPr>
          <p:cNvPr id="20" name="TextBox 19">
            <a:extLst>
              <a:ext uri="{FF2B5EF4-FFF2-40B4-BE49-F238E27FC236}">
                <a16:creationId xmlns:a16="http://schemas.microsoft.com/office/drawing/2014/main" id="{CDDD018D-6A24-0149-AA81-8B0DBE4C646F}"/>
              </a:ext>
            </a:extLst>
          </p:cNvPr>
          <p:cNvSpPr txBox="1"/>
          <p:nvPr/>
        </p:nvSpPr>
        <p:spPr>
          <a:xfrm>
            <a:off x="9336360" y="4826547"/>
            <a:ext cx="1107804"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complete ?</a:t>
            </a:r>
          </a:p>
        </p:txBody>
      </p:sp>
      <p:sp>
        <p:nvSpPr>
          <p:cNvPr id="21" name="TextBox 20">
            <a:extLst>
              <a:ext uri="{FF2B5EF4-FFF2-40B4-BE49-F238E27FC236}">
                <a16:creationId xmlns:a16="http://schemas.microsoft.com/office/drawing/2014/main" id="{3C0374B7-FC61-9944-B699-B93C8E605527}"/>
              </a:ext>
            </a:extLst>
          </p:cNvPr>
          <p:cNvSpPr txBox="1"/>
          <p:nvPr/>
        </p:nvSpPr>
        <p:spPr>
          <a:xfrm>
            <a:off x="9272780" y="3068961"/>
            <a:ext cx="1261692"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incomplete ?</a:t>
            </a:r>
          </a:p>
        </p:txBody>
      </p:sp>
      <p:cxnSp>
        <p:nvCxnSpPr>
          <p:cNvPr id="23" name="Straight Arrow Connector 22">
            <a:extLst>
              <a:ext uri="{FF2B5EF4-FFF2-40B4-BE49-F238E27FC236}">
                <a16:creationId xmlns:a16="http://schemas.microsoft.com/office/drawing/2014/main" id="{34F01C19-E511-0C4C-B6D7-5CC6F2B594E2}"/>
              </a:ext>
            </a:extLst>
          </p:cNvPr>
          <p:cNvCxnSpPr>
            <a:cxnSpLocks/>
          </p:cNvCxnSpPr>
          <p:nvPr/>
        </p:nvCxnSpPr>
        <p:spPr>
          <a:xfrm>
            <a:off x="5656970"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0D35F75-3D11-494D-ADE1-7AE5E59AA688}"/>
              </a:ext>
            </a:extLst>
          </p:cNvPr>
          <p:cNvCxnSpPr>
            <a:cxnSpLocks/>
          </p:cNvCxnSpPr>
          <p:nvPr/>
        </p:nvCxnSpPr>
        <p:spPr>
          <a:xfrm>
            <a:off x="7882616"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C38885-E283-5942-9A3B-67231BF554FF}"/>
              </a:ext>
            </a:extLst>
          </p:cNvPr>
          <p:cNvCxnSpPr>
            <a:cxnSpLocks/>
          </p:cNvCxnSpPr>
          <p:nvPr/>
        </p:nvCxnSpPr>
        <p:spPr>
          <a:xfrm>
            <a:off x="3445118"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06CF9A-DD32-AE4E-B9B3-C509CC3ABC1A}"/>
              </a:ext>
            </a:extLst>
          </p:cNvPr>
          <p:cNvCxnSpPr>
            <a:cxnSpLocks/>
            <a:endCxn id="18" idx="1"/>
          </p:cNvCxnSpPr>
          <p:nvPr/>
        </p:nvCxnSpPr>
        <p:spPr>
          <a:xfrm>
            <a:off x="5637378" y="4271789"/>
            <a:ext cx="4454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4FB7F3-4C45-5148-886F-BE84C8F780CA}"/>
              </a:ext>
            </a:extLst>
          </p:cNvPr>
          <p:cNvCxnSpPr>
            <a:cxnSpLocks/>
          </p:cNvCxnSpPr>
          <p:nvPr/>
        </p:nvCxnSpPr>
        <p:spPr>
          <a:xfrm>
            <a:off x="7907295"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A225D9-D6E4-304F-88B0-8F1CE798E98E}"/>
              </a:ext>
            </a:extLst>
          </p:cNvPr>
          <p:cNvCxnSpPr>
            <a:cxnSpLocks/>
            <a:stCxn id="19" idx="2"/>
            <a:endCxn id="7" idx="0"/>
          </p:cNvCxnSpPr>
          <p:nvPr/>
        </p:nvCxnSpPr>
        <p:spPr>
          <a:xfrm flipH="1">
            <a:off x="9199184" y="4754539"/>
            <a:ext cx="9361" cy="6778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0295F1-D2F6-094F-9F99-ACA23A569FC8}"/>
              </a:ext>
            </a:extLst>
          </p:cNvPr>
          <p:cNvCxnSpPr>
            <a:cxnSpLocks/>
            <a:stCxn id="19" idx="0"/>
            <a:endCxn id="15" idx="2"/>
          </p:cNvCxnSpPr>
          <p:nvPr/>
        </p:nvCxnSpPr>
        <p:spPr>
          <a:xfrm flipV="1">
            <a:off x="9208544" y="2996952"/>
            <a:ext cx="1144"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13D5059-BE06-7C48-9DF5-784C174634A7}"/>
              </a:ext>
            </a:extLst>
          </p:cNvPr>
          <p:cNvCxnSpPr>
            <a:cxnSpLocks/>
            <a:stCxn id="41" idx="4"/>
            <a:endCxn id="16" idx="0"/>
          </p:cNvCxnSpPr>
          <p:nvPr/>
        </p:nvCxnSpPr>
        <p:spPr>
          <a:xfrm rot="5400000">
            <a:off x="5239371" y="268115"/>
            <a:ext cx="813158" cy="6228692"/>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0D11124-AC9F-D14E-BFE4-27048EC238A7}"/>
              </a:ext>
            </a:extLst>
          </p:cNvPr>
          <p:cNvSpPr/>
          <p:nvPr/>
        </p:nvSpPr>
        <p:spPr>
          <a:xfrm>
            <a:off x="8688288" y="2924944"/>
            <a:ext cx="144016" cy="509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4">
            <a:extLst>
              <a:ext uri="{FF2B5EF4-FFF2-40B4-BE49-F238E27FC236}">
                <a16:creationId xmlns:a16="http://schemas.microsoft.com/office/drawing/2014/main" id="{1484ED71-5D6C-444F-B2C4-C2AEE25D44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8385602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CC30-C3EE-4946-9ED3-D164940C1A7F}"/>
              </a:ext>
            </a:extLst>
          </p:cNvPr>
          <p:cNvSpPr>
            <a:spLocks noGrp="1"/>
          </p:cNvSpPr>
          <p:nvPr>
            <p:ph type="title"/>
          </p:nvPr>
        </p:nvSpPr>
        <p:spPr>
          <a:xfrm>
            <a:off x="1981200" y="44625"/>
            <a:ext cx="8229600" cy="832605"/>
          </a:xfrm>
        </p:spPr>
        <p:txBody>
          <a:bodyPr>
            <a:normAutofit fontScale="90000"/>
          </a:bodyPr>
          <a:lstStyle/>
          <a:p>
            <a:r>
              <a:rPr lang="en-US" dirty="0">
                <a:solidFill>
                  <a:schemeClr val="accent1"/>
                </a:solidFill>
              </a:rPr>
              <a:t>The process improvement model</a:t>
            </a:r>
          </a:p>
        </p:txBody>
      </p:sp>
      <p:sp>
        <p:nvSpPr>
          <p:cNvPr id="4" name="Slide Number Placeholder 3">
            <a:extLst>
              <a:ext uri="{FF2B5EF4-FFF2-40B4-BE49-F238E27FC236}">
                <a16:creationId xmlns:a16="http://schemas.microsoft.com/office/drawing/2014/main" id="{6EF66D24-A2D5-6C47-88C7-6E3BEDC2E055}"/>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10" name="Arc 9">
            <a:extLst>
              <a:ext uri="{FF2B5EF4-FFF2-40B4-BE49-F238E27FC236}">
                <a16:creationId xmlns:a16="http://schemas.microsoft.com/office/drawing/2014/main" id="{D2796B55-937E-CF42-B0C0-3082E7F37519}"/>
              </a:ext>
            </a:extLst>
          </p:cNvPr>
          <p:cNvSpPr/>
          <p:nvPr/>
        </p:nvSpPr>
        <p:spPr>
          <a:xfrm>
            <a:off x="3737322" y="1745563"/>
            <a:ext cx="5022974" cy="4598793"/>
          </a:xfrm>
          <a:prstGeom prst="arc">
            <a:avLst>
              <a:gd name="adj1" fmla="val 10971759"/>
              <a:gd name="adj2" fmla="val 14778133"/>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FCF2743D-FFE8-BA4C-9287-2FACD1BFEF35}"/>
              </a:ext>
            </a:extLst>
          </p:cNvPr>
          <p:cNvSpPr/>
          <p:nvPr/>
        </p:nvSpPr>
        <p:spPr>
          <a:xfrm>
            <a:off x="3701318" y="1730396"/>
            <a:ext cx="5022974" cy="4598793"/>
          </a:xfrm>
          <a:prstGeom prst="arc">
            <a:avLst>
              <a:gd name="adj1" fmla="val 2484362"/>
              <a:gd name="adj2" fmla="val 8377625"/>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F7B683-4B67-294A-AA5E-EEFE2AF6DA62}"/>
              </a:ext>
            </a:extLst>
          </p:cNvPr>
          <p:cNvSpPr/>
          <p:nvPr/>
        </p:nvSpPr>
        <p:spPr>
          <a:xfrm>
            <a:off x="3701318" y="1730396"/>
            <a:ext cx="5022974" cy="4598793"/>
          </a:xfrm>
          <a:prstGeom prst="arc">
            <a:avLst>
              <a:gd name="adj1" fmla="val 17753740"/>
              <a:gd name="adj2" fmla="val 21490602"/>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3D0A8528-50C0-564D-8A5D-D079E1386126}"/>
              </a:ext>
            </a:extLst>
          </p:cNvPr>
          <p:cNvSpPr/>
          <p:nvPr/>
        </p:nvSpPr>
        <p:spPr>
          <a:xfrm>
            <a:off x="5214894" y="908721"/>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Measure</a:t>
            </a:r>
          </a:p>
        </p:txBody>
      </p:sp>
      <p:sp>
        <p:nvSpPr>
          <p:cNvPr id="14" name="Oval 13">
            <a:extLst>
              <a:ext uri="{FF2B5EF4-FFF2-40B4-BE49-F238E27FC236}">
                <a16:creationId xmlns:a16="http://schemas.microsoft.com/office/drawing/2014/main" id="{777A0FEA-7634-914D-9F31-5CC84023C8C0}"/>
              </a:ext>
            </a:extLst>
          </p:cNvPr>
          <p:cNvSpPr/>
          <p:nvPr/>
        </p:nvSpPr>
        <p:spPr>
          <a:xfrm>
            <a:off x="3227858" y="386104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Change</a:t>
            </a:r>
          </a:p>
        </p:txBody>
      </p:sp>
      <p:sp>
        <p:nvSpPr>
          <p:cNvPr id="15" name="Oval 14">
            <a:extLst>
              <a:ext uri="{FF2B5EF4-FFF2-40B4-BE49-F238E27FC236}">
                <a16:creationId xmlns:a16="http://schemas.microsoft.com/office/drawing/2014/main" id="{DF3BCEC3-F301-F346-9C00-B289D9F24E68}"/>
              </a:ext>
            </a:extLst>
          </p:cNvPr>
          <p:cNvSpPr/>
          <p:nvPr/>
        </p:nvSpPr>
        <p:spPr>
          <a:xfrm>
            <a:off x="7303126" y="3861049"/>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Analyze</a:t>
            </a:r>
          </a:p>
        </p:txBody>
      </p:sp>
      <p:sp>
        <p:nvSpPr>
          <p:cNvPr id="16" name="Footer Placeholder 4">
            <a:extLst>
              <a:ext uri="{FF2B5EF4-FFF2-40B4-BE49-F238E27FC236}">
                <a16:creationId xmlns:a16="http://schemas.microsoft.com/office/drawing/2014/main" id="{FDB3B895-EEE5-4B42-993E-35E14470C0A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9950878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59DE-847A-CC40-A2B5-547D84A644F8}"/>
              </a:ext>
            </a:extLst>
          </p:cNvPr>
          <p:cNvSpPr>
            <a:spLocks noGrp="1"/>
          </p:cNvSpPr>
          <p:nvPr>
            <p:ph type="title"/>
          </p:nvPr>
        </p:nvSpPr>
        <p:spPr>
          <a:xfrm>
            <a:off x="1981200" y="116632"/>
            <a:ext cx="8229600" cy="936104"/>
          </a:xfrm>
        </p:spPr>
        <p:txBody>
          <a:bodyPr/>
          <a:lstStyle/>
          <a:p>
            <a:r>
              <a:rPr lang="en-US" dirty="0">
                <a:solidFill>
                  <a:schemeClr val="accent1"/>
                </a:solidFill>
              </a:rPr>
              <a:t>Capability maturity levels</a:t>
            </a:r>
          </a:p>
        </p:txBody>
      </p:sp>
      <p:sp>
        <p:nvSpPr>
          <p:cNvPr id="4" name="Slide Number Placeholder 3">
            <a:extLst>
              <a:ext uri="{FF2B5EF4-FFF2-40B4-BE49-F238E27FC236}">
                <a16:creationId xmlns:a16="http://schemas.microsoft.com/office/drawing/2014/main" id="{F9AEBB71-2616-A546-BEF8-B8649046D03E}"/>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7" name="Rounded Rectangle 6">
            <a:extLst>
              <a:ext uri="{FF2B5EF4-FFF2-40B4-BE49-F238E27FC236}">
                <a16:creationId xmlns:a16="http://schemas.microsoft.com/office/drawing/2014/main" id="{7A0C45EB-8C2E-2C42-8881-EE76CB6B061D}"/>
              </a:ext>
            </a:extLst>
          </p:cNvPr>
          <p:cNvSpPr>
            <a:spLocks noChangeArrowheads="1"/>
          </p:cNvSpPr>
          <p:nvPr/>
        </p:nvSpPr>
        <p:spPr bwMode="auto">
          <a:xfrm>
            <a:off x="2230016" y="5241478"/>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1</a:t>
            </a:r>
          </a:p>
          <a:p>
            <a:pPr algn="ctr">
              <a:defRPr/>
            </a:pPr>
            <a:r>
              <a:rPr lang="en-US" dirty="0"/>
              <a:t>Initial</a:t>
            </a:r>
          </a:p>
        </p:txBody>
      </p:sp>
      <p:sp>
        <p:nvSpPr>
          <p:cNvPr id="8" name="Rounded Rectangle 7">
            <a:extLst>
              <a:ext uri="{FF2B5EF4-FFF2-40B4-BE49-F238E27FC236}">
                <a16:creationId xmlns:a16="http://schemas.microsoft.com/office/drawing/2014/main" id="{E39B2943-8D8E-F94E-A348-1D458A52072D}"/>
              </a:ext>
            </a:extLst>
          </p:cNvPr>
          <p:cNvSpPr>
            <a:spLocks noChangeArrowheads="1"/>
          </p:cNvSpPr>
          <p:nvPr/>
        </p:nvSpPr>
        <p:spPr bwMode="auto">
          <a:xfrm>
            <a:off x="3791744" y="4300389"/>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2</a:t>
            </a:r>
          </a:p>
          <a:p>
            <a:pPr algn="ctr">
              <a:defRPr/>
            </a:pPr>
            <a:r>
              <a:rPr lang="en-US" dirty="0"/>
              <a:t>Managed</a:t>
            </a:r>
          </a:p>
        </p:txBody>
      </p:sp>
      <p:sp>
        <p:nvSpPr>
          <p:cNvPr id="9" name="Rounded Rectangle 8">
            <a:extLst>
              <a:ext uri="{FF2B5EF4-FFF2-40B4-BE49-F238E27FC236}">
                <a16:creationId xmlns:a16="http://schemas.microsoft.com/office/drawing/2014/main" id="{B8C310CB-E840-234A-A494-5DB80C28D985}"/>
              </a:ext>
            </a:extLst>
          </p:cNvPr>
          <p:cNvSpPr>
            <a:spLocks noChangeArrowheads="1"/>
          </p:cNvSpPr>
          <p:nvPr/>
        </p:nvSpPr>
        <p:spPr bwMode="auto">
          <a:xfrm>
            <a:off x="5305088" y="3260943"/>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3</a:t>
            </a:r>
          </a:p>
          <a:p>
            <a:pPr algn="ctr">
              <a:defRPr/>
            </a:pPr>
            <a:r>
              <a:rPr lang="en-US" dirty="0"/>
              <a:t>Defined</a:t>
            </a:r>
          </a:p>
        </p:txBody>
      </p:sp>
      <p:sp>
        <p:nvSpPr>
          <p:cNvPr id="10" name="Rounded Rectangle 9">
            <a:extLst>
              <a:ext uri="{FF2B5EF4-FFF2-40B4-BE49-F238E27FC236}">
                <a16:creationId xmlns:a16="http://schemas.microsoft.com/office/drawing/2014/main" id="{0EDEB871-2861-4647-AAFD-5C9AC7BE6080}"/>
              </a:ext>
            </a:extLst>
          </p:cNvPr>
          <p:cNvSpPr>
            <a:spLocks noChangeArrowheads="1"/>
          </p:cNvSpPr>
          <p:nvPr/>
        </p:nvSpPr>
        <p:spPr bwMode="auto">
          <a:xfrm>
            <a:off x="6794520" y="2256737"/>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4</a:t>
            </a:r>
          </a:p>
          <a:p>
            <a:pPr algn="ctr">
              <a:defRPr/>
            </a:pPr>
            <a:r>
              <a:rPr lang="en-US" dirty="0"/>
              <a:t>Quantitatively</a:t>
            </a:r>
          </a:p>
          <a:p>
            <a:pPr algn="ctr">
              <a:defRPr/>
            </a:pPr>
            <a:r>
              <a:rPr lang="en-US" dirty="0"/>
              <a:t>Defined</a:t>
            </a:r>
          </a:p>
        </p:txBody>
      </p:sp>
      <p:sp>
        <p:nvSpPr>
          <p:cNvPr id="11" name="Rounded Rectangle 10">
            <a:extLst>
              <a:ext uri="{FF2B5EF4-FFF2-40B4-BE49-F238E27FC236}">
                <a16:creationId xmlns:a16="http://schemas.microsoft.com/office/drawing/2014/main" id="{E8C7FC03-3BEA-184B-9EFB-08D92B700852}"/>
              </a:ext>
            </a:extLst>
          </p:cNvPr>
          <p:cNvSpPr>
            <a:spLocks noChangeArrowheads="1"/>
          </p:cNvSpPr>
          <p:nvPr/>
        </p:nvSpPr>
        <p:spPr bwMode="auto">
          <a:xfrm>
            <a:off x="8328248" y="1183330"/>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5</a:t>
            </a:r>
          </a:p>
          <a:p>
            <a:pPr algn="ctr">
              <a:defRPr/>
            </a:pPr>
            <a:r>
              <a:rPr lang="en-US" dirty="0"/>
              <a:t>Optimizing</a:t>
            </a:r>
          </a:p>
        </p:txBody>
      </p:sp>
      <p:cxnSp>
        <p:nvCxnSpPr>
          <p:cNvPr id="12" name="Elbow Connector 11">
            <a:extLst>
              <a:ext uri="{FF2B5EF4-FFF2-40B4-BE49-F238E27FC236}">
                <a16:creationId xmlns:a16="http://schemas.microsoft.com/office/drawing/2014/main" id="{9B106A9A-5D3A-0A43-B392-74BDE3669D6C}"/>
              </a:ext>
            </a:extLst>
          </p:cNvPr>
          <p:cNvCxnSpPr>
            <a:cxnSpLocks/>
            <a:stCxn id="7" idx="0"/>
            <a:endCxn id="8" idx="1"/>
          </p:cNvCxnSpPr>
          <p:nvPr/>
        </p:nvCxnSpPr>
        <p:spPr>
          <a:xfrm rot="5400000" flipH="1" flipV="1">
            <a:off x="3119757" y="4569489"/>
            <a:ext cx="502329" cy="841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9EA15EF-1E34-6949-8A17-91DE102A00EF}"/>
              </a:ext>
            </a:extLst>
          </p:cNvPr>
          <p:cNvCxnSpPr>
            <a:cxnSpLocks/>
            <a:stCxn id="8" idx="0"/>
            <a:endCxn id="9" idx="1"/>
          </p:cNvCxnSpPr>
          <p:nvPr/>
        </p:nvCxnSpPr>
        <p:spPr>
          <a:xfrm rot="5400000" flipH="1" flipV="1">
            <a:off x="4608113" y="3603413"/>
            <a:ext cx="600686" cy="79326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8BA2A77B-F136-1949-A298-82BCF1301FFA}"/>
              </a:ext>
            </a:extLst>
          </p:cNvPr>
          <p:cNvCxnSpPr>
            <a:cxnSpLocks/>
            <a:stCxn id="9" idx="0"/>
            <a:endCxn id="10" idx="1"/>
          </p:cNvCxnSpPr>
          <p:nvPr/>
        </p:nvCxnSpPr>
        <p:spPr>
          <a:xfrm rot="5400000" flipH="1" flipV="1">
            <a:off x="6127121" y="2593543"/>
            <a:ext cx="565446" cy="76935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50D4A677-4F57-A548-8DA6-9C6F578554E1}"/>
              </a:ext>
            </a:extLst>
          </p:cNvPr>
          <p:cNvCxnSpPr>
            <a:cxnSpLocks/>
            <a:stCxn id="10" idx="0"/>
            <a:endCxn id="11" idx="1"/>
          </p:cNvCxnSpPr>
          <p:nvPr/>
        </p:nvCxnSpPr>
        <p:spPr>
          <a:xfrm rot="5400000" flipH="1" flipV="1">
            <a:off x="7604102" y="1532589"/>
            <a:ext cx="634647" cy="813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9955A00C-B5AA-A043-A004-DE2D69255C9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8147736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73543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F37ECD3-CCAA-1C40-8758-B84981FF9F1C}"/>
              </a:ext>
            </a:extLst>
          </p:cNvPr>
          <p:cNvGrpSpPr/>
          <p:nvPr/>
        </p:nvGrpSpPr>
        <p:grpSpPr>
          <a:xfrm>
            <a:off x="6033169" y="-387350"/>
            <a:ext cx="3683833" cy="3700614"/>
            <a:chOff x="8737039" y="-171400"/>
            <a:chExt cx="3683833" cy="3700614"/>
          </a:xfrm>
        </p:grpSpPr>
        <p:sp>
          <p:nvSpPr>
            <p:cNvPr id="47" name="Pie 46">
              <a:extLst>
                <a:ext uri="{FF2B5EF4-FFF2-40B4-BE49-F238E27FC236}">
                  <a16:creationId xmlns:a16="http://schemas.microsoft.com/office/drawing/2014/main" id="{75AD9C5F-2FA2-5647-9B59-833D3800F141}"/>
                </a:ext>
              </a:extLst>
            </p:cNvPr>
            <p:cNvSpPr/>
            <p:nvPr/>
          </p:nvSpPr>
          <p:spPr>
            <a:xfrm>
              <a:off x="8763272" y="-171400"/>
              <a:ext cx="3657600" cy="3657600"/>
            </a:xfrm>
            <a:prstGeom prst="pie">
              <a:avLst>
                <a:gd name="adj1" fmla="val 5398902"/>
                <a:gd name="adj2" fmla="val 10754632"/>
              </a:avLst>
            </a:prstGeom>
            <a:solidFill>
              <a:schemeClr val="accent4">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527CF310-CB38-9E48-837D-D54FAC12DACF}"/>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461F62C-4358-F24A-A140-81197A48A954}"/>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4DEF1F6-8A63-8A4F-8B8A-5B393135090B}"/>
              </a:ext>
            </a:extLst>
          </p:cNvPr>
          <p:cNvGrpSpPr/>
          <p:nvPr/>
        </p:nvGrpSpPr>
        <p:grpSpPr>
          <a:xfrm rot="10800000">
            <a:off x="1332047" y="4192882"/>
            <a:ext cx="3683833" cy="3700614"/>
            <a:chOff x="8737039" y="-171400"/>
            <a:chExt cx="3683833" cy="3700614"/>
          </a:xfrm>
        </p:grpSpPr>
        <p:sp>
          <p:nvSpPr>
            <p:cNvPr id="52" name="Pie 51">
              <a:extLst>
                <a:ext uri="{FF2B5EF4-FFF2-40B4-BE49-F238E27FC236}">
                  <a16:creationId xmlns:a16="http://schemas.microsoft.com/office/drawing/2014/main" id="{DF7035C0-CAAA-814C-A54A-6D0D52E0104C}"/>
                </a:ext>
              </a:extLst>
            </p:cNvPr>
            <p:cNvSpPr/>
            <p:nvPr/>
          </p:nvSpPr>
          <p:spPr>
            <a:xfrm>
              <a:off x="8763272" y="-171400"/>
              <a:ext cx="3657600" cy="3657600"/>
            </a:xfrm>
            <a:prstGeom prst="pie">
              <a:avLst>
                <a:gd name="adj1" fmla="val 5398902"/>
                <a:gd name="adj2" fmla="val 10754632"/>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a:extLst>
                <a:ext uri="{FF2B5EF4-FFF2-40B4-BE49-F238E27FC236}">
                  <a16:creationId xmlns:a16="http://schemas.microsoft.com/office/drawing/2014/main" id="{8FF408E9-486F-2940-AFDE-60039138F3FE}"/>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C51039D-E23B-C341-93DC-696A03E1CFBE}"/>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F5E09A4-EF12-1C4D-ACC5-7480F84A986C}"/>
              </a:ext>
            </a:extLst>
          </p:cNvPr>
          <p:cNvSpPr>
            <a:spLocks noGrp="1"/>
          </p:cNvSpPr>
          <p:nvPr>
            <p:ph type="title"/>
          </p:nvPr>
        </p:nvSpPr>
        <p:spPr>
          <a:xfrm>
            <a:off x="1981200" y="116632"/>
            <a:ext cx="8229600" cy="1143000"/>
          </a:xfrm>
        </p:spPr>
        <p:txBody>
          <a:bodyPr>
            <a:normAutofit fontScale="90000"/>
          </a:bodyPr>
          <a:lstStyle/>
          <a:p>
            <a:r>
              <a:rPr lang="en-US" sz="4200" dirty="0">
                <a:solidFill>
                  <a:schemeClr val="accent1"/>
                </a:solidFill>
              </a:rPr>
              <a:t>Uncertainty and Complexity Model </a:t>
            </a:r>
            <a:r>
              <a:rPr lang="en-US" sz="3200" dirty="0">
                <a:solidFill>
                  <a:schemeClr val="accent1"/>
                </a:solidFill>
              </a:rPr>
              <a:t>Inspired by the Stacey Complexity Model</a:t>
            </a:r>
          </a:p>
        </p:txBody>
      </p:sp>
      <p:sp>
        <p:nvSpPr>
          <p:cNvPr id="4" name="Slide Number Placeholder 3">
            <a:extLst>
              <a:ext uri="{FF2B5EF4-FFF2-40B4-BE49-F238E27FC236}">
                <a16:creationId xmlns:a16="http://schemas.microsoft.com/office/drawing/2014/main" id="{9CD91D21-D629-1441-8252-3BF5BFF399BF}"/>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6" name="Footer Placeholder 4">
            <a:extLst>
              <a:ext uri="{FF2B5EF4-FFF2-40B4-BE49-F238E27FC236}">
                <a16:creationId xmlns:a16="http://schemas.microsoft.com/office/drawing/2014/main" id="{11F5495A-298B-9444-99CB-DC4937D9A9A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7" name="Straight Arrow Connector 6">
            <a:extLst>
              <a:ext uri="{FF2B5EF4-FFF2-40B4-BE49-F238E27FC236}">
                <a16:creationId xmlns:a16="http://schemas.microsoft.com/office/drawing/2014/main" id="{DD9EA53D-5497-5C4C-BA1E-803F72F187FE}"/>
              </a:ext>
            </a:extLst>
          </p:cNvPr>
          <p:cNvCxnSpPr>
            <a:cxnSpLocks/>
          </p:cNvCxnSpPr>
          <p:nvPr/>
        </p:nvCxnSpPr>
        <p:spPr>
          <a:xfrm>
            <a:off x="3143672"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72D997-DA62-6840-901C-08BC3C7374A1}"/>
              </a:ext>
            </a:extLst>
          </p:cNvPr>
          <p:cNvCxnSpPr>
            <a:cxnSpLocks/>
          </p:cNvCxnSpPr>
          <p:nvPr/>
        </p:nvCxnSpPr>
        <p:spPr>
          <a:xfrm flipV="1">
            <a:off x="3143672"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5F349-C209-EB41-B5FD-06E65244C0E1}"/>
              </a:ext>
            </a:extLst>
          </p:cNvPr>
          <p:cNvSpPr txBox="1"/>
          <p:nvPr/>
        </p:nvSpPr>
        <p:spPr>
          <a:xfrm>
            <a:off x="4324695" y="6080932"/>
            <a:ext cx="3219792"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Technical Degree of Uncertainty</a:t>
            </a:r>
          </a:p>
        </p:txBody>
      </p:sp>
      <p:sp>
        <p:nvSpPr>
          <p:cNvPr id="10" name="TextBox 9">
            <a:extLst>
              <a:ext uri="{FF2B5EF4-FFF2-40B4-BE49-F238E27FC236}">
                <a16:creationId xmlns:a16="http://schemas.microsoft.com/office/drawing/2014/main" id="{948ED0E1-AD36-B64F-A9C5-1703657CB1EC}"/>
              </a:ext>
            </a:extLst>
          </p:cNvPr>
          <p:cNvSpPr txBox="1"/>
          <p:nvPr/>
        </p:nvSpPr>
        <p:spPr>
          <a:xfrm rot="16200000">
            <a:off x="1162290" y="3503841"/>
            <a:ext cx="2698559"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Requirements Uncertainty</a:t>
            </a:r>
          </a:p>
        </p:txBody>
      </p:sp>
      <p:sp>
        <p:nvSpPr>
          <p:cNvPr id="11" name="TextBox 10">
            <a:extLst>
              <a:ext uri="{FF2B5EF4-FFF2-40B4-BE49-F238E27FC236}">
                <a16:creationId xmlns:a16="http://schemas.microsoft.com/office/drawing/2014/main" id="{F2477AB8-730B-094B-B653-754163950E29}"/>
              </a:ext>
            </a:extLst>
          </p:cNvPr>
          <p:cNvSpPr txBox="1"/>
          <p:nvPr/>
        </p:nvSpPr>
        <p:spPr>
          <a:xfrm rot="16200000">
            <a:off x="2186209" y="4899609"/>
            <a:ext cx="1551580"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2" name="TextBox 11">
            <a:extLst>
              <a:ext uri="{FF2B5EF4-FFF2-40B4-BE49-F238E27FC236}">
                <a16:creationId xmlns:a16="http://schemas.microsoft.com/office/drawing/2014/main" id="{D1D4A10C-C06A-894F-A0B3-2D83ECA17C61}"/>
              </a:ext>
            </a:extLst>
          </p:cNvPr>
          <p:cNvSpPr txBox="1"/>
          <p:nvPr/>
        </p:nvSpPr>
        <p:spPr>
          <a:xfrm rot="16200000">
            <a:off x="2154324" y="2033835"/>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sp>
        <p:nvSpPr>
          <p:cNvPr id="13" name="TextBox 12">
            <a:extLst>
              <a:ext uri="{FF2B5EF4-FFF2-40B4-BE49-F238E27FC236}">
                <a16:creationId xmlns:a16="http://schemas.microsoft.com/office/drawing/2014/main" id="{4A885863-C095-B345-9961-66C5D66DB061}"/>
              </a:ext>
            </a:extLst>
          </p:cNvPr>
          <p:cNvSpPr txBox="1"/>
          <p:nvPr/>
        </p:nvSpPr>
        <p:spPr>
          <a:xfrm>
            <a:off x="3162806" y="5805264"/>
            <a:ext cx="15515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4" name="TextBox 13">
            <a:extLst>
              <a:ext uri="{FF2B5EF4-FFF2-40B4-BE49-F238E27FC236}">
                <a16:creationId xmlns:a16="http://schemas.microsoft.com/office/drawing/2014/main" id="{ED7F2E91-D623-E848-A49D-B5046696A63C}"/>
              </a:ext>
            </a:extLst>
          </p:cNvPr>
          <p:cNvSpPr txBox="1"/>
          <p:nvPr/>
        </p:nvSpPr>
        <p:spPr>
          <a:xfrm>
            <a:off x="7106416" y="5788534"/>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cxnSp>
        <p:nvCxnSpPr>
          <p:cNvPr id="19" name="Straight Arrow Connector 18">
            <a:extLst>
              <a:ext uri="{FF2B5EF4-FFF2-40B4-BE49-F238E27FC236}">
                <a16:creationId xmlns:a16="http://schemas.microsoft.com/office/drawing/2014/main" id="{77BC4A47-694A-A541-903F-2FA9C8562BB6}"/>
              </a:ext>
            </a:extLst>
          </p:cNvPr>
          <p:cNvCxnSpPr>
            <a:cxnSpLocks/>
          </p:cNvCxnSpPr>
          <p:nvPr/>
        </p:nvCxnSpPr>
        <p:spPr>
          <a:xfrm>
            <a:off x="3162806" y="1975778"/>
            <a:ext cx="2213115"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ECFBFC-D8AB-FB42-8607-A2888728CA41}"/>
              </a:ext>
            </a:extLst>
          </p:cNvPr>
          <p:cNvCxnSpPr>
            <a:cxnSpLocks/>
          </p:cNvCxnSpPr>
          <p:nvPr/>
        </p:nvCxnSpPr>
        <p:spPr>
          <a:xfrm>
            <a:off x="5375920" y="1975778"/>
            <a:ext cx="0" cy="3812756"/>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507DB1-2234-C341-83D8-DCFC58DF93F8}"/>
              </a:ext>
            </a:extLst>
          </p:cNvPr>
          <p:cNvCxnSpPr>
            <a:cxnSpLocks/>
          </p:cNvCxnSpPr>
          <p:nvPr/>
        </p:nvCxnSpPr>
        <p:spPr>
          <a:xfrm>
            <a:off x="7392144" y="3945884"/>
            <a:ext cx="0" cy="184265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F135BE-8FE0-604A-B42F-F58A72F92BEA}"/>
              </a:ext>
            </a:extLst>
          </p:cNvPr>
          <p:cNvCxnSpPr>
            <a:cxnSpLocks/>
          </p:cNvCxnSpPr>
          <p:nvPr/>
        </p:nvCxnSpPr>
        <p:spPr>
          <a:xfrm>
            <a:off x="3218138" y="3945884"/>
            <a:ext cx="4174007"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011348F4-68DA-464C-991B-AC205E0955CF}"/>
              </a:ext>
            </a:extLst>
          </p:cNvPr>
          <p:cNvSpPr>
            <a:spLocks noChangeArrowheads="1"/>
          </p:cNvSpPr>
          <p:nvPr/>
        </p:nvSpPr>
        <p:spPr bwMode="auto">
          <a:xfrm>
            <a:off x="8328647" y="1886386"/>
            <a:ext cx="1512168" cy="822535"/>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Fundamentally risky</a:t>
            </a:r>
          </a:p>
        </p:txBody>
      </p:sp>
      <p:sp>
        <p:nvSpPr>
          <p:cNvPr id="31" name="Rounded Rectangle 30">
            <a:extLst>
              <a:ext uri="{FF2B5EF4-FFF2-40B4-BE49-F238E27FC236}">
                <a16:creationId xmlns:a16="http://schemas.microsoft.com/office/drawing/2014/main" id="{0C8C9029-5C62-3546-B68C-0FEC5E7277A8}"/>
              </a:ext>
            </a:extLst>
          </p:cNvPr>
          <p:cNvSpPr>
            <a:spLocks noChangeArrowheads="1"/>
          </p:cNvSpPr>
          <p:nvPr/>
        </p:nvSpPr>
        <p:spPr bwMode="auto">
          <a:xfrm>
            <a:off x="8315686" y="3664315"/>
            <a:ext cx="1512168" cy="822535"/>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Adaptive approaches </a:t>
            </a:r>
            <a:br>
              <a:rPr lang="en-US" dirty="0"/>
            </a:br>
            <a:r>
              <a:rPr lang="en-US" dirty="0"/>
              <a:t>work well here</a:t>
            </a:r>
          </a:p>
        </p:txBody>
      </p:sp>
      <p:sp>
        <p:nvSpPr>
          <p:cNvPr id="32" name="Rounded Rectangle 31">
            <a:extLst>
              <a:ext uri="{FF2B5EF4-FFF2-40B4-BE49-F238E27FC236}">
                <a16:creationId xmlns:a16="http://schemas.microsoft.com/office/drawing/2014/main" id="{8D08DCCD-DC45-EB47-B1DD-6736712ECC2A}"/>
              </a:ext>
            </a:extLst>
          </p:cNvPr>
          <p:cNvSpPr>
            <a:spLocks noChangeArrowheads="1"/>
          </p:cNvSpPr>
          <p:nvPr/>
        </p:nvSpPr>
        <p:spPr bwMode="auto">
          <a:xfrm>
            <a:off x="8328726" y="4786342"/>
            <a:ext cx="1512168" cy="822535"/>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Linear approaches </a:t>
            </a:r>
            <a:br>
              <a:rPr lang="en-US" dirty="0"/>
            </a:br>
            <a:r>
              <a:rPr lang="en-US" dirty="0"/>
              <a:t>work well here</a:t>
            </a:r>
          </a:p>
        </p:txBody>
      </p:sp>
      <p:cxnSp>
        <p:nvCxnSpPr>
          <p:cNvPr id="33" name="Straight Arrow Connector 32">
            <a:extLst>
              <a:ext uri="{FF2B5EF4-FFF2-40B4-BE49-F238E27FC236}">
                <a16:creationId xmlns:a16="http://schemas.microsoft.com/office/drawing/2014/main" id="{F8572AB5-A43E-E746-9CB4-44EA21BFFBAE}"/>
              </a:ext>
            </a:extLst>
          </p:cNvPr>
          <p:cNvCxnSpPr>
            <a:cxnSpLocks/>
          </p:cNvCxnSpPr>
          <p:nvPr/>
        </p:nvCxnSpPr>
        <p:spPr>
          <a:xfrm>
            <a:off x="4511824" y="5218735"/>
            <a:ext cx="3803862" cy="0"/>
          </a:xfrm>
          <a:prstGeom prst="straightConnector1">
            <a:avLst/>
          </a:prstGeom>
          <a:ln w="38100">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B6B692-4CE3-F643-849C-B4FEDF0FDF08}"/>
              </a:ext>
            </a:extLst>
          </p:cNvPr>
          <p:cNvCxnSpPr>
            <a:cxnSpLocks/>
            <a:endCxn id="31" idx="1"/>
          </p:cNvCxnSpPr>
          <p:nvPr/>
        </p:nvCxnSpPr>
        <p:spPr>
          <a:xfrm flipV="1">
            <a:off x="6413756" y="4075582"/>
            <a:ext cx="1901931" cy="411268"/>
          </a:xfrm>
          <a:prstGeom prst="straightConnector1">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67D47E-8293-C046-8048-1D1E83D3413A}"/>
              </a:ext>
            </a:extLst>
          </p:cNvPr>
          <p:cNvCxnSpPr>
            <a:cxnSpLocks/>
          </p:cNvCxnSpPr>
          <p:nvPr/>
        </p:nvCxnSpPr>
        <p:spPr>
          <a:xfrm>
            <a:off x="7022442" y="3529214"/>
            <a:ext cx="1262595" cy="529639"/>
          </a:xfrm>
          <a:prstGeom prst="straightConnector1">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486D597-9109-9B49-A02C-AE476619F385}"/>
              </a:ext>
            </a:extLst>
          </p:cNvPr>
          <p:cNvCxnSpPr>
            <a:cxnSpLocks/>
            <a:endCxn id="30" idx="1"/>
          </p:cNvCxnSpPr>
          <p:nvPr/>
        </p:nvCxnSpPr>
        <p:spPr>
          <a:xfrm>
            <a:off x="7712575" y="2297653"/>
            <a:ext cx="616072" cy="0"/>
          </a:xfrm>
          <a:prstGeom prst="straightConnector1">
            <a:avLst/>
          </a:prstGeom>
          <a:ln w="38100">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681870-C976-E545-BFC5-40DDB588FE38}"/>
              </a:ext>
            </a:extLst>
          </p:cNvPr>
          <p:cNvSpPr txBox="1"/>
          <p:nvPr/>
        </p:nvSpPr>
        <p:spPr>
          <a:xfrm rot="2744007">
            <a:off x="2874447" y="4803457"/>
            <a:ext cx="22157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Simple</a:t>
            </a:r>
          </a:p>
        </p:txBody>
      </p:sp>
      <p:sp>
        <p:nvSpPr>
          <p:cNvPr id="16" name="TextBox 15">
            <a:extLst>
              <a:ext uri="{FF2B5EF4-FFF2-40B4-BE49-F238E27FC236}">
                <a16:creationId xmlns:a16="http://schemas.microsoft.com/office/drawing/2014/main" id="{9EE42BA3-C818-E34C-985C-784AB890D990}"/>
              </a:ext>
            </a:extLst>
          </p:cNvPr>
          <p:cNvSpPr txBox="1"/>
          <p:nvPr/>
        </p:nvSpPr>
        <p:spPr>
          <a:xfrm rot="2744007">
            <a:off x="3867641" y="3825241"/>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Complicated</a:t>
            </a:r>
          </a:p>
        </p:txBody>
      </p:sp>
      <p:sp>
        <p:nvSpPr>
          <p:cNvPr id="17" name="TextBox 16">
            <a:extLst>
              <a:ext uri="{FF2B5EF4-FFF2-40B4-BE49-F238E27FC236}">
                <a16:creationId xmlns:a16="http://schemas.microsoft.com/office/drawing/2014/main" id="{D17098D8-DD2F-904B-9735-E04A8B0C34B0}"/>
              </a:ext>
            </a:extLst>
          </p:cNvPr>
          <p:cNvSpPr txBox="1"/>
          <p:nvPr/>
        </p:nvSpPr>
        <p:spPr>
          <a:xfrm rot="2744007">
            <a:off x="4965317" y="2784499"/>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Complex</a:t>
            </a:r>
          </a:p>
        </p:txBody>
      </p:sp>
      <p:sp>
        <p:nvSpPr>
          <p:cNvPr id="18" name="TextBox 17">
            <a:extLst>
              <a:ext uri="{FF2B5EF4-FFF2-40B4-BE49-F238E27FC236}">
                <a16:creationId xmlns:a16="http://schemas.microsoft.com/office/drawing/2014/main" id="{78DEB68C-877B-AE41-90FA-65F95D16F3D0}"/>
              </a:ext>
            </a:extLst>
          </p:cNvPr>
          <p:cNvSpPr txBox="1"/>
          <p:nvPr/>
        </p:nvSpPr>
        <p:spPr>
          <a:xfrm rot="2744007">
            <a:off x="6255503" y="1972020"/>
            <a:ext cx="1902113"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Chaos</a:t>
            </a:r>
          </a:p>
        </p:txBody>
      </p:sp>
    </p:spTree>
    <p:extLst>
      <p:ext uri="{BB962C8B-B14F-4D97-AF65-F5344CB8AC3E}">
        <p14:creationId xmlns:p14="http://schemas.microsoft.com/office/powerpoint/2010/main" val="42617775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Four Categories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B1F2407D-DBCE-904D-AC8F-699CA0566722}"/>
              </a:ext>
            </a:extLst>
          </p:cNvPr>
          <p:cNvSpPr>
            <a:spLocks noChangeArrowheads="1"/>
          </p:cNvSpPr>
          <p:nvPr/>
        </p:nvSpPr>
        <p:spPr bwMode="auto">
          <a:xfrm>
            <a:off x="1705696" y="2653480"/>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Predictive</a:t>
            </a:r>
          </a:p>
        </p:txBody>
      </p:sp>
      <p:sp>
        <p:nvSpPr>
          <p:cNvPr id="8" name="Rounded Rectangle 7">
            <a:extLst>
              <a:ext uri="{FF2B5EF4-FFF2-40B4-BE49-F238E27FC236}">
                <a16:creationId xmlns:a16="http://schemas.microsoft.com/office/drawing/2014/main" id="{891FB4F6-2AF0-4945-9168-C9C0A72B3985}"/>
              </a:ext>
            </a:extLst>
          </p:cNvPr>
          <p:cNvSpPr>
            <a:spLocks noChangeArrowheads="1"/>
          </p:cNvSpPr>
          <p:nvPr/>
        </p:nvSpPr>
        <p:spPr bwMode="auto">
          <a:xfrm>
            <a:off x="1705696" y="3563764"/>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Iterative</a:t>
            </a:r>
          </a:p>
        </p:txBody>
      </p:sp>
      <p:sp>
        <p:nvSpPr>
          <p:cNvPr id="9" name="Rounded Rectangle 8">
            <a:extLst>
              <a:ext uri="{FF2B5EF4-FFF2-40B4-BE49-F238E27FC236}">
                <a16:creationId xmlns:a16="http://schemas.microsoft.com/office/drawing/2014/main" id="{ACB95B05-FAC2-7B43-B950-CC16DB722075}"/>
              </a:ext>
            </a:extLst>
          </p:cNvPr>
          <p:cNvSpPr>
            <a:spLocks noChangeArrowheads="1"/>
          </p:cNvSpPr>
          <p:nvPr/>
        </p:nvSpPr>
        <p:spPr bwMode="auto">
          <a:xfrm>
            <a:off x="1705696" y="4484179"/>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Incremental</a:t>
            </a:r>
          </a:p>
        </p:txBody>
      </p:sp>
      <p:sp>
        <p:nvSpPr>
          <p:cNvPr id="10" name="Rounded Rectangle 9">
            <a:extLst>
              <a:ext uri="{FF2B5EF4-FFF2-40B4-BE49-F238E27FC236}">
                <a16:creationId xmlns:a16="http://schemas.microsoft.com/office/drawing/2014/main" id="{2B7E8BFB-F55F-3C4E-993E-AE8C65474C1E}"/>
              </a:ext>
            </a:extLst>
          </p:cNvPr>
          <p:cNvSpPr>
            <a:spLocks noChangeArrowheads="1"/>
          </p:cNvSpPr>
          <p:nvPr/>
        </p:nvSpPr>
        <p:spPr bwMode="auto">
          <a:xfrm>
            <a:off x="1705696" y="5420283"/>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Agile</a:t>
            </a:r>
          </a:p>
        </p:txBody>
      </p:sp>
      <p:sp>
        <p:nvSpPr>
          <p:cNvPr id="11" name="Rounded Rectangle 10">
            <a:extLst>
              <a:ext uri="{FF2B5EF4-FFF2-40B4-BE49-F238E27FC236}">
                <a16:creationId xmlns:a16="http://schemas.microsoft.com/office/drawing/2014/main" id="{3159B505-228D-9940-80A8-C53C9C2383BC}"/>
              </a:ext>
            </a:extLst>
          </p:cNvPr>
          <p:cNvSpPr>
            <a:spLocks noChangeArrowheads="1"/>
          </p:cNvSpPr>
          <p:nvPr/>
        </p:nvSpPr>
        <p:spPr bwMode="auto">
          <a:xfrm>
            <a:off x="1705696"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Approach</a:t>
            </a:r>
          </a:p>
        </p:txBody>
      </p:sp>
      <p:sp>
        <p:nvSpPr>
          <p:cNvPr id="12" name="Rounded Rectangle 11">
            <a:extLst>
              <a:ext uri="{FF2B5EF4-FFF2-40B4-BE49-F238E27FC236}">
                <a16:creationId xmlns:a16="http://schemas.microsoft.com/office/drawing/2014/main" id="{D191ECA2-1FA2-A845-93F3-3215C5F551B1}"/>
              </a:ext>
            </a:extLst>
          </p:cNvPr>
          <p:cNvSpPr>
            <a:spLocks noChangeArrowheads="1"/>
          </p:cNvSpPr>
          <p:nvPr/>
        </p:nvSpPr>
        <p:spPr bwMode="auto">
          <a:xfrm>
            <a:off x="3465949"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Requirements</a:t>
            </a:r>
          </a:p>
        </p:txBody>
      </p:sp>
      <p:sp>
        <p:nvSpPr>
          <p:cNvPr id="13" name="Rounded Rectangle 12">
            <a:extLst>
              <a:ext uri="{FF2B5EF4-FFF2-40B4-BE49-F238E27FC236}">
                <a16:creationId xmlns:a16="http://schemas.microsoft.com/office/drawing/2014/main" id="{520784FF-4780-D645-8EEB-84A8F5FEC16F}"/>
              </a:ext>
            </a:extLst>
          </p:cNvPr>
          <p:cNvSpPr>
            <a:spLocks noChangeArrowheads="1"/>
          </p:cNvSpPr>
          <p:nvPr/>
        </p:nvSpPr>
        <p:spPr bwMode="auto">
          <a:xfrm>
            <a:off x="5228385"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Activities</a:t>
            </a:r>
          </a:p>
        </p:txBody>
      </p:sp>
      <p:sp>
        <p:nvSpPr>
          <p:cNvPr id="14" name="Rounded Rectangle 13">
            <a:extLst>
              <a:ext uri="{FF2B5EF4-FFF2-40B4-BE49-F238E27FC236}">
                <a16:creationId xmlns:a16="http://schemas.microsoft.com/office/drawing/2014/main" id="{8B287CF2-29C1-9942-97BB-F8D1D3792018}"/>
              </a:ext>
            </a:extLst>
          </p:cNvPr>
          <p:cNvSpPr>
            <a:spLocks noChangeArrowheads="1"/>
          </p:cNvSpPr>
          <p:nvPr/>
        </p:nvSpPr>
        <p:spPr bwMode="auto">
          <a:xfrm>
            <a:off x="6990821"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Delivery</a:t>
            </a:r>
          </a:p>
        </p:txBody>
      </p:sp>
      <p:sp>
        <p:nvSpPr>
          <p:cNvPr id="15" name="Rounded Rectangle 14">
            <a:extLst>
              <a:ext uri="{FF2B5EF4-FFF2-40B4-BE49-F238E27FC236}">
                <a16:creationId xmlns:a16="http://schemas.microsoft.com/office/drawing/2014/main" id="{C96B2F01-C01C-9E4B-85DE-D87F2B6403C1}"/>
              </a:ext>
            </a:extLst>
          </p:cNvPr>
          <p:cNvSpPr>
            <a:spLocks noChangeArrowheads="1"/>
          </p:cNvSpPr>
          <p:nvPr/>
        </p:nvSpPr>
        <p:spPr bwMode="auto">
          <a:xfrm>
            <a:off x="8753256"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Goal</a:t>
            </a:r>
          </a:p>
        </p:txBody>
      </p:sp>
      <p:sp>
        <p:nvSpPr>
          <p:cNvPr id="16" name="Rounded Rectangle 15">
            <a:extLst>
              <a:ext uri="{FF2B5EF4-FFF2-40B4-BE49-F238E27FC236}">
                <a16:creationId xmlns:a16="http://schemas.microsoft.com/office/drawing/2014/main" id="{67367F70-202F-5541-9B34-22A85CF20402}"/>
              </a:ext>
            </a:extLst>
          </p:cNvPr>
          <p:cNvSpPr>
            <a:spLocks noChangeArrowheads="1"/>
          </p:cNvSpPr>
          <p:nvPr/>
        </p:nvSpPr>
        <p:spPr bwMode="auto">
          <a:xfrm>
            <a:off x="3472100"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Fixed</a:t>
            </a:r>
          </a:p>
        </p:txBody>
      </p:sp>
      <p:sp>
        <p:nvSpPr>
          <p:cNvPr id="17" name="Rounded Rectangle 16">
            <a:extLst>
              <a:ext uri="{FF2B5EF4-FFF2-40B4-BE49-F238E27FC236}">
                <a16:creationId xmlns:a16="http://schemas.microsoft.com/office/drawing/2014/main" id="{97E7B9E4-5B58-C941-A153-8F2716AF32BD}"/>
              </a:ext>
            </a:extLst>
          </p:cNvPr>
          <p:cNvSpPr>
            <a:spLocks noChangeArrowheads="1"/>
          </p:cNvSpPr>
          <p:nvPr/>
        </p:nvSpPr>
        <p:spPr bwMode="auto">
          <a:xfrm>
            <a:off x="3472100"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18" name="Rounded Rectangle 17">
            <a:extLst>
              <a:ext uri="{FF2B5EF4-FFF2-40B4-BE49-F238E27FC236}">
                <a16:creationId xmlns:a16="http://schemas.microsoft.com/office/drawing/2014/main" id="{C9A7BDDD-009B-4F43-AB2A-45FD4008BC5B}"/>
              </a:ext>
            </a:extLst>
          </p:cNvPr>
          <p:cNvSpPr>
            <a:spLocks noChangeArrowheads="1"/>
          </p:cNvSpPr>
          <p:nvPr/>
        </p:nvSpPr>
        <p:spPr bwMode="auto">
          <a:xfrm>
            <a:off x="3472100"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19" name="Rounded Rectangle 18">
            <a:extLst>
              <a:ext uri="{FF2B5EF4-FFF2-40B4-BE49-F238E27FC236}">
                <a16:creationId xmlns:a16="http://schemas.microsoft.com/office/drawing/2014/main" id="{B81B3532-5C1A-7C49-B79F-903BE14180E1}"/>
              </a:ext>
            </a:extLst>
          </p:cNvPr>
          <p:cNvSpPr>
            <a:spLocks noChangeArrowheads="1"/>
          </p:cNvSpPr>
          <p:nvPr/>
        </p:nvSpPr>
        <p:spPr bwMode="auto">
          <a:xfrm>
            <a:off x="3472100"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20" name="Rounded Rectangle 19">
            <a:extLst>
              <a:ext uri="{FF2B5EF4-FFF2-40B4-BE49-F238E27FC236}">
                <a16:creationId xmlns:a16="http://schemas.microsoft.com/office/drawing/2014/main" id="{EE3E7ACA-33AD-DD4E-A073-70F25A5BDD1E}"/>
              </a:ext>
            </a:extLst>
          </p:cNvPr>
          <p:cNvSpPr>
            <a:spLocks noChangeArrowheads="1"/>
          </p:cNvSpPr>
          <p:nvPr/>
        </p:nvSpPr>
        <p:spPr bwMode="auto">
          <a:xfrm>
            <a:off x="5231905"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the entire project</a:t>
            </a:r>
          </a:p>
        </p:txBody>
      </p:sp>
      <p:sp>
        <p:nvSpPr>
          <p:cNvPr id="21" name="Rounded Rectangle 20">
            <a:extLst>
              <a:ext uri="{FF2B5EF4-FFF2-40B4-BE49-F238E27FC236}">
                <a16:creationId xmlns:a16="http://schemas.microsoft.com/office/drawing/2014/main" id="{F26BE11C-B143-2845-8BF0-418D2C91ADF2}"/>
              </a:ext>
            </a:extLst>
          </p:cNvPr>
          <p:cNvSpPr>
            <a:spLocks noChangeArrowheads="1"/>
          </p:cNvSpPr>
          <p:nvPr/>
        </p:nvSpPr>
        <p:spPr bwMode="auto">
          <a:xfrm>
            <a:off x="5231905"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2" name="Rounded Rectangle 21">
            <a:extLst>
              <a:ext uri="{FF2B5EF4-FFF2-40B4-BE49-F238E27FC236}">
                <a16:creationId xmlns:a16="http://schemas.microsoft.com/office/drawing/2014/main" id="{B916BE02-CC5B-934F-B28F-4C5A91B1F320}"/>
              </a:ext>
            </a:extLst>
          </p:cNvPr>
          <p:cNvSpPr>
            <a:spLocks noChangeArrowheads="1"/>
          </p:cNvSpPr>
          <p:nvPr/>
        </p:nvSpPr>
        <p:spPr bwMode="auto">
          <a:xfrm>
            <a:off x="5231905"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 given increment</a:t>
            </a:r>
          </a:p>
        </p:txBody>
      </p:sp>
      <p:sp>
        <p:nvSpPr>
          <p:cNvPr id="23" name="Rounded Rectangle 22">
            <a:extLst>
              <a:ext uri="{FF2B5EF4-FFF2-40B4-BE49-F238E27FC236}">
                <a16:creationId xmlns:a16="http://schemas.microsoft.com/office/drawing/2014/main" id="{95D7838F-6609-D24A-A2D6-C8267D771849}"/>
              </a:ext>
            </a:extLst>
          </p:cNvPr>
          <p:cNvSpPr>
            <a:spLocks noChangeArrowheads="1"/>
          </p:cNvSpPr>
          <p:nvPr/>
        </p:nvSpPr>
        <p:spPr bwMode="auto">
          <a:xfrm>
            <a:off x="5231905"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4" name="Rounded Rectangle 23">
            <a:extLst>
              <a:ext uri="{FF2B5EF4-FFF2-40B4-BE49-F238E27FC236}">
                <a16:creationId xmlns:a16="http://schemas.microsoft.com/office/drawing/2014/main" id="{F7680EFB-96E1-6C40-A366-3F13BE3A729B}"/>
              </a:ext>
            </a:extLst>
          </p:cNvPr>
          <p:cNvSpPr>
            <a:spLocks noChangeArrowheads="1"/>
          </p:cNvSpPr>
          <p:nvPr/>
        </p:nvSpPr>
        <p:spPr bwMode="auto">
          <a:xfrm>
            <a:off x="7000492"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5" name="Rounded Rectangle 24">
            <a:extLst>
              <a:ext uri="{FF2B5EF4-FFF2-40B4-BE49-F238E27FC236}">
                <a16:creationId xmlns:a16="http://schemas.microsoft.com/office/drawing/2014/main" id="{2D82CD6B-42B6-FC4A-A86D-48E8AEE0F237}"/>
              </a:ext>
            </a:extLst>
          </p:cNvPr>
          <p:cNvSpPr>
            <a:spLocks noChangeArrowheads="1"/>
          </p:cNvSpPr>
          <p:nvPr/>
        </p:nvSpPr>
        <p:spPr bwMode="auto">
          <a:xfrm>
            <a:off x="7000492"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6" name="Rounded Rectangle 25">
            <a:extLst>
              <a:ext uri="{FF2B5EF4-FFF2-40B4-BE49-F238E27FC236}">
                <a16:creationId xmlns:a16="http://schemas.microsoft.com/office/drawing/2014/main" id="{F9F04CA7-F49B-584D-8981-75C10FA8CCCA}"/>
              </a:ext>
            </a:extLst>
          </p:cNvPr>
          <p:cNvSpPr>
            <a:spLocks noChangeArrowheads="1"/>
          </p:cNvSpPr>
          <p:nvPr/>
        </p:nvSpPr>
        <p:spPr bwMode="auto">
          <a:xfrm>
            <a:off x="7000492"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7" name="Rounded Rectangle 26">
            <a:extLst>
              <a:ext uri="{FF2B5EF4-FFF2-40B4-BE49-F238E27FC236}">
                <a16:creationId xmlns:a16="http://schemas.microsoft.com/office/drawing/2014/main" id="{33223522-3362-2E4F-B4A4-7D7C3388DE72}"/>
              </a:ext>
            </a:extLst>
          </p:cNvPr>
          <p:cNvSpPr>
            <a:spLocks noChangeArrowheads="1"/>
          </p:cNvSpPr>
          <p:nvPr/>
        </p:nvSpPr>
        <p:spPr bwMode="auto">
          <a:xfrm>
            <a:off x="7000492"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8" name="Rounded Rectangle 27">
            <a:extLst>
              <a:ext uri="{FF2B5EF4-FFF2-40B4-BE49-F238E27FC236}">
                <a16:creationId xmlns:a16="http://schemas.microsoft.com/office/drawing/2014/main" id="{A98212F1-3813-584A-BF51-3DC556D8020C}"/>
              </a:ext>
            </a:extLst>
          </p:cNvPr>
          <p:cNvSpPr>
            <a:spLocks noChangeArrowheads="1"/>
          </p:cNvSpPr>
          <p:nvPr/>
        </p:nvSpPr>
        <p:spPr bwMode="auto">
          <a:xfrm>
            <a:off x="8750626" y="2653480"/>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Manage cost</a:t>
            </a:r>
          </a:p>
        </p:txBody>
      </p:sp>
      <p:sp>
        <p:nvSpPr>
          <p:cNvPr id="29" name="Rounded Rectangle 28">
            <a:extLst>
              <a:ext uri="{FF2B5EF4-FFF2-40B4-BE49-F238E27FC236}">
                <a16:creationId xmlns:a16="http://schemas.microsoft.com/office/drawing/2014/main" id="{EA4178AE-03D1-2540-8CA2-9110E646B4E2}"/>
              </a:ext>
            </a:extLst>
          </p:cNvPr>
          <p:cNvSpPr>
            <a:spLocks noChangeArrowheads="1"/>
          </p:cNvSpPr>
          <p:nvPr/>
        </p:nvSpPr>
        <p:spPr bwMode="auto">
          <a:xfrm>
            <a:off x="8750626" y="3563764"/>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Correctness of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solution</a:t>
            </a:r>
          </a:p>
        </p:txBody>
      </p:sp>
      <p:sp>
        <p:nvSpPr>
          <p:cNvPr id="30" name="Rounded Rectangle 29">
            <a:extLst>
              <a:ext uri="{FF2B5EF4-FFF2-40B4-BE49-F238E27FC236}">
                <a16:creationId xmlns:a16="http://schemas.microsoft.com/office/drawing/2014/main" id="{BC58FEBF-4A46-CF48-9FDC-8985B4FC4ED9}"/>
              </a:ext>
            </a:extLst>
          </p:cNvPr>
          <p:cNvSpPr>
            <a:spLocks noChangeArrowheads="1"/>
          </p:cNvSpPr>
          <p:nvPr/>
        </p:nvSpPr>
        <p:spPr bwMode="auto">
          <a:xfrm>
            <a:off x="8750626" y="448417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Speed</a:t>
            </a:r>
          </a:p>
        </p:txBody>
      </p:sp>
      <p:sp>
        <p:nvSpPr>
          <p:cNvPr id="31" name="Rounded Rectangle 30">
            <a:extLst>
              <a:ext uri="{FF2B5EF4-FFF2-40B4-BE49-F238E27FC236}">
                <a16:creationId xmlns:a16="http://schemas.microsoft.com/office/drawing/2014/main" id="{B3D28E23-DF19-3141-8614-9942D8D509E6}"/>
              </a:ext>
            </a:extLst>
          </p:cNvPr>
          <p:cNvSpPr>
            <a:spLocks noChangeArrowheads="1"/>
          </p:cNvSpPr>
          <p:nvPr/>
        </p:nvSpPr>
        <p:spPr bwMode="auto">
          <a:xfrm>
            <a:off x="8750626" y="542028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400" dirty="0">
                <a:latin typeface="Calibri" panose="020F0502020204030204" pitchFamily="34" charset="0"/>
                <a:cs typeface="Calibri" panose="020F0502020204030204" pitchFamily="34" charset="0"/>
              </a:rPr>
              <a:t>Customer value via frequent deliveries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and feedback</a:t>
            </a:r>
          </a:p>
        </p:txBody>
      </p:sp>
    </p:spTree>
    <p:extLst>
      <p:ext uri="{BB962C8B-B14F-4D97-AF65-F5344CB8AC3E}">
        <p14:creationId xmlns:p14="http://schemas.microsoft.com/office/powerpoint/2010/main" val="5634088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2944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7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B934-7276-DFD4-AFC4-FB5CD2656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CB61F-1254-2AB3-A20C-715E97432651}"/>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DDB7937F-0FD7-65C5-DDEC-85B9B12250BF}"/>
              </a:ext>
            </a:extLst>
          </p:cNvPr>
          <p:cNvSpPr>
            <a:spLocks noGrp="1"/>
          </p:cNvSpPr>
          <p:nvPr>
            <p:ph type="sldNum" sz="quarter" idx="12"/>
          </p:nvPr>
        </p:nvSpPr>
        <p:spPr/>
        <p:txBody>
          <a:bodyPr/>
          <a:lstStyle/>
          <a:p>
            <a:fld id="{5D6FF71F-CF6A-4C46-8F9B-61D49EEA70E3}" type="slidenum">
              <a:rPr lang="en-US" smtClean="0"/>
              <a:t>16</a:t>
            </a:fld>
            <a:endParaRPr lang="en-US"/>
          </a:p>
        </p:txBody>
      </p:sp>
      <p:pic>
        <p:nvPicPr>
          <p:cNvPr id="5" name="Picture 4">
            <a:extLst>
              <a:ext uri="{FF2B5EF4-FFF2-40B4-BE49-F238E27FC236}">
                <a16:creationId xmlns:a16="http://schemas.microsoft.com/office/drawing/2014/main" id="{F90A2392-1AA5-6F6A-5545-98FEC162DBCE}"/>
              </a:ext>
            </a:extLst>
          </p:cNvPr>
          <p:cNvPicPr>
            <a:picLocks noChangeAspect="1"/>
          </p:cNvPicPr>
          <p:nvPr/>
        </p:nvPicPr>
        <p:blipFill>
          <a:blip r:embed="rId2"/>
          <a:stretch>
            <a:fillRect/>
          </a:stretch>
        </p:blipFill>
        <p:spPr>
          <a:xfrm>
            <a:off x="534388" y="886676"/>
            <a:ext cx="11222181" cy="5739410"/>
          </a:xfrm>
          <a:prstGeom prst="rect">
            <a:avLst/>
          </a:prstGeom>
        </p:spPr>
      </p:pic>
      <p:sp>
        <p:nvSpPr>
          <p:cNvPr id="6" name="Footer Placeholder 4">
            <a:extLst>
              <a:ext uri="{FF2B5EF4-FFF2-40B4-BE49-F238E27FC236}">
                <a16:creationId xmlns:a16="http://schemas.microsoft.com/office/drawing/2014/main" id="{CFC3A980-4189-EC4D-906F-682CDB0D2C63}"/>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spTree>
    <p:extLst>
      <p:ext uri="{BB962C8B-B14F-4D97-AF65-F5344CB8AC3E}">
        <p14:creationId xmlns:p14="http://schemas.microsoft.com/office/powerpoint/2010/main" val="6035527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1913393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3344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41163128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p:txBody>
          <a:bodyPr/>
          <a:lstStyle/>
          <a:p>
            <a:r>
              <a:rPr lang="en-US" dirty="0"/>
              <a:t>Software products are software systems that include general functionality that is likely to be useful to a wide range of customers. </a:t>
            </a:r>
          </a:p>
          <a:p>
            <a:endParaRPr lang="en-US" dirty="0"/>
          </a:p>
          <a:p>
            <a:r>
              <a:rPr lang="en-US" dirty="0"/>
              <a:t>In product software engineering, the same company is responsible for deciding on the features that should be part of the product and the implementation of these features.</a:t>
            </a:r>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9052086A-F6EC-EB4A-8710-B23086C3B0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512738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985838" y="1460667"/>
            <a:ext cx="10173959" cy="4887646"/>
          </a:xfrm>
        </p:spPr>
        <p:txBody>
          <a:bodyPr>
            <a:normAutofit/>
          </a:bodyPr>
          <a:lstStyle/>
          <a:p>
            <a:r>
              <a:rPr lang="en-US" dirty="0"/>
              <a:t>Software products may be delivered as stand-alone systems running on the customer’s computers, hybrid systems or service-based systems. </a:t>
            </a:r>
          </a:p>
          <a:p>
            <a:r>
              <a:rPr lang="en-US" dirty="0"/>
              <a:t>In hybrid systems, some features are implemented locally and others are accessed over the Internet.  </a:t>
            </a:r>
          </a:p>
          <a:p>
            <a:r>
              <a:rPr lang="en-US" dirty="0"/>
              <a:t>All product features are remotely accessed in service-based products.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96FFA0A8-4DFC-DA4C-9FD9-9925DEF986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17747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842962" y="1460667"/>
            <a:ext cx="10658475" cy="4848653"/>
          </a:xfrm>
        </p:spPr>
        <p:txBody>
          <a:bodyPr>
            <a:normAutofit/>
          </a:bodyPr>
          <a:lstStyle/>
          <a:p>
            <a:r>
              <a:rPr lang="en-US" dirty="0"/>
              <a:t>A product vision should succinctly describe what is to be developed, who are the target customers for the product and why they should buy the product that you are developing.</a:t>
            </a:r>
          </a:p>
          <a:p>
            <a:r>
              <a:rPr lang="en-US" dirty="0"/>
              <a:t>Domain experience, product experience, customer experience and an experimental software prototype may all contribute to the development of the product vision.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A16F19FA-7FA3-124A-9E12-0F605579E2A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046505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728663" y="1600200"/>
            <a:ext cx="10787062" cy="4709120"/>
          </a:xfrm>
        </p:spPr>
        <p:txBody>
          <a:bodyPr/>
          <a:lstStyle/>
          <a:p>
            <a:r>
              <a:rPr lang="en-US" dirty="0"/>
              <a:t>Key responsibilities of product managers are product vision ownership, product roadmap development, creating user stories and the product backlog, customer and acceptance testing and user interface design.</a:t>
            </a:r>
          </a:p>
          <a:p>
            <a:r>
              <a:rPr lang="en-US" dirty="0"/>
              <a:t>Product managers work at the interface between the business, the software development team and the product customers. </a:t>
            </a:r>
          </a:p>
          <a:p>
            <a:r>
              <a:rPr lang="en-US" dirty="0"/>
              <a:t>They facilitate communications between these groups.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50469899-48A0-C14B-88FD-96C2DE6D095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677977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p:txBody>
          <a:bodyPr/>
          <a:lstStyle/>
          <a:p>
            <a:r>
              <a:rPr lang="en-US" dirty="0"/>
              <a:t>You should always develop a product prototype to refine your own ideas and to demonstrate the planned product features to potential customers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089122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55000" lnSpcReduction="20000"/>
          </a:bodyPr>
          <a:lstStyle/>
          <a:p>
            <a:pPr>
              <a:lnSpc>
                <a:spcPct val="120000"/>
              </a:lnSpc>
              <a:spcAft>
                <a:spcPts val="0"/>
              </a:spcAft>
            </a:pPr>
            <a:r>
              <a:rPr lang="en-US" altLang="zh-TW" sz="2900" b="0" dirty="0"/>
              <a:t>Ian Sommerville (2019), Engineering Software Products: An Introduction to Modern Software Engineering, Pearson.</a:t>
            </a:r>
          </a:p>
          <a:p>
            <a:pPr>
              <a:lnSpc>
                <a:spcPct val="120000"/>
              </a:lnSpc>
              <a:spcAft>
                <a:spcPts val="0"/>
              </a:spcAft>
            </a:pPr>
            <a:r>
              <a:rPr lang="en-US" altLang="zh-TW" sz="2900" b="0" dirty="0"/>
              <a:t>Ian Sommerville (2015), Software Engineering, 10th Edition, Pearson.</a:t>
            </a:r>
          </a:p>
          <a:p>
            <a:pPr>
              <a:lnSpc>
                <a:spcPct val="120000"/>
              </a:lnSpc>
              <a:spcAft>
                <a:spcPts val="0"/>
              </a:spcAft>
            </a:pPr>
            <a:r>
              <a:rPr lang="en-US" altLang="zh-TW" sz="2900" b="0" dirty="0"/>
              <a:t>Titus Winters, Tom </a:t>
            </a:r>
            <a:r>
              <a:rPr lang="en-US" altLang="zh-TW" sz="2900" b="0" dirty="0" err="1"/>
              <a:t>Manshreck</a:t>
            </a:r>
            <a:r>
              <a:rPr lang="en-US" altLang="zh-TW" sz="2900" b="0" dirty="0"/>
              <a:t>, and Hyrum Wright (2020), Software Engineering at Google: Lessons Learned from Programming Over Time, O'Reilly Media.</a:t>
            </a:r>
          </a:p>
          <a:p>
            <a:pPr>
              <a:lnSpc>
                <a:spcPct val="120000"/>
              </a:lnSpc>
              <a:spcAft>
                <a:spcPts val="0"/>
              </a:spcAft>
            </a:pPr>
            <a:r>
              <a:rPr lang="en-US" sz="2900" b="0" dirty="0"/>
              <a:t>Project Management Institute (2021), A Guide to the Project Management Body of Knowledge (PMBOK Guide) – Seventh Edition and The Standard for Project Management, PMI.</a:t>
            </a:r>
          </a:p>
          <a:p>
            <a:pPr>
              <a:lnSpc>
                <a:spcPct val="120000"/>
              </a:lnSpc>
              <a:spcAft>
                <a:spcPts val="0"/>
              </a:spcAft>
            </a:pPr>
            <a:r>
              <a:rPr lang="en-US" sz="2900" b="0" dirty="0"/>
              <a:t>Project Management Institute (2017), A Guide to the Project Management Body of Knowledge (PMBOK Guide), Sixth Edition, Project Management Institute.</a:t>
            </a:r>
          </a:p>
          <a:p>
            <a:pPr>
              <a:lnSpc>
                <a:spcPct val="120000"/>
              </a:lnSpc>
              <a:spcAft>
                <a:spcPts val="0"/>
              </a:spcAft>
            </a:pPr>
            <a:r>
              <a:rPr lang="en-US" sz="2900" b="0" dirty="0"/>
              <a:t>Project Management Institute (2017), Agile Practice Guide, Project Management Institute.</a:t>
            </a:r>
          </a:p>
          <a:p>
            <a:pPr>
              <a:lnSpc>
                <a:spcPct val="120000"/>
              </a:lnSpc>
              <a:spcAft>
                <a:spcPts val="0"/>
              </a:spcAft>
            </a:pPr>
            <a:r>
              <a:rPr lang="en-US" sz="2900" b="0" dirty="0"/>
              <a:t>Denis Rothman (2024), RAG-Driven Generative AI: Build custom retrieval augmented generation pipelines with LlamaIndex, Deep Lake, and Pinecone, </a:t>
            </a:r>
            <a:r>
              <a:rPr lang="en-US" sz="2900" b="0" dirty="0" err="1"/>
              <a:t>Packt</a:t>
            </a:r>
            <a:r>
              <a:rPr lang="en-US" sz="2900" b="0" dirty="0"/>
              <a:t> Publishing</a:t>
            </a:r>
          </a:p>
          <a:p>
            <a:pPr>
              <a:lnSpc>
                <a:spcPct val="120000"/>
              </a:lnSpc>
              <a:spcAft>
                <a:spcPts val="0"/>
              </a:spcAft>
            </a:pPr>
            <a:r>
              <a:rPr lang="en-US" sz="2900" b="0" dirty="0"/>
              <a:t>Thomas R. Caldwell (2025), The Agentic AI Bible: The Complete and Up-to-Date Guide to Design, Build, and Scale Goal-Driven, LLM-Powered Agents that Think, Execute and Evolve, Independently published</a:t>
            </a:r>
          </a:p>
          <a:p>
            <a:pPr>
              <a:lnSpc>
                <a:spcPct val="120000"/>
              </a:lnSpc>
              <a:spcAft>
                <a:spcPts val="0"/>
              </a:spcAft>
            </a:pPr>
            <a:r>
              <a:rPr lang="en-US" sz="2900" b="0" dirty="0" err="1"/>
              <a:t>Yilei</a:t>
            </a:r>
            <a:r>
              <a:rPr lang="en-US" sz="2900" b="0" dirty="0"/>
              <a:t> Zhao, </a:t>
            </a:r>
            <a:r>
              <a:rPr lang="en-US" sz="2900" b="0" dirty="0" err="1"/>
              <a:t>Wentao</a:t>
            </a:r>
            <a:r>
              <a:rPr lang="en-US" sz="2900" b="0" dirty="0"/>
              <a:t> Zhang, Xiao Lei, </a:t>
            </a:r>
            <a:r>
              <a:rPr lang="en-US" sz="2900" b="0" dirty="0" err="1"/>
              <a:t>Yandan</a:t>
            </a:r>
            <a:r>
              <a:rPr lang="en-US" sz="2900" b="0" dirty="0"/>
              <a:t> Zheng, </a:t>
            </a:r>
            <a:r>
              <a:rPr lang="en-US" sz="2900" b="0" dirty="0" err="1"/>
              <a:t>Mengpu</a:t>
            </a:r>
            <a:r>
              <a:rPr lang="en-US" sz="2900" b="0" dirty="0"/>
              <a:t> Liu, and Wei Yang Bryan Lim. (2026) "Advancing ESG Intelligence: An Expert-level Agent and Comprehensive Benchmark for Sustainable Finance." </a:t>
            </a:r>
            <a:r>
              <a:rPr lang="en-US" sz="2900" b="0" dirty="0" err="1"/>
              <a:t>arXiv</a:t>
            </a:r>
            <a:r>
              <a:rPr lang="en-US" sz="2900" b="0" dirty="0"/>
              <a:t> preprint arXiv:2601.08676 (2026).</a:t>
            </a:r>
          </a:p>
          <a:p>
            <a:pPr>
              <a:lnSpc>
                <a:spcPct val="120000"/>
              </a:lnSpc>
              <a:spcAft>
                <a:spcPts val="0"/>
              </a:spcAft>
            </a:pPr>
            <a:r>
              <a:rPr lang="en-US" sz="2900" b="0" dirty="0"/>
              <a:t>NVIDIA DLI (2026), Building RAG Agents with LLMs, </a:t>
            </a:r>
            <a:br>
              <a:rPr lang="en-US" sz="2900" b="0" dirty="0"/>
            </a:br>
            <a:r>
              <a:rPr lang="en-US" sz="2900" b="0" dirty="0">
                <a:hlinkClick r:id="rId2"/>
              </a:rPr>
              <a:t>https://learn.nvidia.com/courses/course-detail?course_id=course-v1:DLI+S-FX-15+V1</a:t>
            </a:r>
            <a:endParaRPr lang="en-US" sz="2900" b="0" dirty="0"/>
          </a:p>
          <a:p>
            <a:pPr>
              <a:lnSpc>
                <a:spcPct val="120000"/>
              </a:lnSpc>
              <a:spcAft>
                <a:spcPts val="0"/>
              </a:spcAft>
            </a:pPr>
            <a:r>
              <a:rPr lang="en-US" sz="2900" b="0" dirty="0"/>
              <a:t>NVIDIA DLI (2026), Generative AI with Diffusion Models, </a:t>
            </a:r>
            <a:br>
              <a:rPr lang="en-US" sz="2900" b="0" dirty="0"/>
            </a:br>
            <a:r>
              <a:rPr lang="en-US" sz="2900" b="0" dirty="0">
                <a:hlinkClick r:id="rId3"/>
              </a:rPr>
              <a:t>https://learn.nvidia.com/courses/course-detail?course_id=course-v1:DLI+S-FX-14+V1</a:t>
            </a:r>
            <a:endParaRPr lang="en-US" sz="2900" b="0" dirty="0"/>
          </a:p>
          <a:p>
            <a:pPr>
              <a:lnSpc>
                <a:spcPct val="120000"/>
              </a:lnSpc>
              <a:spcAft>
                <a:spcPts val="0"/>
              </a:spcAft>
            </a:pPr>
            <a:r>
              <a:rPr lang="en-US" sz="2900" b="0" dirty="0"/>
              <a:t>Tucker J. Marion, Mahdi </a:t>
            </a:r>
            <a:r>
              <a:rPr lang="en-US" sz="2900" b="0" dirty="0" err="1"/>
              <a:t>Srour</a:t>
            </a:r>
            <a:r>
              <a:rPr lang="en-US" sz="2900" b="0" dirty="0"/>
              <a:t>, and Frank </a:t>
            </a:r>
            <a:r>
              <a:rPr lang="en-US" sz="2900" b="0" dirty="0" err="1"/>
              <a:t>Piller</a:t>
            </a:r>
            <a:r>
              <a:rPr lang="en-US" sz="2900" b="0" dirty="0"/>
              <a:t> (2024), "When Generative AI meets product development." MIT Sloan Management Review 66, no. 1 : 14-15.</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17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9FF9C-4895-874E-C312-060F1B09B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2FD78-3CC4-9580-1692-E45F2DE09091}"/>
              </a:ext>
            </a:extLst>
          </p:cNvPr>
          <p:cNvSpPr>
            <a:spLocks noGrp="1"/>
          </p:cNvSpPr>
          <p:nvPr>
            <p:ph type="title"/>
          </p:nvPr>
        </p:nvSpPr>
        <p:spPr>
          <a:xfrm>
            <a:off x="534389" y="77049"/>
            <a:ext cx="11222181" cy="873469"/>
          </a:xfrm>
        </p:spPr>
        <p:txBody>
          <a:bodyPr>
            <a:noAutofit/>
          </a:bodyPr>
          <a:lstStyle/>
          <a:p>
            <a:r>
              <a:rPr lang="en-US" sz="3600" dirty="0">
                <a:solidFill>
                  <a:schemeClr val="accent1"/>
                </a:solidFill>
              </a:rPr>
              <a:t>Coding Agent Architectures: </a:t>
            </a:r>
            <a:br>
              <a:rPr lang="en-US" sz="3600" dirty="0">
                <a:solidFill>
                  <a:schemeClr val="accent1"/>
                </a:solidFill>
              </a:rPr>
            </a:br>
            <a:r>
              <a:rPr lang="en-US" sz="3600" dirty="0">
                <a:solidFill>
                  <a:schemeClr val="accent1"/>
                </a:solidFill>
              </a:rPr>
              <a:t>From Single Agents to Coordinated Teams</a:t>
            </a:r>
          </a:p>
        </p:txBody>
      </p:sp>
      <p:sp>
        <p:nvSpPr>
          <p:cNvPr id="4" name="Slide Number Placeholder 3">
            <a:extLst>
              <a:ext uri="{FF2B5EF4-FFF2-40B4-BE49-F238E27FC236}">
                <a16:creationId xmlns:a16="http://schemas.microsoft.com/office/drawing/2014/main" id="{21F19407-5249-2553-CAC3-08ABB124F0A1}"/>
              </a:ext>
            </a:extLst>
          </p:cNvPr>
          <p:cNvSpPr>
            <a:spLocks noGrp="1"/>
          </p:cNvSpPr>
          <p:nvPr>
            <p:ph type="sldNum" sz="quarter" idx="12"/>
          </p:nvPr>
        </p:nvSpPr>
        <p:spPr/>
        <p:txBody>
          <a:bodyPr/>
          <a:lstStyle/>
          <a:p>
            <a:fld id="{5D6FF71F-CF6A-4C46-8F9B-61D49EEA70E3}" type="slidenum">
              <a:rPr lang="en-US" smtClean="0"/>
              <a:t>18</a:t>
            </a:fld>
            <a:endParaRPr lang="en-US"/>
          </a:p>
        </p:txBody>
      </p:sp>
      <p:sp>
        <p:nvSpPr>
          <p:cNvPr id="9" name="Footer Placeholder 4">
            <a:extLst>
              <a:ext uri="{FF2B5EF4-FFF2-40B4-BE49-F238E27FC236}">
                <a16:creationId xmlns:a16="http://schemas.microsoft.com/office/drawing/2014/main" id="{B3161396-09D1-F7D5-E826-3228D006234B}"/>
              </a:ext>
            </a:extLst>
          </p:cNvPr>
          <p:cNvSpPr>
            <a:spLocks noGrp="1"/>
          </p:cNvSpPr>
          <p:nvPr>
            <p:ph type="ftr" sz="quarter" idx="11"/>
          </p:nvPr>
        </p:nvSpPr>
        <p:spPr bwMode="auto">
          <a:xfrm>
            <a:off x="382138"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7" name="Picture 6">
            <a:extLst>
              <a:ext uri="{FF2B5EF4-FFF2-40B4-BE49-F238E27FC236}">
                <a16:creationId xmlns:a16="http://schemas.microsoft.com/office/drawing/2014/main" id="{706FECAF-1057-FE4B-1FD8-DC9CF393959E}"/>
              </a:ext>
            </a:extLst>
          </p:cNvPr>
          <p:cNvPicPr>
            <a:picLocks noChangeAspect="1"/>
          </p:cNvPicPr>
          <p:nvPr/>
        </p:nvPicPr>
        <p:blipFill>
          <a:blip r:embed="rId2"/>
          <a:stretch>
            <a:fillRect/>
          </a:stretch>
        </p:blipFill>
        <p:spPr>
          <a:xfrm>
            <a:off x="458263" y="1053718"/>
            <a:ext cx="11374431" cy="5583676"/>
          </a:xfrm>
          <a:prstGeom prst="rect">
            <a:avLst/>
          </a:prstGeom>
        </p:spPr>
      </p:pic>
    </p:spTree>
    <p:extLst>
      <p:ext uri="{BB962C8B-B14F-4D97-AF65-F5344CB8AC3E}">
        <p14:creationId xmlns:p14="http://schemas.microsoft.com/office/powerpoint/2010/main" val="13543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7E06-5FC5-1820-D190-D7BE556AF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F4EDA-51D2-AFAB-83A1-B06FF86EDC68}"/>
              </a:ext>
            </a:extLst>
          </p:cNvPr>
          <p:cNvSpPr>
            <a:spLocks noGrp="1"/>
          </p:cNvSpPr>
          <p:nvPr>
            <p:ph type="title"/>
          </p:nvPr>
        </p:nvSpPr>
        <p:spPr>
          <a:xfrm>
            <a:off x="534389" y="77049"/>
            <a:ext cx="11222181" cy="1769752"/>
          </a:xfrm>
        </p:spPr>
        <p:txBody>
          <a:bodyPr>
            <a:noAutofit/>
          </a:bodyPr>
          <a:lstStyle/>
          <a:p>
            <a:r>
              <a:rPr lang="en-US" sz="4200" dirty="0">
                <a:solidFill>
                  <a:schemeClr val="accent1"/>
                </a:solidFill>
              </a:rPr>
              <a:t>Coding Agent Architectures: </a:t>
            </a:r>
            <a:br>
              <a:rPr lang="en-US" sz="4200" dirty="0">
                <a:solidFill>
                  <a:schemeClr val="accent1"/>
                </a:solidFill>
              </a:rPr>
            </a:br>
            <a:r>
              <a:rPr lang="en-US" sz="4200" dirty="0">
                <a:solidFill>
                  <a:schemeClr val="accent1"/>
                </a:solidFill>
              </a:rPr>
              <a:t>Single Agent to Multi-Agent Teams</a:t>
            </a:r>
            <a:br>
              <a:rPr lang="en-US" sz="4200" dirty="0">
                <a:solidFill>
                  <a:schemeClr val="accent1"/>
                </a:solidFill>
              </a:rPr>
            </a:br>
            <a:r>
              <a:rPr lang="en-US" sz="4200" dirty="0">
                <a:solidFill>
                  <a:schemeClr val="accent1"/>
                </a:solidFill>
              </a:rPr>
              <a:t>Performance Impact </a:t>
            </a:r>
          </a:p>
        </p:txBody>
      </p:sp>
      <p:sp>
        <p:nvSpPr>
          <p:cNvPr id="4" name="Slide Number Placeholder 3">
            <a:extLst>
              <a:ext uri="{FF2B5EF4-FFF2-40B4-BE49-F238E27FC236}">
                <a16:creationId xmlns:a16="http://schemas.microsoft.com/office/drawing/2014/main" id="{1AEE4EA7-15F2-248A-6BFC-2E28B52CC1AE}"/>
              </a:ext>
            </a:extLst>
          </p:cNvPr>
          <p:cNvSpPr>
            <a:spLocks noGrp="1"/>
          </p:cNvSpPr>
          <p:nvPr>
            <p:ph type="sldNum" sz="quarter" idx="12"/>
          </p:nvPr>
        </p:nvSpPr>
        <p:spPr/>
        <p:txBody>
          <a:bodyPr/>
          <a:lstStyle/>
          <a:p>
            <a:fld id="{5D6FF71F-CF6A-4C46-8F9B-61D49EEA70E3}" type="slidenum">
              <a:rPr lang="en-US" smtClean="0"/>
              <a:t>19</a:t>
            </a:fld>
            <a:endParaRPr lang="en-US"/>
          </a:p>
        </p:txBody>
      </p:sp>
      <p:sp>
        <p:nvSpPr>
          <p:cNvPr id="9" name="Footer Placeholder 4">
            <a:extLst>
              <a:ext uri="{FF2B5EF4-FFF2-40B4-BE49-F238E27FC236}">
                <a16:creationId xmlns:a16="http://schemas.microsoft.com/office/drawing/2014/main" id="{181868A5-38DE-8290-085D-BA3AAAF3F0A3}"/>
              </a:ext>
            </a:extLst>
          </p:cNvPr>
          <p:cNvSpPr>
            <a:spLocks noGrp="1"/>
          </p:cNvSpPr>
          <p:nvPr>
            <p:ph type="ftr" sz="quarter" idx="11"/>
          </p:nvPr>
        </p:nvSpPr>
        <p:spPr bwMode="auto">
          <a:xfrm>
            <a:off x="382138"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2292F08E-9EE7-D8E1-1788-F09A251370D1}"/>
              </a:ext>
            </a:extLst>
          </p:cNvPr>
          <p:cNvPicPr>
            <a:picLocks noChangeAspect="1"/>
          </p:cNvPicPr>
          <p:nvPr/>
        </p:nvPicPr>
        <p:blipFill>
          <a:blip r:embed="rId2"/>
          <a:stretch>
            <a:fillRect/>
          </a:stretch>
        </p:blipFill>
        <p:spPr>
          <a:xfrm>
            <a:off x="345945" y="1846801"/>
            <a:ext cx="11500109" cy="4715443"/>
          </a:xfrm>
          <a:prstGeom prst="rect">
            <a:avLst/>
          </a:prstGeom>
        </p:spPr>
      </p:pic>
    </p:spTree>
    <p:extLst>
      <p:ext uri="{BB962C8B-B14F-4D97-AF65-F5344CB8AC3E}">
        <p14:creationId xmlns:p14="http://schemas.microsoft.com/office/powerpoint/2010/main" val="181591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solidFill>
                  <a:srgbClr val="C00000"/>
                </a:solidFill>
              </a:rPr>
              <a:t>2 2026/03/04 Software Products and Project Management: </a:t>
            </a:r>
            <a:br>
              <a:rPr lang="en-US" sz="2800" dirty="0">
                <a:solidFill>
                  <a:srgbClr val="C00000"/>
                </a:solidFill>
              </a:rPr>
            </a:br>
            <a:r>
              <a:rPr lang="en-US" sz="2800" dirty="0">
                <a:solidFill>
                  <a:srgbClr val="C00000"/>
                </a:solidFill>
              </a:rPr>
              <a:t>                          Software product management and prototyping with </a:t>
            </a:r>
            <a:br>
              <a:rPr lang="en-US" sz="2800" dirty="0">
                <a:solidFill>
                  <a:srgbClr val="C00000"/>
                </a:solidFill>
              </a:rPr>
            </a:br>
            <a:r>
              <a:rPr lang="en-US" sz="2800" dirty="0">
                <a:solidFill>
                  <a:srgbClr val="C00000"/>
                </a:solidFill>
              </a:rPr>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3F68-42E4-2C4E-D224-99D12E918C01}"/>
              </a:ext>
            </a:extLst>
          </p:cNvPr>
          <p:cNvSpPr>
            <a:spLocks noGrp="1"/>
          </p:cNvSpPr>
          <p:nvPr>
            <p:ph type="title"/>
          </p:nvPr>
        </p:nvSpPr>
        <p:spPr>
          <a:xfrm>
            <a:off x="534389" y="135104"/>
            <a:ext cx="11222181" cy="888153"/>
          </a:xfrm>
        </p:spPr>
        <p:txBody>
          <a:bodyPr>
            <a:normAutofit/>
          </a:bodyPr>
          <a:lstStyle/>
          <a:p>
            <a:r>
              <a:rPr lang="en-US" dirty="0"/>
              <a:t>Generative AI Meets Product Development</a:t>
            </a:r>
          </a:p>
        </p:txBody>
      </p:sp>
      <p:sp>
        <p:nvSpPr>
          <p:cNvPr id="4" name="Slide Number Placeholder 3">
            <a:extLst>
              <a:ext uri="{FF2B5EF4-FFF2-40B4-BE49-F238E27FC236}">
                <a16:creationId xmlns:a16="http://schemas.microsoft.com/office/drawing/2014/main" id="{6E0D9D2B-0EEC-9D44-8EBE-448D4201602A}"/>
              </a:ext>
            </a:extLst>
          </p:cNvPr>
          <p:cNvSpPr>
            <a:spLocks noGrp="1"/>
          </p:cNvSpPr>
          <p:nvPr>
            <p:ph type="sldNum" sz="quarter" idx="12"/>
          </p:nvPr>
        </p:nvSpPr>
        <p:spPr/>
        <p:txBody>
          <a:bodyPr/>
          <a:lstStyle/>
          <a:p>
            <a:fld id="{5D6FF71F-CF6A-4C46-8F9B-61D49EEA70E3}" type="slidenum">
              <a:rPr lang="en-US" smtClean="0"/>
              <a:t>20</a:t>
            </a:fld>
            <a:endParaRPr lang="en-US"/>
          </a:p>
        </p:txBody>
      </p:sp>
      <p:sp>
        <p:nvSpPr>
          <p:cNvPr id="6" name="TextBox 5">
            <a:extLst>
              <a:ext uri="{FF2B5EF4-FFF2-40B4-BE49-F238E27FC236}">
                <a16:creationId xmlns:a16="http://schemas.microsoft.com/office/drawing/2014/main" id="{786D8468-9185-4370-8082-BBD6AC9D6009}"/>
              </a:ext>
            </a:extLst>
          </p:cNvPr>
          <p:cNvSpPr txBox="1"/>
          <p:nvPr/>
        </p:nvSpPr>
        <p:spPr>
          <a:xfrm>
            <a:off x="708782" y="6581001"/>
            <a:ext cx="10774436" cy="276999"/>
          </a:xfrm>
          <a:prstGeom prst="rect">
            <a:avLst/>
          </a:prstGeom>
          <a:noFill/>
        </p:spPr>
        <p:txBody>
          <a:bodyPr wrap="square">
            <a:spAutoFit/>
          </a:bodyPr>
          <a:lstStyle/>
          <a:p>
            <a:pPr algn="ctr"/>
            <a:r>
              <a:rPr lang="en-US" sz="1200" dirty="0">
                <a:solidFill>
                  <a:schemeClr val="bg1">
                    <a:lumMod val="65000"/>
                  </a:schemeClr>
                </a:solidFill>
              </a:rPr>
              <a:t>Source: Tucker J. Marion, Mahdi </a:t>
            </a:r>
            <a:r>
              <a:rPr lang="en-US" sz="1200" dirty="0" err="1">
                <a:solidFill>
                  <a:schemeClr val="bg1">
                    <a:lumMod val="65000"/>
                  </a:schemeClr>
                </a:solidFill>
              </a:rPr>
              <a:t>Srour</a:t>
            </a:r>
            <a:r>
              <a:rPr lang="en-US" sz="1200" dirty="0">
                <a:solidFill>
                  <a:schemeClr val="bg1">
                    <a:lumMod val="65000"/>
                  </a:schemeClr>
                </a:solidFill>
              </a:rPr>
              <a:t>, and Frank </a:t>
            </a:r>
            <a:r>
              <a:rPr lang="en-US" sz="1200" dirty="0" err="1">
                <a:solidFill>
                  <a:schemeClr val="bg1">
                    <a:lumMod val="65000"/>
                  </a:schemeClr>
                </a:solidFill>
              </a:rPr>
              <a:t>Piller</a:t>
            </a:r>
            <a:r>
              <a:rPr lang="en-US" sz="1200" dirty="0">
                <a:solidFill>
                  <a:schemeClr val="bg1">
                    <a:lumMod val="65000"/>
                  </a:schemeClr>
                </a:solidFill>
              </a:rPr>
              <a:t> (2024), "When Generative AI meets product development." MIT Sloan Management Review 66, no. 1 : 14-15.</a:t>
            </a:r>
          </a:p>
        </p:txBody>
      </p:sp>
      <p:sp>
        <p:nvSpPr>
          <p:cNvPr id="5" name="Rounded Rectangle 4">
            <a:extLst>
              <a:ext uri="{FF2B5EF4-FFF2-40B4-BE49-F238E27FC236}">
                <a16:creationId xmlns:a16="http://schemas.microsoft.com/office/drawing/2014/main" id="{A16C5BEE-4485-4655-1013-3BA73B61D4AD}"/>
              </a:ext>
            </a:extLst>
          </p:cNvPr>
          <p:cNvSpPr>
            <a:spLocks noChangeArrowheads="1"/>
          </p:cNvSpPr>
          <p:nvPr/>
        </p:nvSpPr>
        <p:spPr bwMode="auto">
          <a:xfrm>
            <a:off x="545959" y="1023257"/>
            <a:ext cx="11080782" cy="1705891"/>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dirty="0">
                <a:latin typeface="Calibri" panose="020F0502020204030204" pitchFamily="34" charset="0"/>
                <a:cs typeface="Calibri" panose="020F0502020204030204" pitchFamily="34" charset="0"/>
              </a:rPr>
              <a:t>Use Case 1: </a:t>
            </a:r>
            <a:br>
              <a:rPr lang="en-US" sz="3800"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Enhancing Creativity and Design Workflows</a:t>
            </a:r>
          </a:p>
        </p:txBody>
      </p:sp>
      <p:sp>
        <p:nvSpPr>
          <p:cNvPr id="8" name="Rounded Rectangle 7">
            <a:extLst>
              <a:ext uri="{FF2B5EF4-FFF2-40B4-BE49-F238E27FC236}">
                <a16:creationId xmlns:a16="http://schemas.microsoft.com/office/drawing/2014/main" id="{1E4E9E14-71E6-CEEF-910F-0BCAE0ECB837}"/>
              </a:ext>
            </a:extLst>
          </p:cNvPr>
          <p:cNvSpPr>
            <a:spLocks noChangeArrowheads="1"/>
          </p:cNvSpPr>
          <p:nvPr/>
        </p:nvSpPr>
        <p:spPr bwMode="auto">
          <a:xfrm>
            <a:off x="545959" y="2908268"/>
            <a:ext cx="11080782" cy="1705891"/>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dirty="0">
                <a:latin typeface="Calibri" panose="020F0502020204030204" pitchFamily="34" charset="0"/>
                <a:cs typeface="Calibri" panose="020F0502020204030204" pitchFamily="34" charset="0"/>
              </a:rPr>
              <a:t>Use Case 2: </a:t>
            </a:r>
            <a:br>
              <a:rPr lang="en-US" sz="3800" b="1" dirty="0">
                <a:latin typeface="Calibri" panose="020F0502020204030204" pitchFamily="34" charset="0"/>
                <a:cs typeface="Calibri" panose="020F0502020204030204" pitchFamily="34" charset="0"/>
              </a:rPr>
            </a:br>
            <a:r>
              <a:rPr lang="en-US" sz="3800" b="1" dirty="0" err="1">
                <a:latin typeface="Calibri" panose="020F0502020204030204" pitchFamily="34" charset="0"/>
                <a:cs typeface="Calibri" panose="020F0502020204030204" pitchFamily="34" charset="0"/>
              </a:rPr>
              <a:t>GenAI</a:t>
            </a:r>
            <a:r>
              <a:rPr lang="en-US" sz="3800" b="1" dirty="0">
                <a:latin typeface="Calibri" panose="020F0502020204030204" pitchFamily="34" charset="0"/>
                <a:cs typeface="Calibri" panose="020F0502020204030204" pitchFamily="34" charset="0"/>
              </a:rPr>
              <a:t> for Customer Insights and Concept Validation</a:t>
            </a:r>
          </a:p>
        </p:txBody>
      </p:sp>
      <p:sp>
        <p:nvSpPr>
          <p:cNvPr id="9" name="Rounded Rectangle 8">
            <a:extLst>
              <a:ext uri="{FF2B5EF4-FFF2-40B4-BE49-F238E27FC236}">
                <a16:creationId xmlns:a16="http://schemas.microsoft.com/office/drawing/2014/main" id="{BF781F49-172B-9596-C32A-5F40EA9225BF}"/>
              </a:ext>
            </a:extLst>
          </p:cNvPr>
          <p:cNvSpPr>
            <a:spLocks noChangeArrowheads="1"/>
          </p:cNvSpPr>
          <p:nvPr/>
        </p:nvSpPr>
        <p:spPr bwMode="auto">
          <a:xfrm>
            <a:off x="545959" y="4793278"/>
            <a:ext cx="11080782" cy="1705891"/>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dirty="0">
                <a:latin typeface="Calibri" panose="020F0502020204030204" pitchFamily="34" charset="0"/>
                <a:cs typeface="Calibri" panose="020F0502020204030204" pitchFamily="34" charset="0"/>
              </a:rPr>
              <a:t>Use Case 3: </a:t>
            </a:r>
            <a:br>
              <a:rPr lang="en-US" sz="3200"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LLMs as Natural Language Interfaces to </a:t>
            </a:r>
            <a:br>
              <a:rPr lang="en-US" sz="3800" b="1"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Complex Design Tools</a:t>
            </a:r>
          </a:p>
        </p:txBody>
      </p:sp>
    </p:spTree>
    <p:extLst>
      <p:ext uri="{BB962C8B-B14F-4D97-AF65-F5344CB8AC3E}">
        <p14:creationId xmlns:p14="http://schemas.microsoft.com/office/powerpoint/2010/main" val="174758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22</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23</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699247" y="1196753"/>
            <a:ext cx="10784541" cy="5029235"/>
          </a:xfrm>
        </p:spPr>
        <p:txBody>
          <a:bodyPr>
            <a:noAutofit/>
          </a:bodyPr>
          <a:lstStyle/>
          <a:p>
            <a:r>
              <a:rPr lang="en-US" sz="2600" b="0" dirty="0"/>
              <a:t>The starting point for the software development is a set of ‘</a:t>
            </a:r>
            <a:r>
              <a:rPr lang="en-US" sz="2600" b="0" dirty="0">
                <a:solidFill>
                  <a:srgbClr val="C00000"/>
                </a:solidFill>
              </a:rPr>
              <a:t>software requirements</a:t>
            </a:r>
            <a:r>
              <a:rPr lang="en-US" sz="2600" b="0" dirty="0"/>
              <a:t>’ that are owned by an external client and which set out what they want a software system to do to support their business processes.</a:t>
            </a:r>
          </a:p>
          <a:p>
            <a:r>
              <a:rPr lang="en-US" sz="2600" b="0" dirty="0"/>
              <a:t>The software is developed by a software company (the contractor) who </a:t>
            </a:r>
            <a:r>
              <a:rPr lang="en-US" sz="2600" b="0" dirty="0">
                <a:solidFill>
                  <a:srgbClr val="C00000"/>
                </a:solidFill>
              </a:rPr>
              <a:t>design and implement a system </a:t>
            </a:r>
            <a:r>
              <a:rPr lang="en-US" sz="2600" b="0" dirty="0"/>
              <a:t>that delivers functionality to meet the requirements.</a:t>
            </a:r>
          </a:p>
          <a:p>
            <a:r>
              <a:rPr lang="en-US" sz="2600" b="0" dirty="0"/>
              <a:t>The customer may change the requirements at any time in response to business changes (they usually do). The contractor must change the software to reflect these requirements changes.</a:t>
            </a:r>
          </a:p>
          <a:p>
            <a:r>
              <a:rPr lang="en-US" sz="2600" b="0" dirty="0"/>
              <a:t>Custom software usually has a long-lifetime (10 years or more) and it must be supported over that lifetime.</a:t>
            </a:r>
          </a:p>
          <a:p>
            <a:endParaRPr lang="en-US" sz="2600" b="0" dirty="0"/>
          </a:p>
          <a:p>
            <a:endParaRPr lang="en-US" sz="2600" b="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1156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887506" y="1196753"/>
            <a:ext cx="10381130" cy="5323111"/>
          </a:xfrm>
        </p:spPr>
        <p:txBody>
          <a:bodyPr/>
          <a:lstStyle/>
          <a:p>
            <a:r>
              <a:rPr lang="en-US" sz="2400" b="0" dirty="0"/>
              <a:t>The starting point for product development is a </a:t>
            </a:r>
            <a:r>
              <a:rPr lang="en-US" sz="2400" b="0" dirty="0">
                <a:solidFill>
                  <a:srgbClr val="C00000"/>
                </a:solidFill>
              </a:rPr>
              <a:t>business opportunit</a:t>
            </a:r>
            <a:r>
              <a:rPr lang="en-US" sz="2400" b="0" dirty="0"/>
              <a:t>y that is identified by individuals or a company. </a:t>
            </a:r>
            <a:br>
              <a:rPr lang="en-US" sz="2400" b="0" dirty="0"/>
            </a:br>
            <a:r>
              <a:rPr lang="en-US" sz="2400" b="0" dirty="0"/>
              <a:t>They develop a software product to take advantage of this opportunity and sell this to customers.</a:t>
            </a:r>
          </a:p>
          <a:p>
            <a:r>
              <a:rPr lang="en-US" sz="2400" b="0" dirty="0"/>
              <a:t>The company who identified the opportunity </a:t>
            </a:r>
            <a:r>
              <a:rPr lang="en-US" sz="2400" b="0" dirty="0">
                <a:solidFill>
                  <a:srgbClr val="C00000"/>
                </a:solidFill>
              </a:rPr>
              <a:t>design and implement a set of software features</a:t>
            </a:r>
            <a:r>
              <a:rPr lang="en-US" sz="2400" b="0" dirty="0"/>
              <a:t> that realize the opportunity and that will be useful to customers.</a:t>
            </a:r>
          </a:p>
          <a:p>
            <a:r>
              <a:rPr lang="en-US" sz="2400" b="0" dirty="0"/>
              <a:t>The software development company are responsible for deciding on the development timescale, what features to include and when the product should change. </a:t>
            </a:r>
          </a:p>
          <a:p>
            <a:r>
              <a:rPr lang="en-US" sz="2400" b="0" dirty="0"/>
              <a:t>Rapid delivery of software products is essential to capture the market for that type of product.</a:t>
            </a:r>
          </a:p>
          <a:p>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289814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2026/05/20 Industry Practices of Software Engineering</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DCF7-E4CE-DBED-C021-C985D418481D}"/>
              </a:ext>
            </a:extLst>
          </p:cNvPr>
          <p:cNvSpPr>
            <a:spLocks noGrp="1"/>
          </p:cNvSpPr>
          <p:nvPr>
            <p:ph type="title"/>
          </p:nvPr>
        </p:nvSpPr>
        <p:spPr>
          <a:xfrm>
            <a:off x="534389" y="357809"/>
            <a:ext cx="11222181" cy="6204435"/>
          </a:xfrm>
        </p:spPr>
        <p:txBody>
          <a:bodyPr>
            <a:noAutofit/>
          </a:bodyPr>
          <a:lstStyle/>
          <a:p>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Software Products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and Project Management: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Software Product Management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and Prototyping with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Generative AI and Agentic AI</a:t>
            </a:r>
            <a:endParaRPr lang="en-US" sz="6400" dirty="0"/>
          </a:p>
        </p:txBody>
      </p:sp>
      <p:sp>
        <p:nvSpPr>
          <p:cNvPr id="4" name="Slide Number Placeholder 3">
            <a:extLst>
              <a:ext uri="{FF2B5EF4-FFF2-40B4-BE49-F238E27FC236}">
                <a16:creationId xmlns:a16="http://schemas.microsoft.com/office/drawing/2014/main" id="{61507390-F4AB-E85A-F925-9B4F039F7543}"/>
              </a:ext>
            </a:extLst>
          </p:cNvPr>
          <p:cNvSpPr>
            <a:spLocks noGrp="1"/>
          </p:cNvSpPr>
          <p:nvPr>
            <p:ph type="sldNum" sz="quarter" idx="12"/>
          </p:nvPr>
        </p:nvSpPr>
        <p:spPr/>
        <p:txBody>
          <a:bodyPr/>
          <a:lstStyle/>
          <a:p>
            <a:fld id="{5D6FF71F-CF6A-4C46-8F9B-61D49EEA70E3}" type="slidenum">
              <a:rPr lang="en-US" smtClean="0"/>
              <a:t>5</a:t>
            </a:fld>
            <a:endParaRPr lang="en-US"/>
          </a:p>
        </p:txBody>
      </p:sp>
    </p:spTree>
    <p:extLst>
      <p:ext uri="{BB962C8B-B14F-4D97-AF65-F5344CB8AC3E}">
        <p14:creationId xmlns:p14="http://schemas.microsoft.com/office/powerpoint/2010/main" val="126501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GitHub Copilot CODING AGENT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52</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https://github.blog/news-insights/product-news/github-copilot-meet-the-new-coding-agent/</a:t>
            </a:r>
            <a:endParaRPr lang="en-US" altLang="zh-TW" dirty="0"/>
          </a:p>
        </p:txBody>
      </p:sp>
      <p:pic>
        <p:nvPicPr>
          <p:cNvPr id="6" name="Picture 5">
            <a:extLst>
              <a:ext uri="{FF2B5EF4-FFF2-40B4-BE49-F238E27FC236}">
                <a16:creationId xmlns:a16="http://schemas.microsoft.com/office/drawing/2014/main" id="{6C042060-4843-99D5-AB5F-8ECE8024C5E5}"/>
              </a:ext>
            </a:extLst>
          </p:cNvPr>
          <p:cNvPicPr>
            <a:picLocks noChangeAspect="1"/>
          </p:cNvPicPr>
          <p:nvPr/>
        </p:nvPicPr>
        <p:blipFill>
          <a:blip r:embed="rId3"/>
          <a:stretch>
            <a:fillRect/>
          </a:stretch>
        </p:blipFill>
        <p:spPr>
          <a:xfrm>
            <a:off x="699252" y="1151090"/>
            <a:ext cx="11057318" cy="5355053"/>
          </a:xfrm>
          <a:prstGeom prst="rect">
            <a:avLst/>
          </a:prstGeom>
        </p:spPr>
      </p:pic>
    </p:spTree>
    <p:extLst>
      <p:ext uri="{BB962C8B-B14F-4D97-AF65-F5344CB8AC3E}">
        <p14:creationId xmlns:p14="http://schemas.microsoft.com/office/powerpoint/2010/main" val="23255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30481"/>
            <a:ext cx="11222181" cy="950518"/>
          </a:xfrm>
        </p:spPr>
        <p:txBody>
          <a:bodyPr>
            <a:normAutofit fontScale="90000"/>
          </a:bodyPr>
          <a:lstStyle/>
          <a:p>
            <a:r>
              <a:rPr lang="en-US" dirty="0">
                <a:solidFill>
                  <a:schemeClr val="accent1"/>
                </a:solidFill>
              </a:rPr>
              <a:t>SWE-bench Verified </a:t>
            </a:r>
            <a:r>
              <a:rPr lang="en-US" b="0" dirty="0">
                <a:solidFill>
                  <a:schemeClr val="accent1"/>
                </a:solidFill>
              </a:rPr>
              <a:t>Leaderboard</a:t>
            </a:r>
            <a:br>
              <a:rPr lang="en-US" b="0" dirty="0">
                <a:solidFill>
                  <a:schemeClr val="accent1"/>
                </a:solidFill>
              </a:rPr>
            </a:br>
            <a:r>
              <a:rPr lang="en-US" sz="2700" b="0" dirty="0">
                <a:solidFill>
                  <a:schemeClr val="accent1"/>
                </a:solidFill>
              </a:rPr>
              <a:t>AI coding agents ranking by software engineering problems resolved rate</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53</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https://www.swebench.com/</a:t>
            </a:r>
            <a:endParaRPr lang="en-US" altLang="zh-TW" dirty="0"/>
          </a:p>
        </p:txBody>
      </p:sp>
      <p:pic>
        <p:nvPicPr>
          <p:cNvPr id="5" name="Picture 4">
            <a:extLst>
              <a:ext uri="{FF2B5EF4-FFF2-40B4-BE49-F238E27FC236}">
                <a16:creationId xmlns:a16="http://schemas.microsoft.com/office/drawing/2014/main" id="{19996B25-89B7-A0F5-781E-85D77EA4CFDD}"/>
              </a:ext>
            </a:extLst>
          </p:cNvPr>
          <p:cNvPicPr>
            <a:picLocks noChangeAspect="1"/>
          </p:cNvPicPr>
          <p:nvPr/>
        </p:nvPicPr>
        <p:blipFill>
          <a:blip r:embed="rId3"/>
          <a:stretch>
            <a:fillRect/>
          </a:stretch>
        </p:blipFill>
        <p:spPr>
          <a:xfrm>
            <a:off x="1128285" y="1037158"/>
            <a:ext cx="9935430" cy="5468927"/>
          </a:xfrm>
          <a:prstGeom prst="rect">
            <a:avLst/>
          </a:prstGeom>
        </p:spPr>
      </p:pic>
    </p:spTree>
    <p:extLst>
      <p:ext uri="{BB962C8B-B14F-4D97-AF65-F5344CB8AC3E}">
        <p14:creationId xmlns:p14="http://schemas.microsoft.com/office/powerpoint/2010/main" val="2182110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30481"/>
            <a:ext cx="11222181" cy="950518"/>
          </a:xfrm>
        </p:spPr>
        <p:txBody>
          <a:bodyPr>
            <a:normAutofit fontScale="90000"/>
          </a:bodyPr>
          <a:lstStyle/>
          <a:p>
            <a:r>
              <a:rPr lang="en-US" dirty="0">
                <a:solidFill>
                  <a:schemeClr val="accent1"/>
                </a:solidFill>
              </a:rPr>
              <a:t>AI </a:t>
            </a:r>
            <a:r>
              <a:rPr lang="en-US" dirty="0" err="1">
                <a:solidFill>
                  <a:schemeClr val="accent1"/>
                </a:solidFill>
              </a:rPr>
              <a:t>WebDev</a:t>
            </a:r>
            <a:r>
              <a:rPr lang="en-US" dirty="0">
                <a:solidFill>
                  <a:schemeClr val="accent1"/>
                </a:solidFill>
              </a:rPr>
              <a:t> Code Arena</a:t>
            </a:r>
            <a:br>
              <a:rPr lang="en-US" dirty="0">
                <a:solidFill>
                  <a:schemeClr val="accent1"/>
                </a:solidFill>
              </a:rPr>
            </a:br>
            <a:r>
              <a:rPr lang="en-US" sz="3600" b="0" dirty="0">
                <a:solidFill>
                  <a:schemeClr val="accent1"/>
                </a:solidFill>
              </a:rPr>
              <a:t>AI models on agentic coding tasks </a:t>
            </a:r>
            <a:r>
              <a:rPr lang="en-US" sz="2700" b="0" dirty="0">
                <a:solidFill>
                  <a:schemeClr val="accent1"/>
                </a:solidFill>
              </a:rPr>
              <a:t>(multi-step reasoning and tool use)</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54</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dirty="0"/>
              <a:t>Source: </a:t>
            </a:r>
            <a:r>
              <a:rPr lang="en-US" altLang="zh-TW" dirty="0">
                <a:hlinkClick r:id="rId2"/>
              </a:rPr>
              <a:t>https://arena.ai/leaderboard/code</a:t>
            </a:r>
            <a:endParaRPr lang="en-US" altLang="zh-TW" dirty="0"/>
          </a:p>
        </p:txBody>
      </p:sp>
      <p:pic>
        <p:nvPicPr>
          <p:cNvPr id="8" name="Picture 7">
            <a:extLst>
              <a:ext uri="{FF2B5EF4-FFF2-40B4-BE49-F238E27FC236}">
                <a16:creationId xmlns:a16="http://schemas.microsoft.com/office/drawing/2014/main" id="{E3513083-7B5C-B71F-15CE-CE9B8E587A25}"/>
              </a:ext>
            </a:extLst>
          </p:cNvPr>
          <p:cNvPicPr>
            <a:picLocks noChangeAspect="1"/>
          </p:cNvPicPr>
          <p:nvPr/>
        </p:nvPicPr>
        <p:blipFill>
          <a:blip r:embed="rId3"/>
          <a:stretch>
            <a:fillRect/>
          </a:stretch>
        </p:blipFill>
        <p:spPr>
          <a:xfrm>
            <a:off x="2357026" y="1142624"/>
            <a:ext cx="7316023" cy="5419620"/>
          </a:xfrm>
          <a:prstGeom prst="rect">
            <a:avLst/>
          </a:prstGeom>
        </p:spPr>
      </p:pic>
    </p:spTree>
    <p:extLst>
      <p:ext uri="{BB962C8B-B14F-4D97-AF65-F5344CB8AC3E}">
        <p14:creationId xmlns:p14="http://schemas.microsoft.com/office/powerpoint/2010/main" val="3535262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55</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3" name="Picture 2">
            <a:extLst>
              <a:ext uri="{FF2B5EF4-FFF2-40B4-BE49-F238E27FC236}">
                <a16:creationId xmlns:a16="http://schemas.microsoft.com/office/drawing/2014/main" id="{EDDC5BB8-ECAD-3315-9C02-B7F4CD44591C}"/>
              </a:ext>
            </a:extLst>
          </p:cNvPr>
          <p:cNvPicPr>
            <a:picLocks noChangeAspect="1"/>
          </p:cNvPicPr>
          <p:nvPr/>
        </p:nvPicPr>
        <p:blipFill>
          <a:blip r:embed="rId2"/>
          <a:stretch>
            <a:fillRect/>
          </a:stretch>
        </p:blipFill>
        <p:spPr>
          <a:xfrm>
            <a:off x="534389" y="926617"/>
            <a:ext cx="10986098" cy="5659529"/>
          </a:xfrm>
          <a:prstGeom prst="rect">
            <a:avLst/>
          </a:prstGeom>
        </p:spPr>
      </p:pic>
    </p:spTree>
    <p:extLst>
      <p:ext uri="{BB962C8B-B14F-4D97-AF65-F5344CB8AC3E}">
        <p14:creationId xmlns:p14="http://schemas.microsoft.com/office/powerpoint/2010/main" val="3246282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fontScale="90000"/>
          </a:bodyPr>
          <a:lstStyle/>
          <a:p>
            <a:r>
              <a:rPr lang="en-US" dirty="0" err="1">
                <a:solidFill>
                  <a:schemeClr val="accent1"/>
                </a:solidFill>
              </a:rPr>
              <a:t>AutoDev</a:t>
            </a:r>
            <a:r>
              <a:rPr lang="en-US" dirty="0">
                <a:solidFill>
                  <a:schemeClr val="accent1"/>
                </a:solidFill>
              </a:rPr>
              <a:t>: Automated AI-Driven Development</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56</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671513" y="6562244"/>
            <a:ext cx="10687050" cy="295756"/>
          </a:xfrm>
          <a:ln>
            <a:miter lim="800000"/>
            <a:headEnd/>
            <a:tailEnd/>
          </a:ln>
        </p:spPr>
        <p:txBody>
          <a:bodyPr/>
          <a:lstStyle/>
          <a:p>
            <a:pPr>
              <a:defRPr/>
            </a:pPr>
            <a:r>
              <a:rPr lang="en-US" altLang="zh-TW" sz="1000" dirty="0"/>
              <a:t>Source: </a:t>
            </a:r>
            <a:r>
              <a:rPr lang="en-US" altLang="zh-TW" sz="1000" dirty="0" err="1"/>
              <a:t>Tufano</a:t>
            </a:r>
            <a:r>
              <a:rPr lang="en-US" altLang="zh-TW" sz="1000" dirty="0"/>
              <a:t>, Michele, Anisha Agarwal, </a:t>
            </a:r>
            <a:r>
              <a:rPr lang="en-US" altLang="zh-TW" sz="1000" dirty="0" err="1"/>
              <a:t>Jinu</a:t>
            </a:r>
            <a:r>
              <a:rPr lang="en-US" altLang="zh-TW" sz="1000" dirty="0"/>
              <a:t> Jang, </a:t>
            </a:r>
            <a:r>
              <a:rPr lang="en-US" altLang="zh-TW" sz="1000" dirty="0" err="1"/>
              <a:t>Roshanak</a:t>
            </a:r>
            <a:r>
              <a:rPr lang="en-US" altLang="zh-TW" sz="1000" dirty="0"/>
              <a:t> </a:t>
            </a:r>
            <a:r>
              <a:rPr lang="en-US" altLang="zh-TW" sz="1000" dirty="0" err="1"/>
              <a:t>Zilouchian</a:t>
            </a:r>
            <a:r>
              <a:rPr lang="en-US" altLang="zh-TW" sz="1000" dirty="0"/>
              <a:t> Moghaddam, and Neel </a:t>
            </a:r>
            <a:r>
              <a:rPr lang="en-US" altLang="zh-TW" sz="1000" dirty="0" err="1"/>
              <a:t>Sundaresan</a:t>
            </a:r>
            <a:r>
              <a:rPr lang="en-US" altLang="zh-TW" sz="1000" dirty="0"/>
              <a:t>. (2024) "</a:t>
            </a:r>
            <a:r>
              <a:rPr lang="en-US" altLang="zh-TW" sz="1000" dirty="0" err="1"/>
              <a:t>AutoDev</a:t>
            </a:r>
            <a:r>
              <a:rPr lang="en-US" altLang="zh-TW" sz="1000" dirty="0"/>
              <a:t>: Automated AI-Driven Development." </a:t>
            </a:r>
            <a:r>
              <a:rPr lang="en-US" altLang="zh-TW" sz="1000" dirty="0" err="1"/>
              <a:t>arXiv</a:t>
            </a:r>
            <a:r>
              <a:rPr lang="en-US" altLang="zh-TW" sz="1000" dirty="0"/>
              <a:t> preprint arXiv:2403.08299 (2024).</a:t>
            </a:r>
          </a:p>
        </p:txBody>
      </p:sp>
      <p:pic>
        <p:nvPicPr>
          <p:cNvPr id="6" name="Picture 5">
            <a:extLst>
              <a:ext uri="{FF2B5EF4-FFF2-40B4-BE49-F238E27FC236}">
                <a16:creationId xmlns:a16="http://schemas.microsoft.com/office/drawing/2014/main" id="{FB7A516D-43C7-C53B-B630-4B1E30017F10}"/>
              </a:ext>
            </a:extLst>
          </p:cNvPr>
          <p:cNvPicPr>
            <a:picLocks noChangeAspect="1"/>
          </p:cNvPicPr>
          <p:nvPr/>
        </p:nvPicPr>
        <p:blipFill>
          <a:blip r:embed="rId2"/>
          <a:stretch>
            <a:fillRect/>
          </a:stretch>
        </p:blipFill>
        <p:spPr>
          <a:xfrm>
            <a:off x="392112" y="950518"/>
            <a:ext cx="11615217" cy="5435995"/>
          </a:xfrm>
          <a:prstGeom prst="rect">
            <a:avLst/>
          </a:prstGeom>
        </p:spPr>
      </p:pic>
    </p:spTree>
    <p:extLst>
      <p:ext uri="{BB962C8B-B14F-4D97-AF65-F5344CB8AC3E}">
        <p14:creationId xmlns:p14="http://schemas.microsoft.com/office/powerpoint/2010/main" val="3368297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9B66-F4A3-5960-4D47-BCCC28E3D8FE}"/>
              </a:ext>
            </a:extLst>
          </p:cNvPr>
          <p:cNvSpPr>
            <a:spLocks noGrp="1"/>
          </p:cNvSpPr>
          <p:nvPr>
            <p:ph type="title"/>
          </p:nvPr>
        </p:nvSpPr>
        <p:spPr>
          <a:xfrm>
            <a:off x="534389" y="75470"/>
            <a:ext cx="11222181" cy="938322"/>
          </a:xfrm>
        </p:spPr>
        <p:txBody>
          <a:bodyPr/>
          <a:lstStyle/>
          <a:p>
            <a:r>
              <a:rPr lang="en-US" dirty="0"/>
              <a:t>Platform Engineering</a:t>
            </a:r>
          </a:p>
        </p:txBody>
      </p:sp>
      <p:sp>
        <p:nvSpPr>
          <p:cNvPr id="4" name="Slide Number Placeholder 3">
            <a:extLst>
              <a:ext uri="{FF2B5EF4-FFF2-40B4-BE49-F238E27FC236}">
                <a16:creationId xmlns:a16="http://schemas.microsoft.com/office/drawing/2014/main" id="{EB74CCAD-1CAA-66D3-65F0-3BFAF1904B02}"/>
              </a:ext>
            </a:extLst>
          </p:cNvPr>
          <p:cNvSpPr>
            <a:spLocks noGrp="1"/>
          </p:cNvSpPr>
          <p:nvPr>
            <p:ph type="sldNum" sz="quarter" idx="12"/>
          </p:nvPr>
        </p:nvSpPr>
        <p:spPr/>
        <p:txBody>
          <a:bodyPr/>
          <a:lstStyle/>
          <a:p>
            <a:fld id="{5D6FF71F-CF6A-4C46-8F9B-61D49EEA70E3}" type="slidenum">
              <a:rPr lang="en-US" smtClean="0"/>
              <a:t>57</a:t>
            </a:fld>
            <a:endParaRPr lang="en-US"/>
          </a:p>
        </p:txBody>
      </p:sp>
      <p:pic>
        <p:nvPicPr>
          <p:cNvPr id="5" name="Picture 4">
            <a:extLst>
              <a:ext uri="{FF2B5EF4-FFF2-40B4-BE49-F238E27FC236}">
                <a16:creationId xmlns:a16="http://schemas.microsoft.com/office/drawing/2014/main" id="{06EB02F9-43B5-E116-BE18-144398BF19DE}"/>
              </a:ext>
            </a:extLst>
          </p:cNvPr>
          <p:cNvPicPr>
            <a:picLocks noChangeAspect="1"/>
          </p:cNvPicPr>
          <p:nvPr/>
        </p:nvPicPr>
        <p:blipFill>
          <a:blip r:embed="rId2"/>
          <a:stretch>
            <a:fillRect/>
          </a:stretch>
        </p:blipFill>
        <p:spPr>
          <a:xfrm>
            <a:off x="1292087" y="987764"/>
            <a:ext cx="9925878" cy="5574479"/>
          </a:xfrm>
          <a:prstGeom prst="rect">
            <a:avLst/>
          </a:prstGeom>
        </p:spPr>
      </p:pic>
      <p:sp>
        <p:nvSpPr>
          <p:cNvPr id="6" name="Footer Placeholder 4">
            <a:extLst>
              <a:ext uri="{FF2B5EF4-FFF2-40B4-BE49-F238E27FC236}">
                <a16:creationId xmlns:a16="http://schemas.microsoft.com/office/drawing/2014/main" id="{DDD09B98-B889-0AA1-D402-F7D3937478EC}"/>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https://www.gartner.com/en/articles/what-is-platform-engineering</a:t>
            </a:r>
            <a:endParaRPr lang="en-US" altLang="zh-TW" sz="1000" dirty="0"/>
          </a:p>
        </p:txBody>
      </p:sp>
    </p:spTree>
    <p:extLst>
      <p:ext uri="{BB962C8B-B14F-4D97-AF65-F5344CB8AC3E}">
        <p14:creationId xmlns:p14="http://schemas.microsoft.com/office/powerpoint/2010/main" val="1715640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Tree>
    <p:extLst>
      <p:ext uri="{BB962C8B-B14F-4D97-AF65-F5344CB8AC3E}">
        <p14:creationId xmlns:p14="http://schemas.microsoft.com/office/powerpoint/2010/main" val="1446401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115888"/>
            <a:ext cx="8229600" cy="1368896"/>
          </a:xfrm>
        </p:spPr>
        <p:txBody>
          <a:bodyPr>
            <a:normAutofit fontScale="90000"/>
          </a:bodyPr>
          <a:lstStyle/>
          <a:p>
            <a:r>
              <a:rPr lang="en-US" altLang="zh-TW" sz="9600" dirty="0">
                <a:solidFill>
                  <a:srgbClr val="C00000"/>
                </a:solidFill>
              </a:rPr>
              <a:t>Marketing</a:t>
            </a:r>
          </a:p>
        </p:txBody>
      </p:sp>
      <p:sp>
        <p:nvSpPr>
          <p:cNvPr id="11267" name="Content Placeholder 2"/>
          <p:cNvSpPr>
            <a:spLocks noGrp="1"/>
          </p:cNvSpPr>
          <p:nvPr>
            <p:ph idx="1"/>
          </p:nvPr>
        </p:nvSpPr>
        <p:spPr>
          <a:xfrm>
            <a:off x="1981200" y="1484784"/>
            <a:ext cx="8229600" cy="4968404"/>
          </a:xfrm>
        </p:spPr>
        <p:txBody>
          <a:bodyPr/>
          <a:lstStyle/>
          <a:p>
            <a:pPr marL="0" indent="0" algn="ctr">
              <a:buNone/>
            </a:pPr>
            <a:r>
              <a:rPr lang="en-US" altLang="en-US" sz="9600" dirty="0">
                <a:solidFill>
                  <a:schemeClr val="accent1"/>
                </a:solidFill>
              </a:rPr>
              <a:t>“</a:t>
            </a:r>
            <a:r>
              <a:rPr lang="en-US" altLang="zh-TW" sz="9600" dirty="0">
                <a:solidFill>
                  <a:schemeClr val="accent1"/>
                </a:solidFill>
              </a:rPr>
              <a:t>Meeting</a:t>
            </a:r>
            <a:r>
              <a:rPr lang="en-US" altLang="zh-TW" sz="9600" dirty="0"/>
              <a:t> </a:t>
            </a:r>
            <a:br>
              <a:rPr lang="en-US" altLang="zh-TW" sz="9600" dirty="0"/>
            </a:br>
            <a:r>
              <a:rPr lang="en-US" altLang="zh-TW" sz="9600" dirty="0">
                <a:solidFill>
                  <a:srgbClr val="FF0000"/>
                </a:solidFill>
              </a:rPr>
              <a:t>needs</a:t>
            </a:r>
            <a:r>
              <a:rPr lang="en-US" altLang="zh-TW" sz="9600" dirty="0"/>
              <a:t> </a:t>
            </a:r>
            <a:r>
              <a:rPr lang="en-US" altLang="zh-TW" sz="9600" dirty="0">
                <a:solidFill>
                  <a:srgbClr val="4F81BD"/>
                </a:solidFill>
              </a:rPr>
              <a:t>profitably</a:t>
            </a:r>
            <a:r>
              <a:rPr lang="en-US" altLang="en-US" sz="9600" dirty="0">
                <a:solidFill>
                  <a:srgbClr val="4F81BD"/>
                </a:solidFill>
              </a:rPr>
              <a:t>”</a:t>
            </a:r>
            <a:endParaRPr lang="en-US" altLang="zh-TW" sz="9600" dirty="0">
              <a:solidFill>
                <a:srgbClr val="4F81BD"/>
              </a:solidFill>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8AC87D-D0FA-490B-9E25-5BB51C7E004C}" type="slidenum">
              <a:rPr lang="zh-TW" altLang="en-US" sz="1200">
                <a:solidFill>
                  <a:srgbClr val="898989"/>
                </a:solidFill>
              </a:rPr>
              <a:pPr eaLnBrk="1" hangingPunct="1">
                <a:spcBef>
                  <a:spcPct val="0"/>
                </a:spcBef>
                <a:buFontTx/>
                <a:buNone/>
              </a:pPr>
              <a:t>59</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9578BEDC-48FF-B04A-9936-8B1FA260D2FB}"/>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53724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274638"/>
            <a:ext cx="8229600" cy="1642194"/>
          </a:xfrm>
        </p:spPr>
        <p:txBody>
          <a:bodyPr>
            <a:normAutofit fontScale="90000"/>
          </a:bodyPr>
          <a:lstStyle/>
          <a:p>
            <a:r>
              <a:rPr lang="en-US" sz="2800" dirty="0"/>
              <a:t>Ian Sommerville (2019), </a:t>
            </a:r>
            <a:br>
              <a:rPr lang="en-US" sz="2800" dirty="0"/>
            </a:br>
            <a:r>
              <a:rPr lang="en-US" sz="4000" dirty="0">
                <a:solidFill>
                  <a:srgbClr val="C00000"/>
                </a:solidFill>
              </a:rPr>
              <a:t>Engineering Software Products: </a:t>
            </a:r>
            <a:br>
              <a:rPr lang="en-US" sz="2800" dirty="0">
                <a:solidFill>
                  <a:srgbClr val="C00000"/>
                </a:solidFill>
              </a:rPr>
            </a:br>
            <a:r>
              <a:rPr lang="en-US" sz="2800" dirty="0">
                <a:solidFill>
                  <a:srgbClr val="C00000"/>
                </a:solidFill>
              </a:rPr>
              <a:t>An Introduction to Modern Software Engineering</a:t>
            </a:r>
            <a:r>
              <a:rPr lang="en-US" sz="2800" dirty="0"/>
              <a:t>, </a:t>
            </a:r>
            <a:br>
              <a:rPr lang="en-US" sz="2800" dirty="0"/>
            </a:br>
            <a:r>
              <a:rPr lang="en-US" sz="2400" dirty="0"/>
              <a:t>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pic>
        <p:nvPicPr>
          <p:cNvPr id="6" name="Picture 5">
            <a:extLst>
              <a:ext uri="{FF2B5EF4-FFF2-40B4-BE49-F238E27FC236}">
                <a16:creationId xmlns:a16="http://schemas.microsoft.com/office/drawing/2014/main" id="{6A1ABBC0-328E-4D49-8605-37D3151CB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3" y="2154366"/>
            <a:ext cx="3531751" cy="4370979"/>
          </a:xfrm>
          <a:prstGeom prst="rect">
            <a:avLst/>
          </a:prstGeom>
        </p:spPr>
      </p:pic>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https://www.amazon.com/Engineering-Software-Products-Ian-Sommerville/dp/013521064X</a:t>
            </a:r>
            <a:endParaRPr lang="en-US" altLang="zh-TW" sz="1000" dirty="0"/>
          </a:p>
        </p:txBody>
      </p:sp>
    </p:spTree>
    <p:extLst>
      <p:ext uri="{BB962C8B-B14F-4D97-AF65-F5344CB8AC3E}">
        <p14:creationId xmlns:p14="http://schemas.microsoft.com/office/powerpoint/2010/main" val="3805499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z="8000" dirty="0">
                <a:solidFill>
                  <a:srgbClr val="C00000"/>
                </a:solidFill>
              </a:rPr>
              <a:t>Marketing</a:t>
            </a:r>
            <a:endParaRPr lang="zh-TW" altLang="en-US" sz="8000" dirty="0">
              <a:solidFill>
                <a:srgbClr val="C00000"/>
              </a:solidFill>
            </a:endParaRPr>
          </a:p>
        </p:txBody>
      </p:sp>
      <p:sp>
        <p:nvSpPr>
          <p:cNvPr id="37891" name="內容版面配置區 2"/>
          <p:cNvSpPr>
            <a:spLocks noGrp="1"/>
          </p:cNvSpPr>
          <p:nvPr>
            <p:ph idx="1"/>
          </p:nvPr>
        </p:nvSpPr>
        <p:spPr/>
        <p:txBody>
          <a:bodyPr/>
          <a:lstStyle/>
          <a:p>
            <a:pPr marL="0" indent="0" algn="ctr">
              <a:buNone/>
            </a:pPr>
            <a:r>
              <a:rPr lang="en-US" altLang="zh-TW" sz="3600" dirty="0"/>
              <a:t>“Marketing is an </a:t>
            </a:r>
            <a:r>
              <a:rPr lang="en-US" altLang="zh-TW" sz="3600" dirty="0">
                <a:solidFill>
                  <a:schemeClr val="accent1"/>
                </a:solidFill>
              </a:rPr>
              <a:t>organizational function </a:t>
            </a:r>
            <a:br>
              <a:rPr lang="en-US" altLang="zh-TW" sz="3600" dirty="0"/>
            </a:br>
            <a:r>
              <a:rPr lang="en-US" altLang="zh-TW" sz="3600" dirty="0"/>
              <a:t>and </a:t>
            </a:r>
            <a:r>
              <a:rPr lang="en-US" altLang="zh-TW" sz="3600" dirty="0">
                <a:solidFill>
                  <a:schemeClr val="accent1"/>
                </a:solidFill>
              </a:rPr>
              <a:t>a set of processes </a:t>
            </a:r>
            <a:r>
              <a:rPr lang="en-US" altLang="zh-TW" sz="3600" dirty="0"/>
              <a:t>for </a:t>
            </a:r>
            <a:br>
              <a:rPr lang="en-US" altLang="zh-TW" sz="3600" dirty="0"/>
            </a:br>
            <a:r>
              <a:rPr lang="en-US" altLang="zh-TW" sz="3600" dirty="0">
                <a:solidFill>
                  <a:srgbClr val="FF0000"/>
                </a:solidFill>
              </a:rPr>
              <a:t>creating, communicating, and delivering </a:t>
            </a:r>
            <a:br>
              <a:rPr lang="en-US" altLang="zh-TW" sz="3600" dirty="0">
                <a:solidFill>
                  <a:srgbClr val="FF0000"/>
                </a:solidFill>
              </a:rPr>
            </a:br>
            <a:r>
              <a:rPr lang="en-US" altLang="zh-TW" sz="3600" dirty="0">
                <a:solidFill>
                  <a:srgbClr val="FF0000"/>
                </a:solidFill>
              </a:rPr>
              <a:t>value to customers </a:t>
            </a:r>
            <a:r>
              <a:rPr lang="en-US" altLang="zh-TW" sz="3600" dirty="0"/>
              <a:t>and </a:t>
            </a:r>
            <a:br>
              <a:rPr lang="en-US" altLang="zh-TW" sz="3600" dirty="0"/>
            </a:br>
            <a:r>
              <a:rPr lang="en-US" altLang="zh-TW" sz="3600" dirty="0"/>
              <a:t>for </a:t>
            </a:r>
            <a:r>
              <a:rPr lang="en-US" altLang="zh-TW" sz="3600" dirty="0">
                <a:solidFill>
                  <a:srgbClr val="FF0000"/>
                </a:solidFill>
              </a:rPr>
              <a:t>managing customer relationships </a:t>
            </a:r>
            <a:br>
              <a:rPr lang="en-US" altLang="zh-TW" sz="3600" u="sng" dirty="0">
                <a:solidFill>
                  <a:srgbClr val="FF0000"/>
                </a:solidFill>
              </a:rPr>
            </a:br>
            <a:r>
              <a:rPr lang="en-US" altLang="zh-TW" sz="3600" dirty="0"/>
              <a:t>in ways that </a:t>
            </a:r>
            <a:r>
              <a:rPr lang="en-US" altLang="zh-TW" sz="3600" dirty="0">
                <a:solidFill>
                  <a:schemeClr val="accent1"/>
                </a:solidFill>
              </a:rPr>
              <a:t>benefit the organization and its stakeholders</a:t>
            </a:r>
            <a:r>
              <a:rPr lang="en-US" altLang="zh-TW" sz="3600" dirty="0"/>
              <a:t>.” </a:t>
            </a:r>
            <a:endParaRPr lang="zh-TW" altLang="en-US" sz="2400" dirty="0"/>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C52B39E-3F41-4C00-8B3E-76176D602E0A}" type="slidenum">
              <a:rPr lang="zh-TW" altLang="en-US" sz="1200">
                <a:solidFill>
                  <a:srgbClr val="898989"/>
                </a:solidFill>
              </a:rPr>
              <a:pPr eaLnBrk="1" hangingPunct="1">
                <a:spcBef>
                  <a:spcPct val="0"/>
                </a:spcBef>
                <a:buFontTx/>
                <a:buNone/>
              </a:pPr>
              <a:t>60</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81263259-2ED3-E341-9212-2C71EDDDFE26}"/>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272616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br>
              <a:rPr lang="en-US" altLang="zh-TW" sz="11000" dirty="0">
                <a:solidFill>
                  <a:srgbClr val="FF0000"/>
                </a:solidFill>
              </a:rPr>
            </a:br>
            <a:r>
              <a:rPr lang="en-US" altLang="zh-TW" sz="11000" dirty="0">
                <a:solidFill>
                  <a:srgbClr val="FF0000"/>
                </a:solidFill>
              </a:rPr>
              <a:t>Management</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Tree>
    <p:extLst>
      <p:ext uri="{BB962C8B-B14F-4D97-AF65-F5344CB8AC3E}">
        <p14:creationId xmlns:p14="http://schemas.microsoft.com/office/powerpoint/2010/main" val="1203571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6000" dirty="0">
                <a:solidFill>
                  <a:srgbClr val="C00000"/>
                </a:solidFill>
              </a:rPr>
              <a:t>Marketing Management</a:t>
            </a:r>
            <a:endParaRPr lang="zh-TW" altLang="en-US" sz="6000" dirty="0">
              <a:solidFill>
                <a:srgbClr val="C00000"/>
              </a:solidFill>
            </a:endParaRPr>
          </a:p>
        </p:txBody>
      </p:sp>
      <p:sp>
        <p:nvSpPr>
          <p:cNvPr id="38915" name="內容版面配置區 2"/>
          <p:cNvSpPr>
            <a:spLocks noGrp="1"/>
          </p:cNvSpPr>
          <p:nvPr>
            <p:ph idx="1"/>
          </p:nvPr>
        </p:nvSpPr>
        <p:spPr>
          <a:xfrm>
            <a:off x="1692598" y="1523926"/>
            <a:ext cx="8651875" cy="4857403"/>
          </a:xfrm>
        </p:spPr>
        <p:txBody>
          <a:bodyPr>
            <a:normAutofit lnSpcReduction="10000"/>
          </a:bodyPr>
          <a:lstStyle/>
          <a:p>
            <a:pPr marL="0" indent="0" algn="ctr">
              <a:buNone/>
            </a:pPr>
            <a:r>
              <a:rPr lang="en-US" altLang="zh-TW" sz="4000" dirty="0"/>
              <a:t>“</a:t>
            </a:r>
            <a:r>
              <a:rPr lang="en-US" altLang="zh-TW" sz="4000" dirty="0">
                <a:solidFill>
                  <a:srgbClr val="C00000"/>
                </a:solidFill>
              </a:rPr>
              <a:t>Marketing management </a:t>
            </a:r>
            <a:r>
              <a:rPr lang="en-US" altLang="zh-TW" sz="4000" dirty="0"/>
              <a:t>is the</a:t>
            </a:r>
            <a:br>
              <a:rPr lang="en-US" altLang="zh-TW" sz="4000" dirty="0"/>
            </a:br>
            <a:r>
              <a:rPr lang="en-US" altLang="zh-TW" sz="4800" dirty="0">
                <a:solidFill>
                  <a:schemeClr val="accent1"/>
                </a:solidFill>
              </a:rPr>
              <a:t>art and science </a:t>
            </a:r>
            <a:br>
              <a:rPr lang="en-US" altLang="zh-TW" sz="4000" dirty="0"/>
            </a:br>
            <a:r>
              <a:rPr lang="en-US" altLang="zh-TW" sz="4400" dirty="0"/>
              <a:t>of </a:t>
            </a:r>
            <a:r>
              <a:rPr lang="en-US" altLang="zh-TW" sz="4400" dirty="0">
                <a:solidFill>
                  <a:srgbClr val="FF0000"/>
                </a:solidFill>
              </a:rPr>
              <a:t>choosing target markets </a:t>
            </a:r>
            <a:br>
              <a:rPr lang="en-US" altLang="zh-TW" sz="4400" dirty="0"/>
            </a:br>
            <a:r>
              <a:rPr lang="en-US" altLang="zh-TW" sz="4400" dirty="0"/>
              <a:t>and </a:t>
            </a:r>
            <a:r>
              <a:rPr lang="en-US" altLang="zh-TW" sz="4400" dirty="0">
                <a:solidFill>
                  <a:schemeClr val="accent1"/>
                </a:solidFill>
              </a:rPr>
              <a:t>getting, keeping, and growing </a:t>
            </a:r>
            <a:br>
              <a:rPr lang="en-US" altLang="zh-TW" sz="4400" dirty="0">
                <a:solidFill>
                  <a:schemeClr val="accent1"/>
                </a:solidFill>
              </a:rPr>
            </a:br>
            <a:r>
              <a:rPr lang="en-US" altLang="zh-TW" sz="4400" dirty="0">
                <a:solidFill>
                  <a:schemeClr val="accent1"/>
                </a:solidFill>
              </a:rPr>
              <a:t>customers</a:t>
            </a:r>
            <a:r>
              <a:rPr lang="en-US" altLang="zh-TW" sz="4400" dirty="0"/>
              <a:t> through </a:t>
            </a:r>
            <a:br>
              <a:rPr lang="en-US" altLang="zh-TW" sz="4000" dirty="0"/>
            </a:br>
            <a:r>
              <a:rPr lang="en-US" altLang="zh-TW" sz="4000" dirty="0">
                <a:solidFill>
                  <a:srgbClr val="FF0000"/>
                </a:solidFill>
              </a:rPr>
              <a:t>creating, delivering, and communicating </a:t>
            </a:r>
            <a:br>
              <a:rPr lang="en-US" altLang="zh-TW" sz="4000" dirty="0">
                <a:solidFill>
                  <a:srgbClr val="FF0000"/>
                </a:solidFill>
              </a:rPr>
            </a:br>
            <a:r>
              <a:rPr lang="en-US" altLang="zh-TW" sz="4400" dirty="0">
                <a:solidFill>
                  <a:srgbClr val="FF0000"/>
                </a:solidFill>
              </a:rPr>
              <a:t>superior customer value</a:t>
            </a:r>
            <a:r>
              <a:rPr lang="en-US" altLang="zh-TW" sz="4400" dirty="0"/>
              <a:t>.” </a:t>
            </a:r>
          </a:p>
          <a:p>
            <a:pPr marL="0" indent="0" algn="ctr">
              <a:buNone/>
            </a:pPr>
            <a:endParaRPr lang="zh-TW" altLang="en-US" sz="4000" dirty="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1C5A1E-1767-4A42-AFC6-80D36FF515E3}" type="slidenum">
              <a:rPr lang="zh-TW" altLang="en-US" sz="1200">
                <a:solidFill>
                  <a:srgbClr val="898989"/>
                </a:solidFill>
              </a:rPr>
              <a:pPr eaLnBrk="1" hangingPunct="1">
                <a:spcBef>
                  <a:spcPct val="0"/>
                </a:spcBef>
                <a:buFontTx/>
                <a:buNone/>
              </a:pPr>
              <a:t>62</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BC50696-0C10-E342-A859-9471DAA3B6B3}"/>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796826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81034"/>
            <a:ext cx="8229600" cy="727687"/>
          </a:xfrm>
        </p:spPr>
        <p:txBody>
          <a:bodyPr>
            <a:normAutofit fontScale="90000"/>
          </a:bodyPr>
          <a:lstStyle/>
          <a:p>
            <a:r>
              <a:rPr lang="en-US" altLang="zh-TW" sz="5400" dirty="0">
                <a:solidFill>
                  <a:srgbClr val="FF0000"/>
                </a:solidFill>
              </a:rPr>
              <a:t>Marketing Management</a:t>
            </a:r>
            <a:endParaRPr lang="zh-TW" altLang="en-US" sz="5400"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33CFB46C-01CC-41BD-8A17-4C0AF2F2BDA7}" type="slidenum">
              <a:rPr lang="zh-TW" altLang="en-US" smtClean="0"/>
              <a:pPr>
                <a:defRPr/>
              </a:pPr>
              <a:t>63</a:t>
            </a:fld>
            <a:endParaRPr lang="zh-TW" altLang="en-US"/>
          </a:p>
        </p:txBody>
      </p:sp>
      <p:sp>
        <p:nvSpPr>
          <p:cNvPr id="7" name="Rounded Rectangle 9"/>
          <p:cNvSpPr>
            <a:spLocks noChangeArrowheads="1"/>
          </p:cNvSpPr>
          <p:nvPr/>
        </p:nvSpPr>
        <p:spPr bwMode="auto">
          <a:xfrm>
            <a:off x="2598541" y="1003882"/>
            <a:ext cx="6984776" cy="585216"/>
          </a:xfrm>
          <a:prstGeom prst="roundRect">
            <a:avLst>
              <a:gd name="adj" fmla="val 12157"/>
            </a:avLst>
          </a:prstGeom>
          <a:solidFill>
            <a:srgbClr val="FF99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Understanding Marketing Management</a:t>
            </a:r>
          </a:p>
        </p:txBody>
      </p:sp>
      <p:sp>
        <p:nvSpPr>
          <p:cNvPr id="9" name="Rounded Rectangle 9"/>
          <p:cNvSpPr>
            <a:spLocks noChangeArrowheads="1"/>
          </p:cNvSpPr>
          <p:nvPr/>
        </p:nvSpPr>
        <p:spPr bwMode="auto">
          <a:xfrm>
            <a:off x="2598541" y="1714466"/>
            <a:ext cx="6984776" cy="588098"/>
          </a:xfrm>
          <a:prstGeom prst="roundRect">
            <a:avLst>
              <a:gd name="adj" fmla="val 12157"/>
            </a:avLst>
          </a:prstGeom>
          <a:solidFill>
            <a:schemeClr val="accent5">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Capturing Marketing Insights</a:t>
            </a:r>
          </a:p>
        </p:txBody>
      </p:sp>
      <p:sp>
        <p:nvSpPr>
          <p:cNvPr id="10" name="Rounded Rectangle 9"/>
          <p:cNvSpPr>
            <a:spLocks noChangeArrowheads="1"/>
          </p:cNvSpPr>
          <p:nvPr/>
        </p:nvSpPr>
        <p:spPr bwMode="auto">
          <a:xfrm>
            <a:off x="2598541" y="2427932"/>
            <a:ext cx="6984776" cy="588098"/>
          </a:xfrm>
          <a:prstGeom prst="roundRect">
            <a:avLst>
              <a:gd name="adj" fmla="val 12157"/>
            </a:avLst>
          </a:prstGeom>
          <a:solidFill>
            <a:schemeClr val="accent1">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Connecting with Customers</a:t>
            </a:r>
          </a:p>
        </p:txBody>
      </p:sp>
      <p:sp>
        <p:nvSpPr>
          <p:cNvPr id="11" name="Rounded Rectangle 9"/>
          <p:cNvSpPr>
            <a:spLocks noChangeArrowheads="1"/>
          </p:cNvSpPr>
          <p:nvPr/>
        </p:nvSpPr>
        <p:spPr bwMode="auto">
          <a:xfrm>
            <a:off x="2598541" y="3141398"/>
            <a:ext cx="6984776" cy="588098"/>
          </a:xfrm>
          <a:prstGeom prst="roundRect">
            <a:avLst>
              <a:gd name="adj" fmla="val 12157"/>
            </a:avLst>
          </a:prstGeom>
          <a:solidFill>
            <a:schemeClr val="accent6">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Building Strong Brands</a:t>
            </a:r>
          </a:p>
        </p:txBody>
      </p:sp>
      <p:sp>
        <p:nvSpPr>
          <p:cNvPr id="12"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
        <p:nvSpPr>
          <p:cNvPr id="13" name="文字方塊 12"/>
          <p:cNvSpPr txBox="1"/>
          <p:nvPr/>
        </p:nvSpPr>
        <p:spPr>
          <a:xfrm>
            <a:off x="2068753" y="85936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14" name="文字方塊 13"/>
          <p:cNvSpPr txBox="1"/>
          <p:nvPr/>
        </p:nvSpPr>
        <p:spPr>
          <a:xfrm>
            <a:off x="2068753" y="2313624"/>
            <a:ext cx="470000" cy="769441"/>
          </a:xfrm>
          <a:prstGeom prst="rect">
            <a:avLst/>
          </a:prstGeom>
          <a:noFill/>
        </p:spPr>
        <p:txBody>
          <a:bodyPr wrap="none" rtlCol="0">
            <a:spAutoFit/>
          </a:bodyPr>
          <a:lstStyle/>
          <a:p>
            <a:r>
              <a:rPr lang="en-US" altLang="zh-TW" sz="4400" b="1" dirty="0">
                <a:solidFill>
                  <a:srgbClr val="FF0000"/>
                </a:solidFill>
              </a:rPr>
              <a:t>3</a:t>
            </a:r>
            <a:endParaRPr lang="zh-TW" altLang="en-US" sz="4400" b="1" dirty="0">
              <a:solidFill>
                <a:srgbClr val="FF0000"/>
              </a:solidFill>
            </a:endParaRPr>
          </a:p>
        </p:txBody>
      </p:sp>
      <p:sp>
        <p:nvSpPr>
          <p:cNvPr id="15" name="文字方塊 14"/>
          <p:cNvSpPr txBox="1"/>
          <p:nvPr/>
        </p:nvSpPr>
        <p:spPr>
          <a:xfrm>
            <a:off x="2068753" y="3767888"/>
            <a:ext cx="470000" cy="769441"/>
          </a:xfrm>
          <a:prstGeom prst="rect">
            <a:avLst/>
          </a:prstGeom>
          <a:noFill/>
        </p:spPr>
        <p:txBody>
          <a:bodyPr wrap="none" rtlCol="0">
            <a:spAutoFit/>
          </a:bodyPr>
          <a:lstStyle/>
          <a:p>
            <a:r>
              <a:rPr lang="en-US" altLang="zh-TW" sz="4400" b="1" dirty="0">
                <a:solidFill>
                  <a:srgbClr val="FF0000"/>
                </a:solidFill>
              </a:rPr>
              <a:t>5</a:t>
            </a:r>
            <a:endParaRPr lang="zh-TW" altLang="en-US" sz="4400" b="1" dirty="0">
              <a:solidFill>
                <a:srgbClr val="FF0000"/>
              </a:solidFill>
            </a:endParaRPr>
          </a:p>
        </p:txBody>
      </p:sp>
      <p:sp>
        <p:nvSpPr>
          <p:cNvPr id="16" name="文字方塊 15"/>
          <p:cNvSpPr txBox="1"/>
          <p:nvPr/>
        </p:nvSpPr>
        <p:spPr>
          <a:xfrm>
            <a:off x="2068753" y="3040756"/>
            <a:ext cx="470000" cy="769441"/>
          </a:xfrm>
          <a:prstGeom prst="rect">
            <a:avLst/>
          </a:prstGeom>
          <a:noFill/>
        </p:spPr>
        <p:txBody>
          <a:bodyPr wrap="none" rtlCol="0">
            <a:spAutoFit/>
          </a:bodyPr>
          <a:lstStyle/>
          <a:p>
            <a:r>
              <a:rPr lang="en-US" altLang="zh-TW" sz="4400" b="1" dirty="0">
                <a:solidFill>
                  <a:srgbClr val="FF0000"/>
                </a:solidFill>
              </a:rPr>
              <a:t>4</a:t>
            </a:r>
            <a:endParaRPr lang="zh-TW" altLang="en-US" sz="4400" b="1" dirty="0">
              <a:solidFill>
                <a:srgbClr val="FF0000"/>
              </a:solidFill>
            </a:endParaRPr>
          </a:p>
        </p:txBody>
      </p:sp>
      <p:sp>
        <p:nvSpPr>
          <p:cNvPr id="17" name="Rounded Rectangle 16">
            <a:extLst>
              <a:ext uri="{FF2B5EF4-FFF2-40B4-BE49-F238E27FC236}">
                <a16:creationId xmlns:a16="http://schemas.microsoft.com/office/drawing/2014/main" id="{77C71F18-4533-E948-AE12-F51FAC1B1EF9}"/>
              </a:ext>
            </a:extLst>
          </p:cNvPr>
          <p:cNvSpPr>
            <a:spLocks noChangeArrowheads="1"/>
          </p:cNvSpPr>
          <p:nvPr/>
        </p:nvSpPr>
        <p:spPr bwMode="auto">
          <a:xfrm>
            <a:off x="2598541" y="3854864"/>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Creating Value</a:t>
            </a:r>
          </a:p>
        </p:txBody>
      </p:sp>
      <p:sp>
        <p:nvSpPr>
          <p:cNvPr id="18" name="Rounded Rectangle 17">
            <a:extLst>
              <a:ext uri="{FF2B5EF4-FFF2-40B4-BE49-F238E27FC236}">
                <a16:creationId xmlns:a16="http://schemas.microsoft.com/office/drawing/2014/main" id="{F34419AC-22C7-1F42-9290-B2E69EC1F7F1}"/>
              </a:ext>
            </a:extLst>
          </p:cNvPr>
          <p:cNvSpPr>
            <a:spLocks noChangeArrowheads="1"/>
          </p:cNvSpPr>
          <p:nvPr/>
        </p:nvSpPr>
        <p:spPr bwMode="auto">
          <a:xfrm>
            <a:off x="2598541" y="4568330"/>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Delivering Value</a:t>
            </a:r>
          </a:p>
        </p:txBody>
      </p:sp>
      <p:sp>
        <p:nvSpPr>
          <p:cNvPr id="19" name="Rounded Rectangle 18">
            <a:extLst>
              <a:ext uri="{FF2B5EF4-FFF2-40B4-BE49-F238E27FC236}">
                <a16:creationId xmlns:a16="http://schemas.microsoft.com/office/drawing/2014/main" id="{3B6AE6E9-A626-5041-8D66-320BF77ADB68}"/>
              </a:ext>
            </a:extLst>
          </p:cNvPr>
          <p:cNvSpPr>
            <a:spLocks noChangeArrowheads="1"/>
          </p:cNvSpPr>
          <p:nvPr/>
        </p:nvSpPr>
        <p:spPr bwMode="auto">
          <a:xfrm>
            <a:off x="2598541" y="5281796"/>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Communicating Value</a:t>
            </a:r>
          </a:p>
        </p:txBody>
      </p:sp>
      <p:sp>
        <p:nvSpPr>
          <p:cNvPr id="20" name="Rounded Rectangle 19">
            <a:extLst>
              <a:ext uri="{FF2B5EF4-FFF2-40B4-BE49-F238E27FC236}">
                <a16:creationId xmlns:a16="http://schemas.microsoft.com/office/drawing/2014/main" id="{C8222EF1-7E62-8044-BFD9-BBE43F644939}"/>
              </a:ext>
            </a:extLst>
          </p:cNvPr>
          <p:cNvSpPr>
            <a:spLocks noChangeArrowheads="1"/>
          </p:cNvSpPr>
          <p:nvPr/>
        </p:nvSpPr>
        <p:spPr bwMode="auto">
          <a:xfrm>
            <a:off x="2598541" y="5995260"/>
            <a:ext cx="6984776" cy="588098"/>
          </a:xfrm>
          <a:prstGeom prst="roundRect">
            <a:avLst>
              <a:gd name="adj" fmla="val 12157"/>
            </a:avLst>
          </a:prstGeom>
          <a:solidFill>
            <a:schemeClr val="accent1">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solidFill>
                  <a:srgbClr val="FF0000"/>
                </a:solidFill>
              </a:rPr>
              <a:t>Conducting Marketing Responsibly for Long-term Success</a:t>
            </a:r>
          </a:p>
        </p:txBody>
      </p:sp>
      <p:sp>
        <p:nvSpPr>
          <p:cNvPr id="21" name="文字方塊 14">
            <a:extLst>
              <a:ext uri="{FF2B5EF4-FFF2-40B4-BE49-F238E27FC236}">
                <a16:creationId xmlns:a16="http://schemas.microsoft.com/office/drawing/2014/main" id="{53DAE02D-EA0D-114A-AE3E-C00697B88BD5}"/>
              </a:ext>
            </a:extLst>
          </p:cNvPr>
          <p:cNvSpPr txBox="1"/>
          <p:nvPr/>
        </p:nvSpPr>
        <p:spPr>
          <a:xfrm>
            <a:off x="2068753" y="1586492"/>
            <a:ext cx="470000" cy="769441"/>
          </a:xfrm>
          <a:prstGeom prst="rect">
            <a:avLst/>
          </a:prstGeom>
          <a:noFill/>
        </p:spPr>
        <p:txBody>
          <a:bodyPr wrap="none" rtlCol="0">
            <a:spAutoFit/>
          </a:bodyPr>
          <a:lstStyle/>
          <a:p>
            <a:r>
              <a:rPr lang="en-US" altLang="zh-TW" sz="4400" b="1" dirty="0">
                <a:solidFill>
                  <a:srgbClr val="FF0000"/>
                </a:solidFill>
              </a:rPr>
              <a:t>2</a:t>
            </a:r>
            <a:endParaRPr lang="zh-TW" altLang="en-US" sz="4400" b="1" dirty="0">
              <a:solidFill>
                <a:srgbClr val="FF0000"/>
              </a:solidFill>
            </a:endParaRPr>
          </a:p>
        </p:txBody>
      </p:sp>
      <p:sp>
        <p:nvSpPr>
          <p:cNvPr id="22" name="文字方塊 14">
            <a:extLst>
              <a:ext uri="{FF2B5EF4-FFF2-40B4-BE49-F238E27FC236}">
                <a16:creationId xmlns:a16="http://schemas.microsoft.com/office/drawing/2014/main" id="{D6825450-10A7-CD49-933A-31EB24B5BCF2}"/>
              </a:ext>
            </a:extLst>
          </p:cNvPr>
          <p:cNvSpPr txBox="1"/>
          <p:nvPr/>
        </p:nvSpPr>
        <p:spPr>
          <a:xfrm>
            <a:off x="2068753" y="4495020"/>
            <a:ext cx="470000" cy="769441"/>
          </a:xfrm>
          <a:prstGeom prst="rect">
            <a:avLst/>
          </a:prstGeom>
          <a:noFill/>
        </p:spPr>
        <p:txBody>
          <a:bodyPr wrap="none" rtlCol="0">
            <a:spAutoFit/>
          </a:bodyPr>
          <a:lstStyle/>
          <a:p>
            <a:r>
              <a:rPr lang="en-US" altLang="zh-TW" sz="4400" b="1" dirty="0">
                <a:solidFill>
                  <a:srgbClr val="FF0000"/>
                </a:solidFill>
              </a:rPr>
              <a:t>6</a:t>
            </a:r>
            <a:endParaRPr lang="zh-TW" altLang="en-US" sz="4400" b="1" dirty="0">
              <a:solidFill>
                <a:srgbClr val="FF0000"/>
              </a:solidFill>
            </a:endParaRPr>
          </a:p>
        </p:txBody>
      </p:sp>
      <p:sp>
        <p:nvSpPr>
          <p:cNvPr id="23" name="文字方塊 14">
            <a:extLst>
              <a:ext uri="{FF2B5EF4-FFF2-40B4-BE49-F238E27FC236}">
                <a16:creationId xmlns:a16="http://schemas.microsoft.com/office/drawing/2014/main" id="{46C1F9A6-75BA-9640-86E7-5E76D1115D80}"/>
              </a:ext>
            </a:extLst>
          </p:cNvPr>
          <p:cNvSpPr txBox="1"/>
          <p:nvPr/>
        </p:nvSpPr>
        <p:spPr>
          <a:xfrm>
            <a:off x="2068753" y="5222152"/>
            <a:ext cx="470000" cy="769441"/>
          </a:xfrm>
          <a:prstGeom prst="rect">
            <a:avLst/>
          </a:prstGeom>
          <a:noFill/>
        </p:spPr>
        <p:txBody>
          <a:bodyPr wrap="none" rtlCol="0">
            <a:spAutoFit/>
          </a:bodyPr>
          <a:lstStyle/>
          <a:p>
            <a:r>
              <a:rPr lang="en-US" altLang="zh-TW" sz="4400" b="1" dirty="0">
                <a:solidFill>
                  <a:srgbClr val="FF0000"/>
                </a:solidFill>
              </a:rPr>
              <a:t>7</a:t>
            </a:r>
            <a:endParaRPr lang="zh-TW" altLang="en-US" sz="4400" b="1" dirty="0">
              <a:solidFill>
                <a:srgbClr val="FF0000"/>
              </a:solidFill>
            </a:endParaRPr>
          </a:p>
        </p:txBody>
      </p:sp>
      <p:sp>
        <p:nvSpPr>
          <p:cNvPr id="24" name="文字方塊 14">
            <a:extLst>
              <a:ext uri="{FF2B5EF4-FFF2-40B4-BE49-F238E27FC236}">
                <a16:creationId xmlns:a16="http://schemas.microsoft.com/office/drawing/2014/main" id="{73D8546A-C56C-3F47-B544-4ADACD915B8E}"/>
              </a:ext>
            </a:extLst>
          </p:cNvPr>
          <p:cNvSpPr txBox="1"/>
          <p:nvPr/>
        </p:nvSpPr>
        <p:spPr>
          <a:xfrm>
            <a:off x="2068753" y="5949281"/>
            <a:ext cx="470000" cy="769441"/>
          </a:xfrm>
          <a:prstGeom prst="rect">
            <a:avLst/>
          </a:prstGeom>
          <a:noFill/>
        </p:spPr>
        <p:txBody>
          <a:bodyPr wrap="none" rtlCol="0">
            <a:spAutoFit/>
          </a:bodyPr>
          <a:lstStyle/>
          <a:p>
            <a:r>
              <a:rPr lang="en-US" altLang="zh-TW" sz="4400" b="1" dirty="0">
                <a:solidFill>
                  <a:srgbClr val="FF0000"/>
                </a:solidFill>
              </a:rPr>
              <a:t>8</a:t>
            </a:r>
            <a:endParaRPr lang="zh-TW" altLang="en-US" sz="4400" b="1" dirty="0">
              <a:solidFill>
                <a:srgbClr val="FF0000"/>
              </a:solidFill>
            </a:endParaRPr>
          </a:p>
        </p:txBody>
      </p:sp>
    </p:spTree>
    <p:extLst>
      <p:ext uri="{BB962C8B-B14F-4D97-AF65-F5344CB8AC3E}">
        <p14:creationId xmlns:p14="http://schemas.microsoft.com/office/powerpoint/2010/main" val="591201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0A31-6F2E-173C-BC57-AD06883850D0}"/>
              </a:ext>
            </a:extLst>
          </p:cNvPr>
          <p:cNvSpPr>
            <a:spLocks noGrp="1"/>
          </p:cNvSpPr>
          <p:nvPr>
            <p:ph type="title"/>
          </p:nvPr>
        </p:nvSpPr>
        <p:spPr/>
        <p:txBody>
          <a:bodyPr>
            <a:normAutofit fontScale="90000"/>
          </a:bodyPr>
          <a:lstStyle/>
          <a:p>
            <a:r>
              <a:rPr lang="en-US" dirty="0"/>
              <a:t>OKRs, CFRs, KPIs</a:t>
            </a:r>
            <a:br>
              <a:rPr lang="en-US" dirty="0"/>
            </a:br>
            <a:r>
              <a:rPr lang="en-US" dirty="0"/>
              <a:t>Agile Performance Management </a:t>
            </a:r>
          </a:p>
        </p:txBody>
      </p:sp>
      <p:sp>
        <p:nvSpPr>
          <p:cNvPr id="3" name="Content Placeholder 2">
            <a:extLst>
              <a:ext uri="{FF2B5EF4-FFF2-40B4-BE49-F238E27FC236}">
                <a16:creationId xmlns:a16="http://schemas.microsoft.com/office/drawing/2014/main" id="{484AC7D4-55EF-40F4-679D-301168572D5D}"/>
              </a:ext>
            </a:extLst>
          </p:cNvPr>
          <p:cNvSpPr>
            <a:spLocks noGrp="1"/>
          </p:cNvSpPr>
          <p:nvPr>
            <p:ph idx="1"/>
          </p:nvPr>
        </p:nvSpPr>
        <p:spPr>
          <a:xfrm>
            <a:off x="534389" y="1571507"/>
            <a:ext cx="11222181" cy="4892632"/>
          </a:xfrm>
        </p:spPr>
        <p:txBody>
          <a:bodyPr>
            <a:noAutofit/>
          </a:bodyPr>
          <a:lstStyle/>
          <a:p>
            <a:r>
              <a:rPr lang="en-US" sz="4400" dirty="0">
                <a:solidFill>
                  <a:srgbClr val="C00000"/>
                </a:solidFill>
              </a:rPr>
              <a:t>OKRs</a:t>
            </a:r>
          </a:p>
          <a:p>
            <a:pPr lvl="1"/>
            <a:r>
              <a:rPr lang="en-US" sz="4400" dirty="0"/>
              <a:t>Objectives and Key Results</a:t>
            </a:r>
          </a:p>
          <a:p>
            <a:r>
              <a:rPr lang="en-US" sz="4400" dirty="0">
                <a:solidFill>
                  <a:srgbClr val="C00000"/>
                </a:solidFill>
              </a:rPr>
              <a:t>CFRs</a:t>
            </a:r>
          </a:p>
          <a:p>
            <a:pPr lvl="1"/>
            <a:r>
              <a:rPr lang="en-US" sz="4400" dirty="0"/>
              <a:t>Conversations, Feedback, Recognition</a:t>
            </a:r>
          </a:p>
          <a:p>
            <a:r>
              <a:rPr lang="en-US" sz="4400" dirty="0">
                <a:solidFill>
                  <a:srgbClr val="C00000"/>
                </a:solidFill>
              </a:rPr>
              <a:t>KPIs</a:t>
            </a:r>
          </a:p>
          <a:p>
            <a:pPr lvl="1"/>
            <a:r>
              <a:rPr lang="en-US" sz="4400" dirty="0"/>
              <a:t>Key Performance Indicators</a:t>
            </a:r>
          </a:p>
          <a:p>
            <a:pPr lvl="1"/>
            <a:endParaRPr lang="en-US" sz="4400" dirty="0"/>
          </a:p>
          <a:p>
            <a:endParaRPr lang="en-US" sz="4400" dirty="0"/>
          </a:p>
        </p:txBody>
      </p:sp>
      <p:sp>
        <p:nvSpPr>
          <p:cNvPr id="4" name="Slide Number Placeholder 3">
            <a:extLst>
              <a:ext uri="{FF2B5EF4-FFF2-40B4-BE49-F238E27FC236}">
                <a16:creationId xmlns:a16="http://schemas.microsoft.com/office/drawing/2014/main" id="{314AA67B-E672-36B3-AEAF-DCC46F0C93C1}"/>
              </a:ext>
            </a:extLst>
          </p:cNvPr>
          <p:cNvSpPr>
            <a:spLocks noGrp="1"/>
          </p:cNvSpPr>
          <p:nvPr>
            <p:ph type="sldNum" sz="quarter" idx="12"/>
          </p:nvPr>
        </p:nvSpPr>
        <p:spPr/>
        <p:txBody>
          <a:bodyPr/>
          <a:lstStyle/>
          <a:p>
            <a:fld id="{5D6FF71F-CF6A-4C46-8F9B-61D49EEA70E3}" type="slidenum">
              <a:rPr lang="en-US" smtClean="0"/>
              <a:t>64</a:t>
            </a:fld>
            <a:endParaRPr lang="en-US"/>
          </a:p>
        </p:txBody>
      </p:sp>
    </p:spTree>
    <p:extLst>
      <p:ext uri="{BB962C8B-B14F-4D97-AF65-F5344CB8AC3E}">
        <p14:creationId xmlns:p14="http://schemas.microsoft.com/office/powerpoint/2010/main" val="3414987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6359" y="274638"/>
            <a:ext cx="11513128" cy="6106690"/>
          </a:xfrm>
        </p:spPr>
        <p:txBody>
          <a:bodyPr>
            <a:normAutofit/>
          </a:bodyPr>
          <a:lstStyle/>
          <a:p>
            <a:r>
              <a:rPr lang="en-US" altLang="zh-TW" sz="9600" dirty="0">
                <a:solidFill>
                  <a:srgbClr val="C00000"/>
                </a:solidFill>
              </a:rPr>
              <a:t>Agentic AI</a:t>
            </a:r>
            <a:br>
              <a:rPr lang="en-US" altLang="zh-TW" sz="9600" dirty="0">
                <a:solidFill>
                  <a:srgbClr val="C00000"/>
                </a:solidFill>
              </a:rPr>
            </a:br>
            <a:r>
              <a:rPr lang="en-US" altLang="zh-TW" sz="7200" dirty="0">
                <a:solidFill>
                  <a:srgbClr val="C00000"/>
                </a:solidFill>
              </a:rPr>
              <a:t>for</a:t>
            </a:r>
            <a:r>
              <a:rPr lang="en-US" altLang="zh-TW" sz="9600" dirty="0">
                <a:solidFill>
                  <a:srgbClr val="C00000"/>
                </a:solidFill>
              </a:rPr>
              <a:t> </a:t>
            </a:r>
            <a:br>
              <a:rPr lang="en-US" altLang="zh-TW" sz="7200" dirty="0">
                <a:solidFill>
                  <a:srgbClr val="C00000"/>
                </a:solidFill>
              </a:rPr>
            </a:br>
            <a:r>
              <a:rPr lang="en-US" altLang="zh-TW" sz="7200" dirty="0">
                <a:solidFill>
                  <a:srgbClr val="C00000"/>
                </a:solidFill>
              </a:rPr>
              <a:t>Agile AI Software Engineering</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Tree>
    <p:extLst>
      <p:ext uri="{BB962C8B-B14F-4D97-AF65-F5344CB8AC3E}">
        <p14:creationId xmlns:p14="http://schemas.microsoft.com/office/powerpoint/2010/main" val="1878537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3C9D-A74F-104B-9D6B-EA72912716D6}"/>
              </a:ext>
            </a:extLst>
          </p:cNvPr>
          <p:cNvSpPr>
            <a:spLocks noGrp="1"/>
          </p:cNvSpPr>
          <p:nvPr>
            <p:ph type="title"/>
          </p:nvPr>
        </p:nvSpPr>
        <p:spPr>
          <a:xfrm>
            <a:off x="350143" y="215430"/>
            <a:ext cx="11337031" cy="6346814"/>
          </a:xfrm>
        </p:spPr>
        <p:txBody>
          <a:bodyPr>
            <a:normAutofit/>
          </a:bodyPr>
          <a:lstStyle/>
          <a:p>
            <a:r>
              <a:rPr lang="en-US" altLang="zh-TW" sz="12000" dirty="0">
                <a:solidFill>
                  <a:srgbClr val="C00000"/>
                </a:solidFill>
                <a:ea typeface="Heiti TC Medium" pitchFamily="2" charset="-128"/>
                <a:cs typeface="Arial" panose="020B0604020202020204" pitchFamily="34" charset="0"/>
              </a:rPr>
              <a:t>Generative AI</a:t>
            </a:r>
            <a:br>
              <a:rPr lang="en-US" altLang="zh-TW" sz="12000" dirty="0">
                <a:solidFill>
                  <a:srgbClr val="C00000"/>
                </a:solidFill>
                <a:ea typeface="Heiti TC Medium" pitchFamily="2" charset="-128"/>
                <a:cs typeface="Arial" panose="020B0604020202020204" pitchFamily="34" charset="0"/>
              </a:rPr>
            </a:br>
            <a:r>
              <a:rPr lang="en-US" altLang="zh-TW" sz="12000" dirty="0">
                <a:solidFill>
                  <a:srgbClr val="C00000"/>
                </a:solidFill>
                <a:ea typeface="Heiti TC Medium" pitchFamily="2" charset="-128"/>
                <a:cs typeface="Arial" panose="020B0604020202020204" pitchFamily="34" charset="0"/>
              </a:rPr>
              <a:t>Agentic AI </a:t>
            </a:r>
            <a:br>
              <a:rPr lang="en-US" altLang="zh-TW" sz="12000" dirty="0">
                <a:solidFill>
                  <a:srgbClr val="C00000"/>
                </a:solidFill>
                <a:ea typeface="Heiti TC Medium" pitchFamily="2" charset="-128"/>
                <a:cs typeface="Arial" panose="020B0604020202020204" pitchFamily="34" charset="0"/>
              </a:rPr>
            </a:br>
            <a:r>
              <a:rPr lang="en-US" altLang="zh-TW" sz="12000" dirty="0">
                <a:solidFill>
                  <a:srgbClr val="C00000"/>
                </a:solidFill>
                <a:ea typeface="Heiti TC Medium" pitchFamily="2" charset="-128"/>
                <a:cs typeface="Arial" panose="020B0604020202020204" pitchFamily="34" charset="0"/>
              </a:rPr>
              <a:t>Physical AI</a:t>
            </a:r>
            <a:endParaRPr lang="en-US" sz="6700" dirty="0"/>
          </a:p>
        </p:txBody>
      </p:sp>
      <p:sp>
        <p:nvSpPr>
          <p:cNvPr id="4" name="Slide Number Placeholder 3">
            <a:extLst>
              <a:ext uri="{FF2B5EF4-FFF2-40B4-BE49-F238E27FC236}">
                <a16:creationId xmlns:a16="http://schemas.microsoft.com/office/drawing/2014/main" id="{54B92C22-1811-3542-9185-D8DF8CC32DBE}"/>
              </a:ext>
            </a:extLst>
          </p:cNvPr>
          <p:cNvSpPr>
            <a:spLocks noGrp="1"/>
          </p:cNvSpPr>
          <p:nvPr>
            <p:ph type="sldNum" sz="quarter" idx="12"/>
          </p:nvPr>
        </p:nvSpPr>
        <p:spPr/>
        <p:txBody>
          <a:bodyPr/>
          <a:lstStyle/>
          <a:p>
            <a:fld id="{5D6FF71F-CF6A-4C46-8F9B-61D49EEA70E3}" type="slidenum">
              <a:rPr lang="en-US" smtClean="0"/>
              <a:t>66</a:t>
            </a:fld>
            <a:endParaRPr lang="en-US"/>
          </a:p>
        </p:txBody>
      </p:sp>
    </p:spTree>
    <p:extLst>
      <p:ext uri="{BB962C8B-B14F-4D97-AF65-F5344CB8AC3E}">
        <p14:creationId xmlns:p14="http://schemas.microsoft.com/office/powerpoint/2010/main" val="3722930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67</a:t>
            </a:fld>
            <a:endParaRPr lang="en-US"/>
          </a:p>
        </p:txBody>
      </p:sp>
      <p:sp>
        <p:nvSpPr>
          <p:cNvPr id="12" name="Title 1">
            <a:extLst>
              <a:ext uri="{FF2B5EF4-FFF2-40B4-BE49-F238E27FC236}">
                <a16:creationId xmlns:a16="http://schemas.microsoft.com/office/drawing/2014/main" id="{05721EFD-EF77-D444-9ADA-C98763A12A58}"/>
              </a:ext>
            </a:extLst>
          </p:cNvPr>
          <p:cNvSpPr>
            <a:spLocks noGrp="1"/>
          </p:cNvSpPr>
          <p:nvPr>
            <p:ph type="title"/>
          </p:nvPr>
        </p:nvSpPr>
        <p:spPr>
          <a:xfrm>
            <a:off x="534389" y="135105"/>
            <a:ext cx="11222181" cy="837662"/>
          </a:xfrm>
        </p:spPr>
        <p:txBody>
          <a:bodyPr>
            <a:normAutofit/>
          </a:bodyPr>
          <a:lstStyle/>
          <a:p>
            <a:r>
              <a:rPr lang="en-US" dirty="0"/>
              <a:t>AI, ML, DL, Generative AI</a:t>
            </a:r>
            <a:endParaRPr lang="en-US" sz="2700" dirty="0"/>
          </a:p>
        </p:txBody>
      </p:sp>
      <p:pic>
        <p:nvPicPr>
          <p:cNvPr id="2" name="Picture 1">
            <a:extLst>
              <a:ext uri="{FF2B5EF4-FFF2-40B4-BE49-F238E27FC236}">
                <a16:creationId xmlns:a16="http://schemas.microsoft.com/office/drawing/2014/main" id="{A5614AFB-37FD-B060-DE8D-B5D4C65E1F5C}"/>
              </a:ext>
            </a:extLst>
          </p:cNvPr>
          <p:cNvPicPr>
            <a:picLocks noChangeAspect="1"/>
          </p:cNvPicPr>
          <p:nvPr/>
        </p:nvPicPr>
        <p:blipFill>
          <a:blip r:embed="rId2"/>
          <a:stretch>
            <a:fillRect/>
          </a:stretch>
        </p:blipFill>
        <p:spPr>
          <a:xfrm>
            <a:off x="1459825" y="1140812"/>
            <a:ext cx="9371308" cy="5288921"/>
          </a:xfrm>
          <a:prstGeom prst="rect">
            <a:avLst/>
          </a:prstGeom>
        </p:spPr>
      </p:pic>
      <p:sp>
        <p:nvSpPr>
          <p:cNvPr id="7" name="TextBox 6">
            <a:extLst>
              <a:ext uri="{FF2B5EF4-FFF2-40B4-BE49-F238E27FC236}">
                <a16:creationId xmlns:a16="http://schemas.microsoft.com/office/drawing/2014/main" id="{28F72D27-A595-2AD4-5866-626C9A83738A}"/>
              </a:ext>
            </a:extLst>
          </p:cNvPr>
          <p:cNvSpPr txBox="1"/>
          <p:nvPr/>
        </p:nvSpPr>
        <p:spPr>
          <a:xfrm>
            <a:off x="295929" y="6597778"/>
            <a:ext cx="1143411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Jeong</a:t>
            </a:r>
            <a:r>
              <a:rPr lang="en-US" sz="1000" dirty="0">
                <a:solidFill>
                  <a:schemeClr val="bg1">
                    <a:lumMod val="75000"/>
                  </a:schemeClr>
                </a:solidFill>
              </a:rPr>
              <a:t>, </a:t>
            </a:r>
            <a:r>
              <a:rPr lang="en-US" sz="1000" dirty="0" err="1">
                <a:solidFill>
                  <a:schemeClr val="bg1">
                    <a:lumMod val="75000"/>
                  </a:schemeClr>
                </a:solidFill>
              </a:rPr>
              <a:t>Cheonsu</a:t>
            </a:r>
            <a:r>
              <a:rPr lang="en-US" sz="1000" dirty="0">
                <a:solidFill>
                  <a:schemeClr val="bg1">
                    <a:lumMod val="75000"/>
                  </a:schemeClr>
                </a:solidFill>
              </a:rPr>
              <a:t>. "A Study on the Implementation of Generative AI Services Using an Enterprise Data-Based LLM Application Architecture." </a:t>
            </a:r>
            <a:r>
              <a:rPr lang="en-US" sz="1000" dirty="0" err="1">
                <a:solidFill>
                  <a:schemeClr val="bg1">
                    <a:lumMod val="75000"/>
                  </a:schemeClr>
                </a:solidFill>
              </a:rPr>
              <a:t>arXiv</a:t>
            </a:r>
            <a:r>
              <a:rPr lang="en-US" sz="1000" dirty="0">
                <a:solidFill>
                  <a:schemeClr val="bg1">
                    <a:lumMod val="75000"/>
                  </a:schemeClr>
                </a:solidFill>
              </a:rPr>
              <a:t> preprint arXiv:2309.01105 (2023).</a:t>
            </a:r>
          </a:p>
        </p:txBody>
      </p:sp>
    </p:spTree>
    <p:extLst>
      <p:ext uri="{BB962C8B-B14F-4D97-AF65-F5344CB8AC3E}">
        <p14:creationId xmlns:p14="http://schemas.microsoft.com/office/powerpoint/2010/main" val="2423585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74F8-0372-534F-6A2A-283543D86D57}"/>
            </a:ext>
          </a:extLst>
        </p:cNvPr>
        <p:cNvGrpSpPr/>
        <p:nvPr/>
      </p:nvGrpSpPr>
      <p:grpSpPr>
        <a:xfrm>
          <a:off x="0" y="0"/>
          <a:ext cx="0" cy="0"/>
          <a:chOff x="0" y="0"/>
          <a:chExt cx="0" cy="0"/>
        </a:xfrm>
      </p:grpSpPr>
      <p:sp>
        <p:nvSpPr>
          <p:cNvPr id="23" name="Freeform 22">
            <a:extLst>
              <a:ext uri="{FF2B5EF4-FFF2-40B4-BE49-F238E27FC236}">
                <a16:creationId xmlns:a16="http://schemas.microsoft.com/office/drawing/2014/main" id="{FF2CB992-FECF-7940-9E6C-4FDE766BD97F}"/>
              </a:ext>
            </a:extLst>
          </p:cNvPr>
          <p:cNvSpPr/>
          <p:nvPr/>
        </p:nvSpPr>
        <p:spPr>
          <a:xfrm>
            <a:off x="534390" y="629623"/>
            <a:ext cx="11251092" cy="5598754"/>
          </a:xfrm>
          <a:custGeom>
            <a:avLst/>
            <a:gdLst>
              <a:gd name="connsiteX0" fmla="*/ 0 w 1442434"/>
              <a:gd name="connsiteY0" fmla="*/ 824248 h 824248"/>
              <a:gd name="connsiteX1" fmla="*/ 978794 w 1442434"/>
              <a:gd name="connsiteY1" fmla="*/ 656823 h 824248"/>
              <a:gd name="connsiteX2" fmla="*/ 1442434 w 1442434"/>
              <a:gd name="connsiteY2" fmla="*/ 0 h 824248"/>
              <a:gd name="connsiteX0" fmla="*/ 0 w 1442434"/>
              <a:gd name="connsiteY0" fmla="*/ 824248 h 824248"/>
              <a:gd name="connsiteX1" fmla="*/ 864867 w 1442434"/>
              <a:gd name="connsiteY1" fmla="*/ 620798 h 824248"/>
              <a:gd name="connsiteX2" fmla="*/ 1442434 w 1442434"/>
              <a:gd name="connsiteY2" fmla="*/ 0 h 824248"/>
            </a:gdLst>
            <a:ahLst/>
            <a:cxnLst>
              <a:cxn ang="0">
                <a:pos x="connsiteX0" y="connsiteY0"/>
              </a:cxn>
              <a:cxn ang="0">
                <a:pos x="connsiteX1" y="connsiteY1"/>
              </a:cxn>
              <a:cxn ang="0">
                <a:pos x="connsiteX2" y="connsiteY2"/>
              </a:cxn>
            </a:cxnLst>
            <a:rect l="l" t="t" r="r" b="b"/>
            <a:pathLst>
              <a:path w="1442434" h="824248">
                <a:moveTo>
                  <a:pt x="0" y="824248"/>
                </a:moveTo>
                <a:cubicBezTo>
                  <a:pt x="369194" y="809223"/>
                  <a:pt x="624461" y="758173"/>
                  <a:pt x="864867" y="620798"/>
                </a:cubicBezTo>
                <a:cubicBezTo>
                  <a:pt x="1105273" y="483423"/>
                  <a:pt x="1330817" y="259724"/>
                  <a:pt x="1442434" y="0"/>
                </a:cubicBezTo>
              </a:path>
            </a:pathLst>
          </a:custGeom>
          <a:noFill/>
          <a:ln w="7620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3F0379-D7FF-1AAC-283C-486101A32936}"/>
              </a:ext>
            </a:extLst>
          </p:cNvPr>
          <p:cNvSpPr>
            <a:spLocks noGrp="1"/>
          </p:cNvSpPr>
          <p:nvPr>
            <p:ph type="title"/>
          </p:nvPr>
        </p:nvSpPr>
        <p:spPr>
          <a:xfrm>
            <a:off x="534390" y="57831"/>
            <a:ext cx="11222181" cy="778051"/>
          </a:xfrm>
        </p:spPr>
        <p:txBody>
          <a:bodyPr>
            <a:normAutofit fontScale="90000"/>
          </a:bodyPr>
          <a:lstStyle/>
          <a:p>
            <a:r>
              <a:rPr lang="en-US" sz="4800" dirty="0"/>
              <a:t>Generative AI, Agentic AI, Physical AI</a:t>
            </a:r>
            <a:endParaRPr lang="en-US" sz="2900" dirty="0"/>
          </a:p>
        </p:txBody>
      </p:sp>
      <p:sp>
        <p:nvSpPr>
          <p:cNvPr id="4" name="Slide Number Placeholder 3">
            <a:extLst>
              <a:ext uri="{FF2B5EF4-FFF2-40B4-BE49-F238E27FC236}">
                <a16:creationId xmlns:a16="http://schemas.microsoft.com/office/drawing/2014/main" id="{92CD7C83-6686-7625-8955-20F4BEAC7FEE}"/>
              </a:ext>
            </a:extLst>
          </p:cNvPr>
          <p:cNvSpPr>
            <a:spLocks noGrp="1"/>
          </p:cNvSpPr>
          <p:nvPr>
            <p:ph type="sldNum" sz="quarter" idx="12"/>
          </p:nvPr>
        </p:nvSpPr>
        <p:spPr/>
        <p:txBody>
          <a:bodyPr/>
          <a:lstStyle/>
          <a:p>
            <a:fld id="{5D6FF71F-CF6A-4C46-8F9B-61D49EEA70E3}" type="slidenum">
              <a:rPr lang="en-US" smtClean="0"/>
              <a:t>68</a:t>
            </a:fld>
            <a:endParaRPr lang="en-US"/>
          </a:p>
        </p:txBody>
      </p:sp>
      <p:sp>
        <p:nvSpPr>
          <p:cNvPr id="7" name="Rectangle 6">
            <a:extLst>
              <a:ext uri="{FF2B5EF4-FFF2-40B4-BE49-F238E27FC236}">
                <a16:creationId xmlns:a16="http://schemas.microsoft.com/office/drawing/2014/main" id="{61904276-3D44-0214-F997-EB80DAAE0716}"/>
              </a:ext>
            </a:extLst>
          </p:cNvPr>
          <p:cNvSpPr/>
          <p:nvPr/>
        </p:nvSpPr>
        <p:spPr>
          <a:xfrm>
            <a:off x="185738" y="6606277"/>
            <a:ext cx="11599744" cy="246221"/>
          </a:xfrm>
          <a:prstGeom prst="rect">
            <a:avLst/>
          </a:prstGeom>
        </p:spPr>
        <p:txBody>
          <a:bodyPr wrap="square">
            <a:spAutoFit/>
          </a:bodyPr>
          <a:lstStyle/>
          <a:p>
            <a:pPr algn="ctr"/>
            <a:r>
              <a:rPr lang="en-US" sz="1000" dirty="0">
                <a:solidFill>
                  <a:schemeClr val="bg1">
                    <a:lumMod val="75000"/>
                  </a:schemeClr>
                </a:solidFill>
              </a:rPr>
              <a:t>Source: NVIDIA (2025), GTC March 2025 Keynote with NVIDIA CEO Jensen Huang, https://</a:t>
            </a:r>
            <a:r>
              <a:rPr lang="en-US" sz="1000" dirty="0" err="1">
                <a:solidFill>
                  <a:schemeClr val="bg1">
                    <a:lumMod val="75000"/>
                  </a:schemeClr>
                </a:solidFill>
              </a:rPr>
              <a:t>www.youtube.com</a:t>
            </a:r>
            <a:r>
              <a:rPr lang="en-US" sz="1000" dirty="0">
                <a:solidFill>
                  <a:schemeClr val="bg1">
                    <a:lumMod val="75000"/>
                  </a:schemeClr>
                </a:solidFill>
              </a:rPr>
              <a:t>/</a:t>
            </a:r>
            <a:r>
              <a:rPr lang="en-US" sz="1000" dirty="0" err="1">
                <a:solidFill>
                  <a:schemeClr val="bg1">
                    <a:lumMod val="75000"/>
                  </a:schemeClr>
                </a:solidFill>
              </a:rPr>
              <a:t>watch?v</a:t>
            </a:r>
            <a:r>
              <a:rPr lang="en-US" sz="1000" dirty="0">
                <a:solidFill>
                  <a:schemeClr val="bg1">
                    <a:lumMod val="75000"/>
                  </a:schemeClr>
                </a:solidFill>
              </a:rPr>
              <a:t>=_waPvOwL9Z8</a:t>
            </a:r>
          </a:p>
        </p:txBody>
      </p:sp>
      <p:sp>
        <p:nvSpPr>
          <p:cNvPr id="3" name="TextBox 2">
            <a:extLst>
              <a:ext uri="{FF2B5EF4-FFF2-40B4-BE49-F238E27FC236}">
                <a16:creationId xmlns:a16="http://schemas.microsoft.com/office/drawing/2014/main" id="{55D26E1B-00AA-89EF-827C-EED647610FDD}"/>
              </a:ext>
            </a:extLst>
          </p:cNvPr>
          <p:cNvSpPr txBox="1"/>
          <p:nvPr/>
        </p:nvSpPr>
        <p:spPr>
          <a:xfrm>
            <a:off x="79065" y="5781181"/>
            <a:ext cx="2228045" cy="523220"/>
          </a:xfrm>
          <a:prstGeom prst="rect">
            <a:avLst/>
          </a:prstGeom>
          <a:solidFill>
            <a:schemeClr val="bg1"/>
          </a:solidFill>
        </p:spPr>
        <p:txBody>
          <a:bodyPr wrap="square" rtlCol="0">
            <a:spAutoFit/>
          </a:bodyPr>
          <a:lstStyle/>
          <a:p>
            <a:r>
              <a:rPr lang="en-US" sz="2800" b="1" dirty="0">
                <a:solidFill>
                  <a:srgbClr val="C00000"/>
                </a:solidFill>
                <a:latin typeface="Calibri" panose="020F0502020204030204" pitchFamily="34" charset="0"/>
                <a:cs typeface="Calibri" panose="020F0502020204030204" pitchFamily="34" charset="0"/>
              </a:rPr>
              <a:t>2012 </a:t>
            </a:r>
            <a:r>
              <a:rPr lang="en-US" sz="2800" b="1" dirty="0" err="1">
                <a:solidFill>
                  <a:srgbClr val="C00000"/>
                </a:solidFill>
                <a:latin typeface="Calibri" panose="020F0502020204030204" pitchFamily="34" charset="0"/>
                <a:cs typeface="Calibri" panose="020F0502020204030204" pitchFamily="34" charset="0"/>
              </a:rPr>
              <a:t>AlexNet</a:t>
            </a:r>
            <a:endParaRPr lang="en-US" sz="2800" b="1" dirty="0">
              <a:solidFill>
                <a:srgbClr val="C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940F6DB-F166-198B-F231-ABEB4018ADDB}"/>
              </a:ext>
            </a:extLst>
          </p:cNvPr>
          <p:cNvSpPr txBox="1"/>
          <p:nvPr/>
        </p:nvSpPr>
        <p:spPr>
          <a:xfrm>
            <a:off x="3025567" y="4811298"/>
            <a:ext cx="2481943" cy="523220"/>
          </a:xfrm>
          <a:prstGeom prst="rect">
            <a:avLst/>
          </a:prstGeom>
          <a:solidFill>
            <a:schemeClr val="bg1"/>
          </a:solidFill>
        </p:spPr>
        <p:txBody>
          <a:bodyPr wrap="square" rtlCol="0">
            <a:spAutoFit/>
          </a:bodyPr>
          <a:lstStyle/>
          <a:p>
            <a:r>
              <a:rPr lang="en-US" sz="2800" b="1" dirty="0">
                <a:solidFill>
                  <a:srgbClr val="C00000"/>
                </a:solidFill>
                <a:latin typeface="Calibri" panose="020F0502020204030204" pitchFamily="34" charset="0"/>
                <a:cs typeface="Calibri" panose="020F0502020204030204" pitchFamily="34" charset="0"/>
              </a:rPr>
              <a:t>Perception AI </a:t>
            </a:r>
          </a:p>
        </p:txBody>
      </p:sp>
      <p:sp>
        <p:nvSpPr>
          <p:cNvPr id="8" name="TextBox 7">
            <a:extLst>
              <a:ext uri="{FF2B5EF4-FFF2-40B4-BE49-F238E27FC236}">
                <a16:creationId xmlns:a16="http://schemas.microsoft.com/office/drawing/2014/main" id="{20B76758-74E4-D9B3-35F9-11D2CC2E6F11}"/>
              </a:ext>
            </a:extLst>
          </p:cNvPr>
          <p:cNvSpPr txBox="1"/>
          <p:nvPr/>
        </p:nvSpPr>
        <p:spPr>
          <a:xfrm>
            <a:off x="5962835" y="3873070"/>
            <a:ext cx="2481943" cy="523220"/>
          </a:xfrm>
          <a:prstGeom prst="rect">
            <a:avLst/>
          </a:prstGeom>
          <a:solidFill>
            <a:schemeClr val="bg1"/>
          </a:solidFill>
        </p:spPr>
        <p:txBody>
          <a:bodyPr wrap="square" rtlCol="0">
            <a:spAutoFit/>
          </a:bodyPr>
          <a:lstStyle/>
          <a:p>
            <a:r>
              <a:rPr lang="en-US" sz="2800" b="1" dirty="0">
                <a:solidFill>
                  <a:srgbClr val="C00000"/>
                </a:solidFill>
                <a:latin typeface="Calibri" panose="020F0502020204030204" pitchFamily="34" charset="0"/>
                <a:cs typeface="Calibri" panose="020F0502020204030204" pitchFamily="34" charset="0"/>
              </a:rPr>
              <a:t>Generative AI </a:t>
            </a:r>
          </a:p>
        </p:txBody>
      </p:sp>
      <p:sp>
        <p:nvSpPr>
          <p:cNvPr id="9" name="TextBox 8">
            <a:extLst>
              <a:ext uri="{FF2B5EF4-FFF2-40B4-BE49-F238E27FC236}">
                <a16:creationId xmlns:a16="http://schemas.microsoft.com/office/drawing/2014/main" id="{10B232B9-7A7F-8195-96F1-721FEA6244FE}"/>
              </a:ext>
            </a:extLst>
          </p:cNvPr>
          <p:cNvSpPr txBox="1"/>
          <p:nvPr/>
        </p:nvSpPr>
        <p:spPr>
          <a:xfrm>
            <a:off x="8228630" y="2374071"/>
            <a:ext cx="2481943" cy="523220"/>
          </a:xfrm>
          <a:prstGeom prst="rect">
            <a:avLst/>
          </a:prstGeom>
          <a:solidFill>
            <a:schemeClr val="bg1"/>
          </a:solidFill>
        </p:spPr>
        <p:txBody>
          <a:bodyPr wrap="square" rtlCol="0">
            <a:spAutoFit/>
          </a:bodyPr>
          <a:lstStyle/>
          <a:p>
            <a:r>
              <a:rPr lang="en-US" sz="2800" b="1" dirty="0">
                <a:solidFill>
                  <a:srgbClr val="C00000"/>
                </a:solidFill>
                <a:latin typeface="Calibri" panose="020F0502020204030204" pitchFamily="34" charset="0"/>
                <a:cs typeface="Calibri" panose="020F0502020204030204" pitchFamily="34" charset="0"/>
              </a:rPr>
              <a:t>Agentic AI </a:t>
            </a:r>
          </a:p>
        </p:txBody>
      </p:sp>
      <p:sp>
        <p:nvSpPr>
          <p:cNvPr id="10" name="TextBox 9">
            <a:extLst>
              <a:ext uri="{FF2B5EF4-FFF2-40B4-BE49-F238E27FC236}">
                <a16:creationId xmlns:a16="http://schemas.microsoft.com/office/drawing/2014/main" id="{1C556751-3009-ADA3-CFD2-E571773811FD}"/>
              </a:ext>
            </a:extLst>
          </p:cNvPr>
          <p:cNvSpPr txBox="1"/>
          <p:nvPr/>
        </p:nvSpPr>
        <p:spPr>
          <a:xfrm>
            <a:off x="9918825" y="1048081"/>
            <a:ext cx="2201671" cy="523220"/>
          </a:xfrm>
          <a:prstGeom prst="rect">
            <a:avLst/>
          </a:prstGeom>
          <a:solidFill>
            <a:schemeClr val="bg1"/>
          </a:solidFill>
        </p:spPr>
        <p:txBody>
          <a:bodyPr wrap="square" rtlCol="0">
            <a:spAutoFit/>
          </a:bodyPr>
          <a:lstStyle/>
          <a:p>
            <a:r>
              <a:rPr lang="en-US" sz="2800" b="1" dirty="0">
                <a:solidFill>
                  <a:srgbClr val="C00000"/>
                </a:solidFill>
                <a:latin typeface="Calibri" panose="020F0502020204030204" pitchFamily="34" charset="0"/>
                <a:cs typeface="Calibri" panose="020F0502020204030204" pitchFamily="34" charset="0"/>
              </a:rPr>
              <a:t>Physical AI</a:t>
            </a:r>
          </a:p>
        </p:txBody>
      </p:sp>
      <p:sp>
        <p:nvSpPr>
          <p:cNvPr id="11" name="TextBox 10">
            <a:extLst>
              <a:ext uri="{FF2B5EF4-FFF2-40B4-BE49-F238E27FC236}">
                <a16:creationId xmlns:a16="http://schemas.microsoft.com/office/drawing/2014/main" id="{7F76B763-BCA4-DC3D-3019-7353571CF0D2}"/>
              </a:ext>
            </a:extLst>
          </p:cNvPr>
          <p:cNvSpPr txBox="1"/>
          <p:nvPr/>
        </p:nvSpPr>
        <p:spPr>
          <a:xfrm>
            <a:off x="79065" y="6169808"/>
            <a:ext cx="3189282"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Deep learning breakthrough</a:t>
            </a:r>
          </a:p>
        </p:txBody>
      </p:sp>
      <p:sp>
        <p:nvSpPr>
          <p:cNvPr id="12" name="TextBox 11">
            <a:extLst>
              <a:ext uri="{FF2B5EF4-FFF2-40B4-BE49-F238E27FC236}">
                <a16:creationId xmlns:a16="http://schemas.microsoft.com/office/drawing/2014/main" id="{9CAF9B4C-A0B3-D568-B475-2680DE560BA0}"/>
              </a:ext>
            </a:extLst>
          </p:cNvPr>
          <p:cNvSpPr txBox="1"/>
          <p:nvPr/>
        </p:nvSpPr>
        <p:spPr>
          <a:xfrm>
            <a:off x="3025567" y="5249073"/>
            <a:ext cx="3189282" cy="1015663"/>
          </a:xfrm>
          <a:prstGeom prst="rect">
            <a:avLst/>
          </a:prstGeom>
          <a:solidFill>
            <a:schemeClr val="bg1"/>
          </a:solidFill>
        </p:spPr>
        <p:txBody>
          <a:bodyPr wrap="square" rtlCol="0">
            <a:spAutoFit/>
          </a:bodyPr>
          <a:lstStyle/>
          <a:p>
            <a:r>
              <a:rPr lang="en-US" sz="2000" dirty="0">
                <a:latin typeface="Calibri" panose="020F0502020204030204" pitchFamily="34" charset="0"/>
                <a:cs typeface="Calibri" panose="020F0502020204030204" pitchFamily="34" charset="0"/>
              </a:rPr>
              <a:t>Speech recognition </a:t>
            </a:r>
          </a:p>
          <a:p>
            <a:r>
              <a:rPr lang="en-US" sz="2000" dirty="0">
                <a:latin typeface="Calibri" panose="020F0502020204030204" pitchFamily="34" charset="0"/>
                <a:cs typeface="Calibri" panose="020F0502020204030204" pitchFamily="34" charset="0"/>
              </a:rPr>
              <a:t>Deep recommender systems</a:t>
            </a:r>
          </a:p>
          <a:p>
            <a:r>
              <a:rPr lang="en-US" sz="2000" dirty="0">
                <a:latin typeface="Calibri" panose="020F0502020204030204" pitchFamily="34" charset="0"/>
                <a:cs typeface="Calibri" panose="020F0502020204030204" pitchFamily="34" charset="0"/>
              </a:rPr>
              <a:t>Medical imaging</a:t>
            </a:r>
          </a:p>
        </p:txBody>
      </p:sp>
      <p:sp>
        <p:nvSpPr>
          <p:cNvPr id="13" name="TextBox 12">
            <a:extLst>
              <a:ext uri="{FF2B5EF4-FFF2-40B4-BE49-F238E27FC236}">
                <a16:creationId xmlns:a16="http://schemas.microsoft.com/office/drawing/2014/main" id="{1B1D1F26-086D-57DC-DE40-F6B75989899E}"/>
              </a:ext>
            </a:extLst>
          </p:cNvPr>
          <p:cNvSpPr txBox="1"/>
          <p:nvPr/>
        </p:nvSpPr>
        <p:spPr>
          <a:xfrm>
            <a:off x="5997753" y="4298959"/>
            <a:ext cx="2321737" cy="707886"/>
          </a:xfrm>
          <a:prstGeom prst="rect">
            <a:avLst/>
          </a:prstGeom>
          <a:solidFill>
            <a:schemeClr val="bg1"/>
          </a:solidFill>
        </p:spPr>
        <p:txBody>
          <a:bodyPr wrap="square" rtlCol="0">
            <a:spAutoFit/>
          </a:bodyPr>
          <a:lstStyle/>
          <a:p>
            <a:r>
              <a:rPr lang="en-US" sz="2000" dirty="0">
                <a:latin typeface="Calibri" panose="020F0502020204030204" pitchFamily="34" charset="0"/>
                <a:cs typeface="Calibri" panose="020F0502020204030204" pitchFamily="34" charset="0"/>
              </a:rPr>
              <a:t>Digital marketing</a:t>
            </a:r>
          </a:p>
          <a:p>
            <a:r>
              <a:rPr lang="en-US" sz="2000" dirty="0">
                <a:latin typeface="Calibri" panose="020F0502020204030204" pitchFamily="34" charset="0"/>
                <a:cs typeface="Calibri" panose="020F0502020204030204" pitchFamily="34" charset="0"/>
              </a:rPr>
              <a:t>Content creation</a:t>
            </a:r>
          </a:p>
        </p:txBody>
      </p:sp>
      <p:sp>
        <p:nvSpPr>
          <p:cNvPr id="14" name="TextBox 13">
            <a:extLst>
              <a:ext uri="{FF2B5EF4-FFF2-40B4-BE49-F238E27FC236}">
                <a16:creationId xmlns:a16="http://schemas.microsoft.com/office/drawing/2014/main" id="{A4BB8C85-5B74-EEB5-FEC2-F55DB318DF2B}"/>
              </a:ext>
            </a:extLst>
          </p:cNvPr>
          <p:cNvSpPr txBox="1"/>
          <p:nvPr/>
        </p:nvSpPr>
        <p:spPr>
          <a:xfrm>
            <a:off x="8245883" y="2793773"/>
            <a:ext cx="2276462" cy="1015663"/>
          </a:xfrm>
          <a:prstGeom prst="rect">
            <a:avLst/>
          </a:prstGeom>
          <a:solidFill>
            <a:schemeClr val="bg1"/>
          </a:solidFill>
        </p:spPr>
        <p:txBody>
          <a:bodyPr wrap="square" rtlCol="0">
            <a:spAutoFit/>
          </a:bodyPr>
          <a:lstStyle/>
          <a:p>
            <a:r>
              <a:rPr lang="en-US" sz="2000" dirty="0">
                <a:latin typeface="Calibri" panose="020F0502020204030204" pitchFamily="34" charset="0"/>
                <a:cs typeface="Calibri" panose="020F0502020204030204" pitchFamily="34" charset="0"/>
              </a:rPr>
              <a:t>Coding assistants</a:t>
            </a:r>
          </a:p>
          <a:p>
            <a:r>
              <a:rPr lang="en-US" sz="2000" dirty="0">
                <a:latin typeface="Calibri" panose="020F0502020204030204" pitchFamily="34" charset="0"/>
                <a:cs typeface="Calibri" panose="020F0502020204030204" pitchFamily="34" charset="0"/>
              </a:rPr>
              <a:t>Customer service</a:t>
            </a:r>
          </a:p>
          <a:p>
            <a:r>
              <a:rPr lang="en-US" sz="2000" dirty="0">
                <a:latin typeface="Calibri" panose="020F0502020204030204" pitchFamily="34" charset="0"/>
                <a:cs typeface="Calibri" panose="020F0502020204030204" pitchFamily="34" charset="0"/>
              </a:rPr>
              <a:t>Patient care</a:t>
            </a:r>
          </a:p>
        </p:txBody>
      </p:sp>
      <p:sp>
        <p:nvSpPr>
          <p:cNvPr id="15" name="TextBox 14">
            <a:extLst>
              <a:ext uri="{FF2B5EF4-FFF2-40B4-BE49-F238E27FC236}">
                <a16:creationId xmlns:a16="http://schemas.microsoft.com/office/drawing/2014/main" id="{417B61FC-315B-E8EB-6BBB-0AE6A8DFCFDA}"/>
              </a:ext>
            </a:extLst>
          </p:cNvPr>
          <p:cNvSpPr txBox="1"/>
          <p:nvPr/>
        </p:nvSpPr>
        <p:spPr>
          <a:xfrm>
            <a:off x="9915935" y="1467824"/>
            <a:ext cx="2201671" cy="707886"/>
          </a:xfrm>
          <a:prstGeom prst="rect">
            <a:avLst/>
          </a:prstGeom>
          <a:solidFill>
            <a:schemeClr val="bg1"/>
          </a:solidFill>
        </p:spPr>
        <p:txBody>
          <a:bodyPr wrap="square" rtlCol="0">
            <a:spAutoFit/>
          </a:bodyPr>
          <a:lstStyle/>
          <a:p>
            <a:r>
              <a:rPr lang="en-US" sz="2000" dirty="0">
                <a:latin typeface="Calibri" panose="020F0502020204030204" pitchFamily="34" charset="0"/>
                <a:cs typeface="Calibri" panose="020F0502020204030204" pitchFamily="34" charset="0"/>
              </a:rPr>
              <a:t>Self-driving cars</a:t>
            </a:r>
          </a:p>
          <a:p>
            <a:r>
              <a:rPr lang="en-US" sz="2000" dirty="0">
                <a:latin typeface="Calibri" panose="020F0502020204030204" pitchFamily="34" charset="0"/>
                <a:cs typeface="Calibri" panose="020F0502020204030204" pitchFamily="34" charset="0"/>
              </a:rPr>
              <a:t>General robotics</a:t>
            </a:r>
          </a:p>
        </p:txBody>
      </p:sp>
    </p:spTree>
    <p:extLst>
      <p:ext uri="{BB962C8B-B14F-4D97-AF65-F5344CB8AC3E}">
        <p14:creationId xmlns:p14="http://schemas.microsoft.com/office/powerpoint/2010/main" val="34118056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B0F3-5672-8A24-9A48-287EF0F75745}"/>
              </a:ext>
            </a:extLst>
          </p:cNvPr>
          <p:cNvSpPr>
            <a:spLocks noGrp="1"/>
          </p:cNvSpPr>
          <p:nvPr>
            <p:ph type="title"/>
          </p:nvPr>
        </p:nvSpPr>
        <p:spPr>
          <a:xfrm>
            <a:off x="534389" y="135105"/>
            <a:ext cx="11222181" cy="539434"/>
          </a:xfrm>
        </p:spPr>
        <p:txBody>
          <a:bodyPr>
            <a:normAutofit fontScale="90000"/>
          </a:bodyPr>
          <a:lstStyle/>
          <a:p>
            <a:r>
              <a:rPr lang="en-US" dirty="0"/>
              <a:t>Generative AI</a:t>
            </a:r>
          </a:p>
        </p:txBody>
      </p:sp>
      <p:sp>
        <p:nvSpPr>
          <p:cNvPr id="4" name="Slide Number Placeholder 3">
            <a:extLst>
              <a:ext uri="{FF2B5EF4-FFF2-40B4-BE49-F238E27FC236}">
                <a16:creationId xmlns:a16="http://schemas.microsoft.com/office/drawing/2014/main" id="{29C6386D-97AF-F52C-26A2-A5A699D0FC8D}"/>
              </a:ext>
            </a:extLst>
          </p:cNvPr>
          <p:cNvSpPr>
            <a:spLocks noGrp="1"/>
          </p:cNvSpPr>
          <p:nvPr>
            <p:ph type="sldNum" sz="quarter" idx="12"/>
          </p:nvPr>
        </p:nvSpPr>
        <p:spPr/>
        <p:txBody>
          <a:bodyPr/>
          <a:lstStyle/>
          <a:p>
            <a:fld id="{5D6FF71F-CF6A-4C46-8F9B-61D49EEA70E3}" type="slidenum">
              <a:rPr lang="en-US" smtClean="0"/>
              <a:t>69</a:t>
            </a:fld>
            <a:endParaRPr lang="en-US"/>
          </a:p>
        </p:txBody>
      </p:sp>
      <p:sp>
        <p:nvSpPr>
          <p:cNvPr id="5" name="Oval 4">
            <a:extLst>
              <a:ext uri="{FF2B5EF4-FFF2-40B4-BE49-F238E27FC236}">
                <a16:creationId xmlns:a16="http://schemas.microsoft.com/office/drawing/2014/main" id="{4AAB6D65-93BD-07E5-E60C-4BBBF206C4D1}"/>
              </a:ext>
            </a:extLst>
          </p:cNvPr>
          <p:cNvSpPr/>
          <p:nvPr/>
        </p:nvSpPr>
        <p:spPr>
          <a:xfrm>
            <a:off x="4724400" y="1066434"/>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6" name="Oval 5">
            <a:extLst>
              <a:ext uri="{FF2B5EF4-FFF2-40B4-BE49-F238E27FC236}">
                <a16:creationId xmlns:a16="http://schemas.microsoft.com/office/drawing/2014/main" id="{D9896860-A293-6891-D2F0-0E21D601C167}"/>
              </a:ext>
            </a:extLst>
          </p:cNvPr>
          <p:cNvSpPr/>
          <p:nvPr/>
        </p:nvSpPr>
        <p:spPr>
          <a:xfrm>
            <a:off x="7255323" y="3875855"/>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7" name="Oval 6">
            <a:extLst>
              <a:ext uri="{FF2B5EF4-FFF2-40B4-BE49-F238E27FC236}">
                <a16:creationId xmlns:a16="http://schemas.microsoft.com/office/drawing/2014/main" id="{B6107E58-3CFF-7ED9-629F-43A834BB143C}"/>
              </a:ext>
            </a:extLst>
          </p:cNvPr>
          <p:cNvSpPr/>
          <p:nvPr/>
        </p:nvSpPr>
        <p:spPr>
          <a:xfrm>
            <a:off x="2484113" y="3875855"/>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8" name="TextBox 7">
            <a:extLst>
              <a:ext uri="{FF2B5EF4-FFF2-40B4-BE49-F238E27FC236}">
                <a16:creationId xmlns:a16="http://schemas.microsoft.com/office/drawing/2014/main" id="{ADF016EA-0DE8-5DF7-6751-EFEC2B96B3FA}"/>
              </a:ext>
            </a:extLst>
          </p:cNvPr>
          <p:cNvSpPr txBox="1"/>
          <p:nvPr/>
        </p:nvSpPr>
        <p:spPr>
          <a:xfrm>
            <a:off x="5204521" y="1876283"/>
            <a:ext cx="1819729"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Computing</a:t>
            </a:r>
          </a:p>
        </p:txBody>
      </p:sp>
      <p:sp>
        <p:nvSpPr>
          <p:cNvPr id="9" name="TextBox 8">
            <a:extLst>
              <a:ext uri="{FF2B5EF4-FFF2-40B4-BE49-F238E27FC236}">
                <a16:creationId xmlns:a16="http://schemas.microsoft.com/office/drawing/2014/main" id="{8F3E4519-79EF-FBA8-D4EE-C0536CF899AD}"/>
              </a:ext>
            </a:extLst>
          </p:cNvPr>
          <p:cNvSpPr txBox="1"/>
          <p:nvPr/>
        </p:nvSpPr>
        <p:spPr>
          <a:xfrm>
            <a:off x="7718020" y="5025057"/>
            <a:ext cx="1817805"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Algorithms</a:t>
            </a:r>
          </a:p>
        </p:txBody>
      </p:sp>
      <p:sp>
        <p:nvSpPr>
          <p:cNvPr id="10" name="TextBox 9">
            <a:extLst>
              <a:ext uri="{FF2B5EF4-FFF2-40B4-BE49-F238E27FC236}">
                <a16:creationId xmlns:a16="http://schemas.microsoft.com/office/drawing/2014/main" id="{AF7E8678-D0B5-144D-15F2-F5209F327DF5}"/>
              </a:ext>
            </a:extLst>
          </p:cNvPr>
          <p:cNvSpPr txBox="1"/>
          <p:nvPr/>
        </p:nvSpPr>
        <p:spPr>
          <a:xfrm>
            <a:off x="3413348" y="4985845"/>
            <a:ext cx="884729"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Data</a:t>
            </a:r>
          </a:p>
        </p:txBody>
      </p:sp>
      <p:sp>
        <p:nvSpPr>
          <p:cNvPr id="12" name="Triangle 11">
            <a:extLst>
              <a:ext uri="{FF2B5EF4-FFF2-40B4-BE49-F238E27FC236}">
                <a16:creationId xmlns:a16="http://schemas.microsoft.com/office/drawing/2014/main" id="{996343B4-34A7-AFFB-0ACE-35E4B71F3E8D}"/>
              </a:ext>
            </a:extLst>
          </p:cNvPr>
          <p:cNvSpPr/>
          <p:nvPr/>
        </p:nvSpPr>
        <p:spPr>
          <a:xfrm>
            <a:off x="4365980" y="2455264"/>
            <a:ext cx="3496807" cy="2617872"/>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1E1059D-29A3-E1F2-8FDC-ECCDAACF835C}"/>
              </a:ext>
            </a:extLst>
          </p:cNvPr>
          <p:cNvSpPr txBox="1"/>
          <p:nvPr/>
        </p:nvSpPr>
        <p:spPr>
          <a:xfrm>
            <a:off x="4972765" y="4059373"/>
            <a:ext cx="2220352"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Generative AI</a:t>
            </a:r>
          </a:p>
        </p:txBody>
      </p:sp>
    </p:spTree>
    <p:extLst>
      <p:ext uri="{BB962C8B-B14F-4D97-AF65-F5344CB8AC3E}">
        <p14:creationId xmlns:p14="http://schemas.microsoft.com/office/powerpoint/2010/main" val="135016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116632"/>
            <a:ext cx="8229600" cy="1368152"/>
          </a:xfrm>
        </p:spPr>
        <p:txBody>
          <a:bodyPr>
            <a:normAutofit fontScale="90000"/>
          </a:bodyPr>
          <a:lstStyle/>
          <a:p>
            <a:r>
              <a:rPr lang="en-US" sz="2800" dirty="0"/>
              <a:t>Ian Sommerville (2015), </a:t>
            </a:r>
            <a:br>
              <a:rPr lang="en-US" sz="2800" dirty="0"/>
            </a:br>
            <a:r>
              <a:rPr lang="en-US" sz="4000" dirty="0">
                <a:solidFill>
                  <a:srgbClr val="C00000"/>
                </a:solidFill>
              </a:rPr>
              <a:t>Software Engineering</a:t>
            </a:r>
            <a:r>
              <a:rPr lang="en-US" sz="2800" dirty="0"/>
              <a:t>, </a:t>
            </a:r>
            <a:br>
              <a:rPr lang="en-US" sz="2800" dirty="0"/>
            </a:br>
            <a:r>
              <a:rPr lang="en-US" sz="2400" dirty="0"/>
              <a:t>10</a:t>
            </a:r>
            <a:r>
              <a:rPr lang="en-US" sz="2400" baseline="30000" dirty="0"/>
              <a:t>th</a:t>
            </a:r>
            <a:r>
              <a:rPr lang="en-US" sz="2400" dirty="0"/>
              <a:t> Edition, 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https://www.amazon.com/Software-Engineering-10th-Ian-Sommerville/dp/0133943038</a:t>
            </a:r>
            <a:endParaRPr lang="en-US" altLang="zh-TW" sz="1000" dirty="0"/>
          </a:p>
        </p:txBody>
      </p:sp>
      <p:pic>
        <p:nvPicPr>
          <p:cNvPr id="8" name="Picture 7">
            <a:extLst>
              <a:ext uri="{FF2B5EF4-FFF2-40B4-BE49-F238E27FC236}">
                <a16:creationId xmlns:a16="http://schemas.microsoft.com/office/drawing/2014/main" id="{8BDFAF81-675A-BB43-8E9D-3A7455E4F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1639739"/>
            <a:ext cx="3996106" cy="4970281"/>
          </a:xfrm>
          <a:prstGeom prst="rect">
            <a:avLst/>
          </a:prstGeom>
        </p:spPr>
      </p:pic>
    </p:spTree>
    <p:extLst>
      <p:ext uri="{BB962C8B-B14F-4D97-AF65-F5344CB8AC3E}">
        <p14:creationId xmlns:p14="http://schemas.microsoft.com/office/powerpoint/2010/main" val="3523347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F1398-E558-9363-59A2-734830DFB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D9F5E-C436-2B1F-CE80-2C219A0716A0}"/>
              </a:ext>
            </a:extLst>
          </p:cNvPr>
          <p:cNvSpPr>
            <a:spLocks noGrp="1"/>
          </p:cNvSpPr>
          <p:nvPr>
            <p:ph type="title"/>
          </p:nvPr>
        </p:nvSpPr>
        <p:spPr>
          <a:xfrm>
            <a:off x="534389" y="135105"/>
            <a:ext cx="11222181" cy="539434"/>
          </a:xfrm>
        </p:spPr>
        <p:txBody>
          <a:bodyPr>
            <a:normAutofit fontScale="90000"/>
          </a:bodyPr>
          <a:lstStyle/>
          <a:p>
            <a:r>
              <a:rPr lang="en-US" dirty="0"/>
              <a:t>Generative AI, Agentic AI, Physical AI</a:t>
            </a:r>
          </a:p>
        </p:txBody>
      </p:sp>
      <p:sp>
        <p:nvSpPr>
          <p:cNvPr id="4" name="Slide Number Placeholder 3">
            <a:extLst>
              <a:ext uri="{FF2B5EF4-FFF2-40B4-BE49-F238E27FC236}">
                <a16:creationId xmlns:a16="http://schemas.microsoft.com/office/drawing/2014/main" id="{193F3CD6-866D-CC49-567B-7D3C171298A5}"/>
              </a:ext>
            </a:extLst>
          </p:cNvPr>
          <p:cNvSpPr>
            <a:spLocks noGrp="1"/>
          </p:cNvSpPr>
          <p:nvPr>
            <p:ph type="sldNum" sz="quarter" idx="12"/>
          </p:nvPr>
        </p:nvSpPr>
        <p:spPr/>
        <p:txBody>
          <a:bodyPr/>
          <a:lstStyle/>
          <a:p>
            <a:fld id="{5D6FF71F-CF6A-4C46-8F9B-61D49EEA70E3}" type="slidenum">
              <a:rPr lang="en-US" smtClean="0"/>
              <a:t>70</a:t>
            </a:fld>
            <a:endParaRPr lang="en-US"/>
          </a:p>
        </p:txBody>
      </p:sp>
      <p:sp>
        <p:nvSpPr>
          <p:cNvPr id="5" name="Oval 4">
            <a:extLst>
              <a:ext uri="{FF2B5EF4-FFF2-40B4-BE49-F238E27FC236}">
                <a16:creationId xmlns:a16="http://schemas.microsoft.com/office/drawing/2014/main" id="{97E059B3-CA44-8E7E-F548-ADAD0F178A50}"/>
              </a:ext>
            </a:extLst>
          </p:cNvPr>
          <p:cNvSpPr/>
          <p:nvPr/>
        </p:nvSpPr>
        <p:spPr>
          <a:xfrm>
            <a:off x="4245029" y="863400"/>
            <a:ext cx="3834234" cy="3756871"/>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6" name="Oval 5">
            <a:extLst>
              <a:ext uri="{FF2B5EF4-FFF2-40B4-BE49-F238E27FC236}">
                <a16:creationId xmlns:a16="http://schemas.microsoft.com/office/drawing/2014/main" id="{AE6FB7F1-B513-3E52-4847-D5FDB96390FF}"/>
              </a:ext>
            </a:extLst>
          </p:cNvPr>
          <p:cNvSpPr/>
          <p:nvPr/>
        </p:nvSpPr>
        <p:spPr>
          <a:xfrm>
            <a:off x="5346342" y="2659069"/>
            <a:ext cx="3834234" cy="3756871"/>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7" name="Oval 6">
            <a:extLst>
              <a:ext uri="{FF2B5EF4-FFF2-40B4-BE49-F238E27FC236}">
                <a16:creationId xmlns:a16="http://schemas.microsoft.com/office/drawing/2014/main" id="{981F86B2-8C96-13B6-2ADF-522951A7C17C}"/>
              </a:ext>
            </a:extLst>
          </p:cNvPr>
          <p:cNvSpPr/>
          <p:nvPr/>
        </p:nvSpPr>
        <p:spPr>
          <a:xfrm>
            <a:off x="3155022" y="2659068"/>
            <a:ext cx="3834234" cy="3756871"/>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8" name="TextBox 7">
            <a:extLst>
              <a:ext uri="{FF2B5EF4-FFF2-40B4-BE49-F238E27FC236}">
                <a16:creationId xmlns:a16="http://schemas.microsoft.com/office/drawing/2014/main" id="{0A08B5CE-C48F-D010-25E0-D40CDC571B9D}"/>
              </a:ext>
            </a:extLst>
          </p:cNvPr>
          <p:cNvSpPr txBox="1"/>
          <p:nvPr/>
        </p:nvSpPr>
        <p:spPr>
          <a:xfrm>
            <a:off x="4846465" y="1118088"/>
            <a:ext cx="2631361" cy="144655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Physical AI</a:t>
            </a:r>
          </a:p>
          <a:p>
            <a:pPr algn="ctr"/>
            <a:r>
              <a:rPr lang="en-US" sz="2000" dirty="0">
                <a:latin typeface="Calibri" panose="020F0502020204030204" pitchFamily="34" charset="0"/>
                <a:cs typeface="Calibri" panose="020F0502020204030204" pitchFamily="34" charset="0"/>
              </a:rPr>
              <a:t>(Actuation)</a:t>
            </a:r>
          </a:p>
          <a:p>
            <a:pPr algn="ctr"/>
            <a:r>
              <a:rPr lang="en-US" sz="2000" dirty="0">
                <a:latin typeface="Calibri" panose="020F0502020204030204" pitchFamily="34" charset="0"/>
                <a:cs typeface="Calibri" panose="020F0502020204030204" pitchFamily="34" charset="0"/>
              </a:rPr>
              <a:t>Real-world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Interaction &amp; Execution</a:t>
            </a:r>
          </a:p>
        </p:txBody>
      </p:sp>
      <p:sp>
        <p:nvSpPr>
          <p:cNvPr id="9" name="TextBox 8">
            <a:extLst>
              <a:ext uri="{FF2B5EF4-FFF2-40B4-BE49-F238E27FC236}">
                <a16:creationId xmlns:a16="http://schemas.microsoft.com/office/drawing/2014/main" id="{329B7D4A-DF96-AC92-998D-0902F8F8D231}"/>
              </a:ext>
            </a:extLst>
          </p:cNvPr>
          <p:cNvSpPr txBox="1"/>
          <p:nvPr/>
        </p:nvSpPr>
        <p:spPr>
          <a:xfrm>
            <a:off x="6837692" y="4310405"/>
            <a:ext cx="2220351" cy="1754326"/>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Agentic AI</a:t>
            </a:r>
          </a:p>
          <a:p>
            <a:pPr algn="ctr"/>
            <a:r>
              <a:rPr lang="en-US" sz="2000" dirty="0">
                <a:latin typeface="Calibri" panose="020F0502020204030204" pitchFamily="34" charset="0"/>
                <a:cs typeface="Calibri" panose="020F0502020204030204" pitchFamily="34" charset="0"/>
              </a:rPr>
              <a:t>(Orchestration)</a:t>
            </a:r>
          </a:p>
          <a:p>
            <a:pPr algn="ctr"/>
            <a:r>
              <a:rPr lang="en-US" sz="2000" dirty="0">
                <a:latin typeface="Calibri" panose="020F0502020204030204" pitchFamily="34" charset="0"/>
                <a:cs typeface="Calibri" panose="020F0502020204030204" pitchFamily="34" charset="0"/>
              </a:rPr>
              <a:t>Workflow &amp;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Decision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Automation</a:t>
            </a:r>
          </a:p>
        </p:txBody>
      </p:sp>
      <p:sp>
        <p:nvSpPr>
          <p:cNvPr id="10" name="TextBox 9">
            <a:extLst>
              <a:ext uri="{FF2B5EF4-FFF2-40B4-BE49-F238E27FC236}">
                <a16:creationId xmlns:a16="http://schemas.microsoft.com/office/drawing/2014/main" id="{4032876F-350C-205B-DEA9-25C038E89CF6}"/>
              </a:ext>
            </a:extLst>
          </p:cNvPr>
          <p:cNvSpPr txBox="1"/>
          <p:nvPr/>
        </p:nvSpPr>
        <p:spPr>
          <a:xfrm>
            <a:off x="3163476" y="4398871"/>
            <a:ext cx="2220351" cy="144655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Generative AI</a:t>
            </a:r>
          </a:p>
          <a:p>
            <a:pPr algn="ctr"/>
            <a:r>
              <a:rPr lang="en-US" sz="2000" dirty="0">
                <a:latin typeface="Calibri" panose="020F0502020204030204" pitchFamily="34" charset="0"/>
                <a:cs typeface="Calibri" panose="020F0502020204030204" pitchFamily="34" charset="0"/>
              </a:rPr>
              <a:t>(Creation)</a:t>
            </a:r>
          </a:p>
          <a:p>
            <a:pPr algn="ctr"/>
            <a:r>
              <a:rPr lang="en-US" sz="2000" dirty="0">
                <a:latin typeface="Calibri" panose="020F0502020204030204" pitchFamily="34" charset="0"/>
                <a:cs typeface="Calibri" panose="020F0502020204030204" pitchFamily="34" charset="0"/>
              </a:rPr>
              <a:t>Content &amp; Idea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Synthesis</a:t>
            </a:r>
          </a:p>
        </p:txBody>
      </p:sp>
      <p:sp>
        <p:nvSpPr>
          <p:cNvPr id="13" name="TextBox 12">
            <a:extLst>
              <a:ext uri="{FF2B5EF4-FFF2-40B4-BE49-F238E27FC236}">
                <a16:creationId xmlns:a16="http://schemas.microsoft.com/office/drawing/2014/main" id="{3F535872-6529-57D8-813E-E4F356743D6A}"/>
              </a:ext>
            </a:extLst>
          </p:cNvPr>
          <p:cNvSpPr txBox="1"/>
          <p:nvPr/>
        </p:nvSpPr>
        <p:spPr>
          <a:xfrm>
            <a:off x="5514814" y="3752540"/>
            <a:ext cx="1474442" cy="646331"/>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Autonomous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Synergy</a:t>
            </a:r>
          </a:p>
        </p:txBody>
      </p:sp>
      <p:sp>
        <p:nvSpPr>
          <p:cNvPr id="14" name="TextBox 13">
            <a:extLst>
              <a:ext uri="{FF2B5EF4-FFF2-40B4-BE49-F238E27FC236}">
                <a16:creationId xmlns:a16="http://schemas.microsoft.com/office/drawing/2014/main" id="{C9C589FD-7A83-F8A7-5400-C4A4D84647D7}"/>
              </a:ext>
            </a:extLst>
          </p:cNvPr>
          <p:cNvSpPr txBox="1"/>
          <p:nvPr/>
        </p:nvSpPr>
        <p:spPr>
          <a:xfrm>
            <a:off x="8962114" y="863400"/>
            <a:ext cx="3158382" cy="2062103"/>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New Economic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Paradigm Shift:</a:t>
            </a:r>
          </a:p>
          <a:p>
            <a:pPr algn="ctr"/>
            <a:r>
              <a:rPr lang="en-US" sz="3200" b="1" dirty="0">
                <a:solidFill>
                  <a:srgbClr val="C00000"/>
                </a:solidFill>
                <a:latin typeface="Calibri" panose="020F0502020204030204" pitchFamily="34" charset="0"/>
                <a:cs typeface="Calibri" panose="020F0502020204030204" pitchFamily="34" charset="0"/>
              </a:rPr>
              <a:t>From Creation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to Execution</a:t>
            </a:r>
            <a:endParaRPr lang="en-US" sz="32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1725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67EF-8EFE-84A3-1C94-C568882011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E6F1DD-3AF6-C732-5856-06EB5318A0A3}"/>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Title 1">
            <a:extLst>
              <a:ext uri="{FF2B5EF4-FFF2-40B4-BE49-F238E27FC236}">
                <a16:creationId xmlns:a16="http://schemas.microsoft.com/office/drawing/2014/main" id="{818A2856-6B2B-3E2B-17DF-3C6C206374CA}"/>
              </a:ext>
            </a:extLst>
          </p:cNvPr>
          <p:cNvSpPr>
            <a:spLocks noGrp="1"/>
          </p:cNvSpPr>
          <p:nvPr>
            <p:ph type="title"/>
          </p:nvPr>
        </p:nvSpPr>
        <p:spPr>
          <a:xfrm>
            <a:off x="815009" y="12850"/>
            <a:ext cx="10344788" cy="2338242"/>
          </a:xfrm>
        </p:spPr>
        <p:txBody>
          <a:bodyPr>
            <a:normAutofit fontScale="90000"/>
          </a:bodyPr>
          <a:lstStyle/>
          <a:p>
            <a:r>
              <a:rPr lang="en-US" sz="5400" dirty="0">
                <a:solidFill>
                  <a:schemeClr val="accent1"/>
                </a:solidFill>
              </a:rPr>
              <a:t>The Future of AI</a:t>
            </a:r>
            <a:br>
              <a:rPr lang="en-US" sz="5400" dirty="0">
                <a:solidFill>
                  <a:schemeClr val="accent1"/>
                </a:solidFill>
              </a:rPr>
            </a:br>
            <a:r>
              <a:rPr lang="en-US" sz="5300" dirty="0">
                <a:solidFill>
                  <a:schemeClr val="accent1"/>
                </a:solidFill>
              </a:rPr>
              <a:t>From Tools to Agents: </a:t>
            </a:r>
            <a:br>
              <a:rPr lang="en-US" sz="5300" dirty="0">
                <a:solidFill>
                  <a:schemeClr val="accent1"/>
                </a:solidFill>
              </a:rPr>
            </a:br>
            <a:r>
              <a:rPr lang="en-US" sz="5300" dirty="0">
                <a:solidFill>
                  <a:schemeClr val="accent1"/>
                </a:solidFill>
              </a:rPr>
              <a:t>The Rise and Autonomy of Agentic AI</a:t>
            </a:r>
          </a:p>
        </p:txBody>
      </p:sp>
      <p:sp>
        <p:nvSpPr>
          <p:cNvPr id="12" name="Oval 11">
            <a:extLst>
              <a:ext uri="{FF2B5EF4-FFF2-40B4-BE49-F238E27FC236}">
                <a16:creationId xmlns:a16="http://schemas.microsoft.com/office/drawing/2014/main" id="{DA5004C8-4706-368B-E4C2-35A4ECE1763D}"/>
              </a:ext>
            </a:extLst>
          </p:cNvPr>
          <p:cNvSpPr/>
          <p:nvPr/>
        </p:nvSpPr>
        <p:spPr>
          <a:xfrm>
            <a:off x="822285" y="2539294"/>
            <a:ext cx="2700000" cy="2700000"/>
          </a:xfrm>
          <a:prstGeom prst="ellipse">
            <a:avLst/>
          </a:prstGeom>
          <a:solidFill>
            <a:schemeClr val="accent6">
              <a:lumMod val="40000"/>
              <a:lumOff val="60000"/>
              <a:alpha val="49804"/>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3" name="TextBox 12">
            <a:extLst>
              <a:ext uri="{FF2B5EF4-FFF2-40B4-BE49-F238E27FC236}">
                <a16:creationId xmlns:a16="http://schemas.microsoft.com/office/drawing/2014/main" id="{AE564989-D5D0-C29C-833E-03D05238E2E8}"/>
              </a:ext>
            </a:extLst>
          </p:cNvPr>
          <p:cNvSpPr txBox="1"/>
          <p:nvPr/>
        </p:nvSpPr>
        <p:spPr>
          <a:xfrm>
            <a:off x="822285" y="3284335"/>
            <a:ext cx="2700000" cy="1077218"/>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Narrow AI</a:t>
            </a:r>
          </a:p>
          <a:p>
            <a:pPr algn="ctr"/>
            <a:r>
              <a:rPr lang="en-US" sz="3200" dirty="0">
                <a:latin typeface="Calibri" panose="020F0502020204030204" pitchFamily="34" charset="0"/>
                <a:cs typeface="Calibri" panose="020F0502020204030204" pitchFamily="34" charset="0"/>
              </a:rPr>
              <a:t>(Tool)</a:t>
            </a:r>
          </a:p>
        </p:txBody>
      </p:sp>
      <p:sp>
        <p:nvSpPr>
          <p:cNvPr id="17" name="Oval 16">
            <a:extLst>
              <a:ext uri="{FF2B5EF4-FFF2-40B4-BE49-F238E27FC236}">
                <a16:creationId xmlns:a16="http://schemas.microsoft.com/office/drawing/2014/main" id="{1E2B4A05-B4C8-B020-52CF-8483A0812D62}"/>
              </a:ext>
            </a:extLst>
          </p:cNvPr>
          <p:cNvSpPr/>
          <p:nvPr/>
        </p:nvSpPr>
        <p:spPr>
          <a:xfrm>
            <a:off x="4777829" y="2539294"/>
            <a:ext cx="2700000" cy="27000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8" name="TextBox 17">
            <a:extLst>
              <a:ext uri="{FF2B5EF4-FFF2-40B4-BE49-F238E27FC236}">
                <a16:creationId xmlns:a16="http://schemas.microsoft.com/office/drawing/2014/main" id="{A06C386B-B0B8-5C1E-25C4-2435D3F22B3E}"/>
              </a:ext>
            </a:extLst>
          </p:cNvPr>
          <p:cNvSpPr txBox="1"/>
          <p:nvPr/>
        </p:nvSpPr>
        <p:spPr>
          <a:xfrm>
            <a:off x="4777829" y="3284335"/>
            <a:ext cx="2700000" cy="1323439"/>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Agentic AI</a:t>
            </a:r>
          </a:p>
          <a:p>
            <a:pPr algn="ctr"/>
            <a:r>
              <a:rPr lang="en-US" sz="2400" dirty="0">
                <a:latin typeface="Calibri" panose="020F0502020204030204" pitchFamily="34" charset="0"/>
                <a:cs typeface="Calibri" panose="020F0502020204030204" pitchFamily="34" charset="0"/>
              </a:rPr>
              <a:t>(Autonomous System)</a:t>
            </a:r>
          </a:p>
        </p:txBody>
      </p:sp>
      <p:sp>
        <p:nvSpPr>
          <p:cNvPr id="19" name="Oval 18">
            <a:extLst>
              <a:ext uri="{FF2B5EF4-FFF2-40B4-BE49-F238E27FC236}">
                <a16:creationId xmlns:a16="http://schemas.microsoft.com/office/drawing/2014/main" id="{25D97CB4-E12B-2F67-F140-6AD4B18E3374}"/>
              </a:ext>
            </a:extLst>
          </p:cNvPr>
          <p:cNvSpPr/>
          <p:nvPr/>
        </p:nvSpPr>
        <p:spPr>
          <a:xfrm>
            <a:off x="8733373" y="2539294"/>
            <a:ext cx="2700000" cy="2700000"/>
          </a:xfrm>
          <a:prstGeom prst="ellipse">
            <a:avLst/>
          </a:prstGeom>
          <a:solidFill>
            <a:schemeClr val="accent4">
              <a:lumMod val="60000"/>
              <a:lumOff val="4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0" name="TextBox 19">
            <a:extLst>
              <a:ext uri="{FF2B5EF4-FFF2-40B4-BE49-F238E27FC236}">
                <a16:creationId xmlns:a16="http://schemas.microsoft.com/office/drawing/2014/main" id="{CB87B64C-2DAA-C21A-35E7-24B6063D3634}"/>
              </a:ext>
            </a:extLst>
          </p:cNvPr>
          <p:cNvSpPr txBox="1"/>
          <p:nvPr/>
        </p:nvSpPr>
        <p:spPr>
          <a:xfrm>
            <a:off x="8733373" y="3284335"/>
            <a:ext cx="2700000" cy="1323439"/>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AGI</a:t>
            </a:r>
          </a:p>
          <a:p>
            <a:pPr algn="ctr"/>
            <a:r>
              <a:rPr lang="en-US" sz="2400" dirty="0">
                <a:latin typeface="Calibri" panose="020F0502020204030204" pitchFamily="34" charset="0"/>
                <a:cs typeface="Calibri" panose="020F0502020204030204" pitchFamily="34" charset="0"/>
              </a:rPr>
              <a:t>(Artificial General Intelligence)</a:t>
            </a:r>
          </a:p>
        </p:txBody>
      </p:sp>
      <p:sp>
        <p:nvSpPr>
          <p:cNvPr id="23" name="Right Arrow 22">
            <a:extLst>
              <a:ext uri="{FF2B5EF4-FFF2-40B4-BE49-F238E27FC236}">
                <a16:creationId xmlns:a16="http://schemas.microsoft.com/office/drawing/2014/main" id="{F2E14F42-E3E8-A40A-83EB-DF50400EB85D}"/>
              </a:ext>
            </a:extLst>
          </p:cNvPr>
          <p:cNvSpPr/>
          <p:nvPr/>
        </p:nvSpPr>
        <p:spPr>
          <a:xfrm>
            <a:off x="3522285" y="3725988"/>
            <a:ext cx="1255544" cy="317382"/>
          </a:xfrm>
          <a:prstGeom prst="rightArrow">
            <a:avLst>
              <a:gd name="adj1" fmla="val 50000"/>
              <a:gd name="adj2" fmla="val 85968"/>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24" name="Right Arrow 23">
            <a:extLst>
              <a:ext uri="{FF2B5EF4-FFF2-40B4-BE49-F238E27FC236}">
                <a16:creationId xmlns:a16="http://schemas.microsoft.com/office/drawing/2014/main" id="{036BB36A-107F-EE1F-A229-131265DA7D4B}"/>
              </a:ext>
            </a:extLst>
          </p:cNvPr>
          <p:cNvSpPr/>
          <p:nvPr/>
        </p:nvSpPr>
        <p:spPr>
          <a:xfrm>
            <a:off x="7477829" y="3756090"/>
            <a:ext cx="1255544" cy="317382"/>
          </a:xfrm>
          <a:prstGeom prst="rightArrow">
            <a:avLst>
              <a:gd name="adj1" fmla="val 50000"/>
              <a:gd name="adj2" fmla="val 85968"/>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26" name="TextBox 25">
            <a:extLst>
              <a:ext uri="{FF2B5EF4-FFF2-40B4-BE49-F238E27FC236}">
                <a16:creationId xmlns:a16="http://schemas.microsoft.com/office/drawing/2014/main" id="{DEFACFDE-A9CF-33F4-A0A9-ED111BD292CF}"/>
              </a:ext>
            </a:extLst>
          </p:cNvPr>
          <p:cNvSpPr txBox="1"/>
          <p:nvPr/>
        </p:nvSpPr>
        <p:spPr>
          <a:xfrm>
            <a:off x="815009" y="5456158"/>
            <a:ext cx="2700000" cy="646331"/>
          </a:xfrm>
          <a:prstGeom prst="rect">
            <a:avLst/>
          </a:prstGeom>
          <a:noFill/>
        </p:spPr>
        <p:txBody>
          <a:bodyPr wrap="square">
            <a:spAutoFit/>
          </a:bodyPr>
          <a:lstStyle/>
          <a:p>
            <a:pPr algn="ctr"/>
            <a:r>
              <a:rPr lang="en-US" dirty="0"/>
              <a:t>Executes Specific Tasks, Content Generation</a:t>
            </a:r>
            <a:endParaRPr lang="en-TW" dirty="0"/>
          </a:p>
        </p:txBody>
      </p:sp>
      <p:sp>
        <p:nvSpPr>
          <p:cNvPr id="27" name="TextBox 26">
            <a:extLst>
              <a:ext uri="{FF2B5EF4-FFF2-40B4-BE49-F238E27FC236}">
                <a16:creationId xmlns:a16="http://schemas.microsoft.com/office/drawing/2014/main" id="{5ECED4C8-1298-0E1A-AEBC-71B879514933}"/>
              </a:ext>
            </a:extLst>
          </p:cNvPr>
          <p:cNvSpPr txBox="1"/>
          <p:nvPr/>
        </p:nvSpPr>
        <p:spPr>
          <a:xfrm>
            <a:off x="8356221" y="5456158"/>
            <a:ext cx="3283925" cy="646331"/>
          </a:xfrm>
          <a:prstGeom prst="rect">
            <a:avLst/>
          </a:prstGeom>
          <a:noFill/>
        </p:spPr>
        <p:txBody>
          <a:bodyPr wrap="square">
            <a:spAutoFit/>
          </a:bodyPr>
          <a:lstStyle/>
          <a:p>
            <a:pPr algn="ctr"/>
            <a:r>
              <a:rPr lang="en-US" dirty="0"/>
              <a:t>Connecting Multimodal </a:t>
            </a:r>
            <a:r>
              <a:rPr lang="en-US" dirty="0" err="1"/>
              <a:t>GenAl</a:t>
            </a:r>
            <a:r>
              <a:rPr lang="en-US" dirty="0"/>
              <a:t> </a:t>
            </a:r>
            <a:br>
              <a:rPr lang="en-US" dirty="0"/>
            </a:br>
            <a:r>
              <a:rPr lang="en-US" dirty="0"/>
              <a:t>to Future AGI</a:t>
            </a:r>
            <a:endParaRPr lang="en-TW" dirty="0"/>
          </a:p>
        </p:txBody>
      </p:sp>
      <p:sp>
        <p:nvSpPr>
          <p:cNvPr id="28" name="TextBox 27">
            <a:extLst>
              <a:ext uri="{FF2B5EF4-FFF2-40B4-BE49-F238E27FC236}">
                <a16:creationId xmlns:a16="http://schemas.microsoft.com/office/drawing/2014/main" id="{D03E34A2-58A0-BA35-4486-7E99EC00F3CE}"/>
              </a:ext>
            </a:extLst>
          </p:cNvPr>
          <p:cNvSpPr txBox="1"/>
          <p:nvPr/>
        </p:nvSpPr>
        <p:spPr>
          <a:xfrm>
            <a:off x="4019417" y="5270463"/>
            <a:ext cx="4086184" cy="1200329"/>
          </a:xfrm>
          <a:prstGeom prst="rect">
            <a:avLst/>
          </a:prstGeom>
          <a:noFill/>
        </p:spPr>
        <p:txBody>
          <a:bodyPr wrap="square">
            <a:spAutoFit/>
          </a:bodyPr>
          <a:lstStyle/>
          <a:p>
            <a:pPr algn="ctr"/>
            <a:r>
              <a:rPr lang="en-US" dirty="0"/>
              <a:t>Goal-Oriented Behavior, </a:t>
            </a:r>
            <a:br>
              <a:rPr lang="en-US" dirty="0"/>
            </a:br>
            <a:r>
              <a:rPr lang="en-US" dirty="0"/>
              <a:t>Autonomous Decision-Making, </a:t>
            </a:r>
            <a:br>
              <a:rPr lang="en-US" dirty="0"/>
            </a:br>
            <a:r>
              <a:rPr lang="en-US" dirty="0"/>
              <a:t>Multi-Step Workflows, </a:t>
            </a:r>
            <a:br>
              <a:rPr lang="en-US" dirty="0"/>
            </a:br>
            <a:r>
              <a:rPr lang="en-US" dirty="0"/>
              <a:t>Self-Improvement within Parameters</a:t>
            </a:r>
            <a:endParaRPr lang="en-TW" dirty="0"/>
          </a:p>
        </p:txBody>
      </p:sp>
    </p:spTree>
    <p:extLst>
      <p:ext uri="{BB962C8B-B14F-4D97-AF65-F5344CB8AC3E}">
        <p14:creationId xmlns:p14="http://schemas.microsoft.com/office/powerpoint/2010/main" val="4138698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1945-AF5C-3479-F130-9BB967565CE7}"/>
              </a:ext>
            </a:extLst>
          </p:cNvPr>
          <p:cNvSpPr>
            <a:spLocks noGrp="1"/>
          </p:cNvSpPr>
          <p:nvPr>
            <p:ph type="title"/>
          </p:nvPr>
        </p:nvSpPr>
        <p:spPr>
          <a:xfrm>
            <a:off x="534389" y="0"/>
            <a:ext cx="11222181" cy="898071"/>
          </a:xfrm>
        </p:spPr>
        <p:txBody>
          <a:bodyPr>
            <a:normAutofit/>
          </a:bodyPr>
          <a:lstStyle/>
          <a:p>
            <a:r>
              <a:rPr lang="en-US" dirty="0"/>
              <a:t>From Generative AI to Agentic AI</a:t>
            </a:r>
          </a:p>
        </p:txBody>
      </p:sp>
      <p:sp>
        <p:nvSpPr>
          <p:cNvPr id="4" name="Slide Number Placeholder 3">
            <a:extLst>
              <a:ext uri="{FF2B5EF4-FFF2-40B4-BE49-F238E27FC236}">
                <a16:creationId xmlns:a16="http://schemas.microsoft.com/office/drawing/2014/main" id="{DB0E55C4-5ADE-17D5-6FE8-EADB7396C907}"/>
              </a:ext>
            </a:extLst>
          </p:cNvPr>
          <p:cNvSpPr>
            <a:spLocks noGrp="1"/>
          </p:cNvSpPr>
          <p:nvPr>
            <p:ph type="sldNum" sz="quarter" idx="12"/>
          </p:nvPr>
        </p:nvSpPr>
        <p:spPr/>
        <p:txBody>
          <a:bodyPr/>
          <a:lstStyle/>
          <a:p>
            <a:fld id="{5D6FF71F-CF6A-4C46-8F9B-61D49EEA70E3}" type="slidenum">
              <a:rPr lang="en-US" smtClean="0"/>
              <a:t>72</a:t>
            </a:fld>
            <a:endParaRPr lang="en-US"/>
          </a:p>
        </p:txBody>
      </p:sp>
      <p:pic>
        <p:nvPicPr>
          <p:cNvPr id="5" name="Picture 4">
            <a:extLst>
              <a:ext uri="{FF2B5EF4-FFF2-40B4-BE49-F238E27FC236}">
                <a16:creationId xmlns:a16="http://schemas.microsoft.com/office/drawing/2014/main" id="{54AFC586-1717-CB50-6CCA-0939F65C7F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223" y="898071"/>
            <a:ext cx="10567553" cy="5643789"/>
          </a:xfrm>
          <a:prstGeom prst="rect">
            <a:avLst/>
          </a:prstGeom>
        </p:spPr>
      </p:pic>
      <p:sp>
        <p:nvSpPr>
          <p:cNvPr id="6" name="Rectangle 5">
            <a:extLst>
              <a:ext uri="{FF2B5EF4-FFF2-40B4-BE49-F238E27FC236}">
                <a16:creationId xmlns:a16="http://schemas.microsoft.com/office/drawing/2014/main" id="{2626B62D-79AB-F393-BA77-96BB4687365E}"/>
              </a:ext>
            </a:extLst>
          </p:cNvPr>
          <p:cNvSpPr/>
          <p:nvPr/>
        </p:nvSpPr>
        <p:spPr>
          <a:xfrm>
            <a:off x="185738" y="6606277"/>
            <a:ext cx="11599744" cy="246221"/>
          </a:xfrm>
          <a:prstGeom prst="rect">
            <a:avLst/>
          </a:prstGeom>
        </p:spPr>
        <p:txBody>
          <a:bodyPr wrap="square">
            <a:spAutoFit/>
          </a:bodyPr>
          <a:lstStyle/>
          <a:p>
            <a:pPr algn="ctr"/>
            <a:r>
              <a:rPr lang="en-US" sz="1000" dirty="0">
                <a:solidFill>
                  <a:schemeClr val="bg1">
                    <a:lumMod val="75000"/>
                  </a:schemeClr>
                </a:solidFill>
              </a:rPr>
              <a:t>Source: Schneider, Johannes. "Generative to Agentic AI: Survey, Conceptualization, and Challenges." </a:t>
            </a:r>
            <a:r>
              <a:rPr lang="en-US" sz="1000" dirty="0" err="1">
                <a:solidFill>
                  <a:schemeClr val="bg1">
                    <a:lumMod val="75000"/>
                  </a:schemeClr>
                </a:solidFill>
              </a:rPr>
              <a:t>arXiv</a:t>
            </a:r>
            <a:r>
              <a:rPr lang="en-US" sz="1000" dirty="0">
                <a:solidFill>
                  <a:schemeClr val="bg1">
                    <a:lumMod val="75000"/>
                  </a:schemeClr>
                </a:solidFill>
              </a:rPr>
              <a:t> preprint arXiv:2504.18875 (2025).</a:t>
            </a:r>
          </a:p>
        </p:txBody>
      </p:sp>
    </p:spTree>
    <p:extLst>
      <p:ext uri="{BB962C8B-B14F-4D97-AF65-F5344CB8AC3E}">
        <p14:creationId xmlns:p14="http://schemas.microsoft.com/office/powerpoint/2010/main" val="640588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867905" y="274639"/>
            <a:ext cx="10291892" cy="6034087"/>
          </a:xfrm>
        </p:spPr>
        <p:txBody>
          <a:bodyPr>
            <a:normAutofit/>
          </a:bodyPr>
          <a:lstStyle/>
          <a:p>
            <a:r>
              <a:rPr lang="en-US" altLang="zh-TW" sz="8000" dirty="0">
                <a:solidFill>
                  <a:srgbClr val="C00000"/>
                </a:solidFill>
                <a:latin typeface="Calibri" charset="0"/>
                <a:ea typeface="標楷體" charset="-120"/>
              </a:rPr>
              <a:t>Agentic AI Systems</a:t>
            </a:r>
            <a:br>
              <a:rPr lang="en-US" altLang="zh-TW" sz="8000" dirty="0">
                <a:solidFill>
                  <a:srgbClr val="C00000"/>
                </a:solidFill>
                <a:latin typeface="Calibri" charset="0"/>
                <a:ea typeface="標楷體" charset="-120"/>
              </a:rPr>
            </a:br>
            <a:r>
              <a:rPr lang="en-US" altLang="zh-TW" sz="8000" dirty="0">
                <a:solidFill>
                  <a:srgbClr val="C00000"/>
                </a:solidFill>
                <a:latin typeface="Calibri" charset="0"/>
                <a:ea typeface="標楷體" charset="-120"/>
              </a:rPr>
              <a:t>RAG Agents with LLM</a:t>
            </a:r>
            <a:br>
              <a:rPr lang="en-US" altLang="zh-TW" sz="8000" dirty="0">
                <a:solidFill>
                  <a:srgbClr val="C00000"/>
                </a:solidFill>
                <a:latin typeface="Calibri" charset="0"/>
                <a:ea typeface="標楷體" charset="-120"/>
              </a:rPr>
            </a:br>
            <a:r>
              <a:rPr lang="en-US" altLang="zh-TW" sz="8000" dirty="0">
                <a:solidFill>
                  <a:srgbClr val="C00000"/>
                </a:solidFill>
                <a:latin typeface="Calibri" charset="0"/>
                <a:ea typeface="標楷體" charset="-120"/>
              </a:rPr>
              <a:t>Dialogue Systems</a:t>
            </a:r>
            <a:endParaRPr lang="en-US" altLang="en-US" sz="8000" dirty="0">
              <a:solidFill>
                <a:srgbClr val="C00000"/>
              </a:solidFill>
              <a:latin typeface="Calibri" charset="0"/>
              <a:ea typeface="標楷體" charset="-120"/>
            </a:endParaRPr>
          </a:p>
        </p:txBody>
      </p:sp>
      <p:sp>
        <p:nvSpPr>
          <p:cNvPr id="153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新細明體" charset="-120"/>
              </a:defRPr>
            </a:lvl1pPr>
            <a:lvl2pPr marL="742950" indent="-285750" eaLnBrk="0" hangingPunct="0">
              <a:defRPr kumimoji="1" sz="2400">
                <a:solidFill>
                  <a:schemeClr val="tx1"/>
                </a:solidFill>
                <a:latin typeface="Arial" charset="0"/>
                <a:ea typeface="新細明體" charset="-120"/>
              </a:defRPr>
            </a:lvl2pPr>
            <a:lvl3pPr marL="1143000" indent="-228600" eaLnBrk="0" hangingPunct="0">
              <a:defRPr kumimoji="1" sz="2400">
                <a:solidFill>
                  <a:schemeClr val="tx1"/>
                </a:solidFill>
                <a:latin typeface="Arial" charset="0"/>
                <a:ea typeface="新細明體" charset="-120"/>
              </a:defRPr>
            </a:lvl3pPr>
            <a:lvl4pPr marL="1600200" indent="-228600" eaLnBrk="0" hangingPunct="0">
              <a:defRPr kumimoji="1" sz="2400">
                <a:solidFill>
                  <a:schemeClr val="tx1"/>
                </a:solidFill>
                <a:latin typeface="Arial" charset="0"/>
                <a:ea typeface="新細明體" charset="-120"/>
              </a:defRPr>
            </a:lvl4pPr>
            <a:lvl5pPr marL="2057400" indent="-228600" eaLnBrk="0" hangingPunct="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fld id="{C08EAB8C-93D2-2144-9253-06580194A94E}" type="slidenum">
              <a:rPr kumimoji="0" lang="zh-TW" altLang="en-US" sz="1200">
                <a:solidFill>
                  <a:srgbClr val="898989"/>
                </a:solidFill>
                <a:latin typeface="Calibri" charset="0"/>
              </a:rPr>
              <a:pPr eaLnBrk="1" hangingPunct="1"/>
              <a:t>73</a:t>
            </a:fld>
            <a:endParaRPr kumimoji="0" lang="zh-TW" altLang="en-US" sz="1200">
              <a:solidFill>
                <a:srgbClr val="898989"/>
              </a:solidFill>
              <a:latin typeface="Calibri" charset="0"/>
            </a:endParaRPr>
          </a:p>
        </p:txBody>
      </p:sp>
    </p:spTree>
    <p:extLst>
      <p:ext uri="{BB962C8B-B14F-4D97-AF65-F5344CB8AC3E}">
        <p14:creationId xmlns:p14="http://schemas.microsoft.com/office/powerpoint/2010/main" val="7728607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363926" y="42033"/>
            <a:ext cx="11756570" cy="1011120"/>
          </a:xfrm>
        </p:spPr>
        <p:txBody>
          <a:bodyPr>
            <a:noAutofit/>
          </a:bodyPr>
          <a:lstStyle/>
          <a:p>
            <a:r>
              <a:rPr lang="en-US" sz="6600" dirty="0"/>
              <a:t>Agentic AI Systems</a:t>
            </a:r>
            <a:endParaRPr lang="en-US" sz="6600" b="0" dirty="0"/>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74</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https://</a:t>
            </a:r>
            <a:r>
              <a:rPr lang="en-US" sz="1000" dirty="0" err="1">
                <a:solidFill>
                  <a:schemeClr val="bg1">
                    <a:lumMod val="75000"/>
                  </a:schemeClr>
                </a:solidFill>
              </a:rPr>
              <a:t>neontri.com</a:t>
            </a:r>
            <a:r>
              <a:rPr lang="en-US" sz="1000" dirty="0">
                <a:solidFill>
                  <a:schemeClr val="bg1">
                    <a:lumMod val="75000"/>
                  </a:schemeClr>
                </a:solidFill>
              </a:rPr>
              <a:t>/blog/agentic-ai/</a:t>
            </a:r>
          </a:p>
        </p:txBody>
      </p:sp>
      <p:pic>
        <p:nvPicPr>
          <p:cNvPr id="3" name="Picture 2">
            <a:extLst>
              <a:ext uri="{FF2B5EF4-FFF2-40B4-BE49-F238E27FC236}">
                <a16:creationId xmlns:a16="http://schemas.microsoft.com/office/drawing/2014/main" id="{CB2F4B3D-BD72-304B-336E-9F89B4B19628}"/>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6814"/>
                    </a14:imgEffect>
                    <a14:imgEffect>
                      <a14:saturation sat="80000"/>
                    </a14:imgEffect>
                  </a14:imgLayer>
                </a14:imgProps>
              </a:ext>
            </a:extLst>
          </a:blip>
          <a:stretch>
            <a:fillRect/>
          </a:stretch>
        </p:blipFill>
        <p:spPr>
          <a:xfrm>
            <a:off x="363926" y="1060655"/>
            <a:ext cx="11532889" cy="5297793"/>
          </a:xfrm>
          <a:prstGeom prst="rect">
            <a:avLst/>
          </a:prstGeom>
        </p:spPr>
      </p:pic>
    </p:spTree>
    <p:extLst>
      <p:ext uri="{BB962C8B-B14F-4D97-AF65-F5344CB8AC3E}">
        <p14:creationId xmlns:p14="http://schemas.microsoft.com/office/powerpoint/2010/main" val="43066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363926" y="42033"/>
            <a:ext cx="11756570" cy="1011120"/>
          </a:xfrm>
        </p:spPr>
        <p:txBody>
          <a:bodyPr>
            <a:normAutofit fontScale="90000"/>
          </a:bodyPr>
          <a:lstStyle/>
          <a:p>
            <a:r>
              <a:rPr lang="en-US" sz="3600" dirty="0"/>
              <a:t>Technology Tree of RAG Research </a:t>
            </a:r>
            <a:br>
              <a:rPr lang="en-US" sz="3600" dirty="0"/>
            </a:br>
            <a:r>
              <a:rPr lang="en-US" sz="3100" b="0" dirty="0"/>
              <a:t>Retrieval-Augmented Generation (RAG) for Large Language Models (LLMs)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75</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Gao, Y., </a:t>
            </a:r>
            <a:r>
              <a:rPr lang="en-US" sz="1000" dirty="0" err="1">
                <a:solidFill>
                  <a:schemeClr val="bg1">
                    <a:lumMod val="75000"/>
                  </a:schemeClr>
                </a:solidFill>
              </a:rPr>
              <a:t>Xiong</a:t>
            </a:r>
            <a:r>
              <a:rPr lang="en-US" sz="1000" dirty="0">
                <a:solidFill>
                  <a:schemeClr val="bg1">
                    <a:lumMod val="75000"/>
                  </a:schemeClr>
                </a:solidFill>
              </a:rPr>
              <a:t>, Y., Gao, X., Jia, K., Pan, J., Bi, Y., ... &amp; Wang, H. (2023). Retrieval-augmented generation for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arXiv:2312.10997.</a:t>
            </a:r>
          </a:p>
        </p:txBody>
      </p:sp>
      <p:pic>
        <p:nvPicPr>
          <p:cNvPr id="6" name="Picture 5">
            <a:extLst>
              <a:ext uri="{FF2B5EF4-FFF2-40B4-BE49-F238E27FC236}">
                <a16:creationId xmlns:a16="http://schemas.microsoft.com/office/drawing/2014/main" id="{754EF2E0-84D4-A6DA-3CAC-939EDEDFAE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139" y="1060655"/>
            <a:ext cx="7631722" cy="5519370"/>
          </a:xfrm>
          <a:prstGeom prst="rect">
            <a:avLst/>
          </a:prstGeom>
        </p:spPr>
      </p:pic>
    </p:spTree>
    <p:extLst>
      <p:ext uri="{BB962C8B-B14F-4D97-AF65-F5344CB8AC3E}">
        <p14:creationId xmlns:p14="http://schemas.microsoft.com/office/powerpoint/2010/main" val="23949223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48744"/>
          </a:xfrm>
        </p:spPr>
        <p:txBody>
          <a:bodyPr>
            <a:normAutofit fontScale="90000"/>
          </a:bodyPr>
          <a:lstStyle/>
          <a:p>
            <a:r>
              <a:rPr lang="en-US" dirty="0"/>
              <a:t>Retrieval-Augmented Generation (RAG) </a:t>
            </a:r>
            <a:br>
              <a:rPr lang="en-US" dirty="0"/>
            </a:br>
            <a:r>
              <a:rPr lang="en-US" dirty="0"/>
              <a:t>for Large Language Models (LLMs)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76</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Gao, Y., </a:t>
            </a:r>
            <a:r>
              <a:rPr lang="en-US" sz="1000" dirty="0" err="1">
                <a:solidFill>
                  <a:schemeClr val="bg1">
                    <a:lumMod val="75000"/>
                  </a:schemeClr>
                </a:solidFill>
              </a:rPr>
              <a:t>Xiong</a:t>
            </a:r>
            <a:r>
              <a:rPr lang="en-US" sz="1000" dirty="0">
                <a:solidFill>
                  <a:schemeClr val="bg1">
                    <a:lumMod val="75000"/>
                  </a:schemeClr>
                </a:solidFill>
              </a:rPr>
              <a:t>, Y., Gao, X., Jia, K., Pan, J., Bi, Y., ... &amp; Wang, H. (2023). Retrieval-augmented generation for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arXiv:2312.10997.</a:t>
            </a:r>
          </a:p>
        </p:txBody>
      </p:sp>
      <p:pic>
        <p:nvPicPr>
          <p:cNvPr id="8" name="Picture 7">
            <a:extLst>
              <a:ext uri="{FF2B5EF4-FFF2-40B4-BE49-F238E27FC236}">
                <a16:creationId xmlns:a16="http://schemas.microsoft.com/office/drawing/2014/main" id="{962FBD3B-1499-E046-FAA8-64688BB2935E}"/>
              </a:ext>
            </a:extLst>
          </p:cNvPr>
          <p:cNvPicPr>
            <a:picLocks noChangeAspect="1"/>
          </p:cNvPicPr>
          <p:nvPr/>
        </p:nvPicPr>
        <p:blipFill>
          <a:blip r:embed="rId2"/>
          <a:stretch>
            <a:fillRect/>
          </a:stretch>
        </p:blipFill>
        <p:spPr>
          <a:xfrm>
            <a:off x="1741169" y="1350498"/>
            <a:ext cx="8953123" cy="5219248"/>
          </a:xfrm>
          <a:prstGeom prst="rect">
            <a:avLst/>
          </a:prstGeom>
        </p:spPr>
      </p:pic>
    </p:spTree>
    <p:extLst>
      <p:ext uri="{BB962C8B-B14F-4D97-AF65-F5344CB8AC3E}">
        <p14:creationId xmlns:p14="http://schemas.microsoft.com/office/powerpoint/2010/main" val="1767020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859893"/>
          </a:xfrm>
        </p:spPr>
        <p:txBody>
          <a:bodyPr>
            <a:noAutofit/>
          </a:bodyPr>
          <a:lstStyle/>
          <a:p>
            <a:r>
              <a:rPr lang="en-US" sz="3600" dirty="0"/>
              <a:t>Retrieval-Augmented Generation (RAG) Architecture</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77</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Zhao, P., Zhang, H., Yu, Q., Wang, Z., </a:t>
            </a:r>
            <a:r>
              <a:rPr lang="en-US" sz="1000" dirty="0" err="1">
                <a:solidFill>
                  <a:schemeClr val="bg1">
                    <a:lumMod val="75000"/>
                  </a:schemeClr>
                </a:solidFill>
              </a:rPr>
              <a:t>Geng</a:t>
            </a:r>
            <a:r>
              <a:rPr lang="en-US" sz="1000" dirty="0">
                <a:solidFill>
                  <a:schemeClr val="bg1">
                    <a:lumMod val="75000"/>
                  </a:schemeClr>
                </a:solidFill>
              </a:rPr>
              <a:t>, Y., Fu, F., ... &amp; Cui, B. (2024). Retrieval-augmented generation for ai-generated content: A survey. </a:t>
            </a:r>
            <a:r>
              <a:rPr lang="en-US" sz="1000" dirty="0" err="1">
                <a:solidFill>
                  <a:schemeClr val="bg1">
                    <a:lumMod val="75000"/>
                  </a:schemeClr>
                </a:solidFill>
              </a:rPr>
              <a:t>arXiv</a:t>
            </a:r>
            <a:r>
              <a:rPr lang="en-US" sz="1000" dirty="0">
                <a:solidFill>
                  <a:schemeClr val="bg1">
                    <a:lumMod val="75000"/>
                  </a:schemeClr>
                </a:solidFill>
              </a:rPr>
              <a:t> preprint arXiv:2402.19473.</a:t>
            </a:r>
          </a:p>
        </p:txBody>
      </p:sp>
      <p:pic>
        <p:nvPicPr>
          <p:cNvPr id="5" name="Picture 4">
            <a:extLst>
              <a:ext uri="{FF2B5EF4-FFF2-40B4-BE49-F238E27FC236}">
                <a16:creationId xmlns:a16="http://schemas.microsoft.com/office/drawing/2014/main" id="{E699B729-9D2E-EC6D-246B-AD2E690B7607}"/>
              </a:ext>
            </a:extLst>
          </p:cNvPr>
          <p:cNvPicPr>
            <a:picLocks noChangeAspect="1"/>
          </p:cNvPicPr>
          <p:nvPr/>
        </p:nvPicPr>
        <p:blipFill>
          <a:blip r:embed="rId2"/>
          <a:stretch>
            <a:fillRect/>
          </a:stretch>
        </p:blipFill>
        <p:spPr>
          <a:xfrm>
            <a:off x="1130671" y="861648"/>
            <a:ext cx="9930657" cy="5700596"/>
          </a:xfrm>
          <a:prstGeom prst="rect">
            <a:avLst/>
          </a:prstGeom>
        </p:spPr>
      </p:pic>
    </p:spTree>
    <p:extLst>
      <p:ext uri="{BB962C8B-B14F-4D97-AF65-F5344CB8AC3E}">
        <p14:creationId xmlns:p14="http://schemas.microsoft.com/office/powerpoint/2010/main" val="16552034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898358"/>
          </a:xfrm>
        </p:spPr>
        <p:txBody>
          <a:bodyPr>
            <a:noAutofit/>
          </a:bodyPr>
          <a:lstStyle/>
          <a:p>
            <a:r>
              <a:rPr lang="en-US" sz="4000" dirty="0"/>
              <a:t>Evaluating RAG with Ragas Metrics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78</a:t>
            </a:fld>
            <a:endParaRPr lang="en-US"/>
          </a:p>
        </p:txBody>
      </p:sp>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a:solidFill>
                  <a:schemeClr val="bg1">
                    <a:lumMod val="75000"/>
                  </a:schemeClr>
                </a:solidFill>
                <a:hlinkClick r:id="rId2"/>
              </a:rPr>
              <a:t>https://blog.langchain.dev/evaluating-rag-pipelines-with-ragas-langsmith/</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6D2928BE-0295-CA0D-2371-AB40F49D46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498" t="9192" r="9665" b="8331"/>
          <a:stretch/>
        </p:blipFill>
        <p:spPr>
          <a:xfrm>
            <a:off x="1282133" y="845811"/>
            <a:ext cx="9726689" cy="5723935"/>
          </a:xfrm>
          <a:prstGeom prst="rect">
            <a:avLst/>
          </a:prstGeom>
        </p:spPr>
      </p:pic>
    </p:spTree>
    <p:extLst>
      <p:ext uri="{BB962C8B-B14F-4D97-AF65-F5344CB8AC3E}">
        <p14:creationId xmlns:p14="http://schemas.microsoft.com/office/powerpoint/2010/main" val="1442769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6226" y="274638"/>
            <a:ext cx="10833652" cy="6245225"/>
          </a:xfrm>
        </p:spPr>
        <p:txBody>
          <a:bodyPr>
            <a:normAutofit/>
          </a:bodyPr>
          <a:lstStyle/>
          <a:p>
            <a:r>
              <a:rPr lang="en-US" altLang="zh-TW" sz="7000" dirty="0">
                <a:solidFill>
                  <a:srgbClr val="C00000"/>
                </a:solidFill>
              </a:rPr>
              <a:t>NVIDIA Developer Program</a:t>
            </a:r>
            <a:br>
              <a:rPr lang="en-US" altLang="zh-TW" sz="7000" dirty="0">
                <a:solidFill>
                  <a:srgbClr val="C00000"/>
                </a:solidFill>
              </a:rPr>
            </a:br>
            <a:br>
              <a:rPr lang="en-US" altLang="zh-TW" sz="7000" dirty="0">
                <a:solidFill>
                  <a:srgbClr val="C00000"/>
                </a:solidFill>
              </a:rPr>
            </a:br>
            <a:r>
              <a:rPr lang="en-US" altLang="zh-TW" sz="7000" dirty="0">
                <a:solidFill>
                  <a:srgbClr val="C00000"/>
                </a:solidFill>
              </a:rPr>
              <a:t>NVIDIA </a:t>
            </a:r>
            <a:br>
              <a:rPr lang="en-US" altLang="zh-TW" sz="7000" dirty="0">
                <a:solidFill>
                  <a:srgbClr val="C00000"/>
                </a:solidFill>
              </a:rPr>
            </a:br>
            <a:r>
              <a:rPr lang="en-US" altLang="zh-TW" sz="7000" dirty="0">
                <a:solidFill>
                  <a:srgbClr val="C00000"/>
                </a:solidFill>
              </a:rPr>
              <a:t>Deep Learning Institute (DLI)</a:t>
            </a:r>
            <a:endParaRPr lang="zh-TW" altLang="en-US" sz="7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pic>
        <p:nvPicPr>
          <p:cNvPr id="3" name="Picture 2">
            <a:extLst>
              <a:ext uri="{FF2B5EF4-FFF2-40B4-BE49-F238E27FC236}">
                <a16:creationId xmlns:a16="http://schemas.microsoft.com/office/drawing/2014/main" id="{95BFAF5E-5315-E63F-6823-8048CA1D5D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5" name="Picture 4">
            <a:extLst>
              <a:ext uri="{FF2B5EF4-FFF2-40B4-BE49-F238E27FC236}">
                <a16:creationId xmlns:a16="http://schemas.microsoft.com/office/drawing/2014/main" id="{CE19DAD3-9D2F-368A-419A-462558FE4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
        <p:nvSpPr>
          <p:cNvPr id="6" name="TextBox 5">
            <a:extLst>
              <a:ext uri="{FF2B5EF4-FFF2-40B4-BE49-F238E27FC236}">
                <a16:creationId xmlns:a16="http://schemas.microsoft.com/office/drawing/2014/main" id="{E0C0F92F-6ECA-52E3-B7CB-669C039D43CE}"/>
              </a:ext>
            </a:extLst>
          </p:cNvPr>
          <p:cNvSpPr txBox="1"/>
          <p:nvPr/>
        </p:nvSpPr>
        <p:spPr>
          <a:xfrm>
            <a:off x="616226" y="2290872"/>
            <a:ext cx="10833652" cy="584775"/>
          </a:xfrm>
          <a:prstGeom prst="rect">
            <a:avLst/>
          </a:prstGeom>
          <a:noFill/>
        </p:spPr>
        <p:txBody>
          <a:bodyPr wrap="square">
            <a:spAutoFit/>
          </a:bodyPr>
          <a:lstStyle/>
          <a:p>
            <a:pPr algn="ctr"/>
            <a:r>
              <a:rPr lang="en-US" sz="3200" dirty="0">
                <a:hlinkClick r:id="rId4"/>
              </a:rPr>
              <a:t>https://developer.nvidia.com/join-nvidia-developer-program</a:t>
            </a:r>
            <a:endParaRPr lang="en-US" sz="3200" dirty="0"/>
          </a:p>
        </p:txBody>
      </p:sp>
      <p:sp>
        <p:nvSpPr>
          <p:cNvPr id="8" name="TextBox 7">
            <a:extLst>
              <a:ext uri="{FF2B5EF4-FFF2-40B4-BE49-F238E27FC236}">
                <a16:creationId xmlns:a16="http://schemas.microsoft.com/office/drawing/2014/main" id="{032D27E1-686B-20B4-119C-3C9CB7D9394C}"/>
              </a:ext>
            </a:extLst>
          </p:cNvPr>
          <p:cNvSpPr txBox="1"/>
          <p:nvPr/>
        </p:nvSpPr>
        <p:spPr>
          <a:xfrm>
            <a:off x="2983932" y="5663891"/>
            <a:ext cx="6098240" cy="584775"/>
          </a:xfrm>
          <a:prstGeom prst="rect">
            <a:avLst/>
          </a:prstGeom>
          <a:noFill/>
        </p:spPr>
        <p:txBody>
          <a:bodyPr wrap="square">
            <a:spAutoFit/>
          </a:bodyPr>
          <a:lstStyle/>
          <a:p>
            <a:pPr algn="ctr"/>
            <a:r>
              <a:rPr lang="en-US" sz="3200" dirty="0">
                <a:hlinkClick r:id="rId5"/>
              </a:rPr>
              <a:t>https://learn.nvidia.com/</a:t>
            </a:r>
            <a:endParaRPr lang="en-US" sz="3200" dirty="0"/>
          </a:p>
        </p:txBody>
      </p:sp>
      <p:pic>
        <p:nvPicPr>
          <p:cNvPr id="10" name="Picture 9">
            <a:extLst>
              <a:ext uri="{FF2B5EF4-FFF2-40B4-BE49-F238E27FC236}">
                <a16:creationId xmlns:a16="http://schemas.microsoft.com/office/drawing/2014/main" id="{B74E24F9-F9B8-0579-26F5-ACD3985A55E1}"/>
              </a:ext>
            </a:extLst>
          </p:cNvPr>
          <p:cNvPicPr>
            <a:picLocks noChangeAspect="1"/>
          </p:cNvPicPr>
          <p:nvPr/>
        </p:nvPicPr>
        <p:blipFill>
          <a:blip r:embed="rId6"/>
          <a:stretch>
            <a:fillRect/>
          </a:stretch>
        </p:blipFill>
        <p:spPr>
          <a:xfrm>
            <a:off x="100740" y="137553"/>
            <a:ext cx="2676470" cy="584775"/>
          </a:xfrm>
          <a:prstGeom prst="rect">
            <a:avLst/>
          </a:prstGeom>
        </p:spPr>
      </p:pic>
    </p:spTree>
    <p:extLst>
      <p:ext uri="{BB962C8B-B14F-4D97-AF65-F5344CB8AC3E}">
        <p14:creationId xmlns:p14="http://schemas.microsoft.com/office/powerpoint/2010/main" val="1271189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116632"/>
            <a:ext cx="8229600" cy="1368152"/>
          </a:xfrm>
        </p:spPr>
        <p:txBody>
          <a:bodyPr>
            <a:normAutofit fontScale="90000"/>
          </a:bodyPr>
          <a:lstStyle/>
          <a:p>
            <a:r>
              <a:rPr lang="en-US" sz="2400" dirty="0"/>
              <a:t>Titus Winters, Tom </a:t>
            </a:r>
            <a:r>
              <a:rPr lang="en-US" sz="2400" dirty="0" err="1"/>
              <a:t>Manshreck</a:t>
            </a:r>
            <a:r>
              <a:rPr lang="en-US" sz="2400" dirty="0"/>
              <a:t>, and Hyrum Wright (2020), </a:t>
            </a:r>
            <a:br>
              <a:rPr lang="en-US" sz="2800" dirty="0"/>
            </a:br>
            <a:r>
              <a:rPr lang="en-US" sz="3600" dirty="0">
                <a:solidFill>
                  <a:srgbClr val="C00000"/>
                </a:solidFill>
              </a:rPr>
              <a:t>Software Engineering at Google</a:t>
            </a:r>
            <a:r>
              <a:rPr lang="en-US" sz="2800" dirty="0">
                <a:solidFill>
                  <a:srgbClr val="C00000"/>
                </a:solidFill>
              </a:rPr>
              <a:t>: </a:t>
            </a:r>
            <a:br>
              <a:rPr lang="en-US" sz="2800" dirty="0">
                <a:solidFill>
                  <a:srgbClr val="C00000"/>
                </a:solidFill>
              </a:rPr>
            </a:br>
            <a:r>
              <a:rPr lang="en-US" sz="2800" dirty="0">
                <a:solidFill>
                  <a:srgbClr val="C00000"/>
                </a:solidFill>
              </a:rPr>
              <a:t>Lessons Learned from Programming Over Time, </a:t>
            </a:r>
            <a:br>
              <a:rPr lang="en-US" sz="2800" dirty="0"/>
            </a:br>
            <a:r>
              <a:rPr lang="en-US" sz="2400" dirty="0"/>
              <a:t>O'Reilly Media.</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https://www.amazon.com/Software-Engineering-Google-Lessons-Programming/dp/1492082791</a:t>
            </a:r>
            <a:endParaRPr lang="en-US" altLang="zh-TW" sz="1000" dirty="0"/>
          </a:p>
        </p:txBody>
      </p:sp>
      <p:pic>
        <p:nvPicPr>
          <p:cNvPr id="5" name="Picture 4">
            <a:extLst>
              <a:ext uri="{FF2B5EF4-FFF2-40B4-BE49-F238E27FC236}">
                <a16:creationId xmlns:a16="http://schemas.microsoft.com/office/drawing/2014/main" id="{448D88B9-28F0-1246-AA03-1F869DD4A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126" y="1772817"/>
            <a:ext cx="3690074" cy="4835939"/>
          </a:xfrm>
          <a:prstGeom prst="rect">
            <a:avLst/>
          </a:prstGeom>
        </p:spPr>
      </p:pic>
    </p:spTree>
    <p:extLst>
      <p:ext uri="{BB962C8B-B14F-4D97-AF65-F5344CB8AC3E}">
        <p14:creationId xmlns:p14="http://schemas.microsoft.com/office/powerpoint/2010/main" val="2892027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2775-C078-7080-DDD5-3B43AE6FEC6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106228-3710-3828-3BE5-58805D0193FC}"/>
              </a:ext>
            </a:extLst>
          </p:cNvPr>
          <p:cNvSpPr>
            <a:spLocks noGrp="1"/>
          </p:cNvSpPr>
          <p:nvPr>
            <p:ph type="sldNum" sz="quarter" idx="12"/>
          </p:nvPr>
        </p:nvSpPr>
        <p:spPr/>
        <p:txBody>
          <a:bodyPr/>
          <a:lstStyle/>
          <a:p>
            <a:pPr defTabSz="914127">
              <a:defRPr/>
            </a:pPr>
            <a:fld id="{5D6FF71F-CF6A-4C46-8F9B-61D49EEA70E3}" type="slidenum">
              <a:rPr lang="en-US" kern="1200">
                <a:solidFill>
                  <a:prstClr val="black">
                    <a:tint val="75000"/>
                  </a:prstClr>
                </a:solidFill>
                <a:latin typeface="Calibri" panose="020F0502020204030204"/>
                <a:ea typeface="+mn-ea"/>
              </a:rPr>
              <a:pPr defTabSz="914127">
                <a:defRPr/>
              </a:pPr>
              <a:t>80</a:t>
            </a:fld>
            <a:endParaRPr lang="en-US" kern="1200" dirty="0">
              <a:solidFill>
                <a:prstClr val="black">
                  <a:tint val="75000"/>
                </a:prstClr>
              </a:solidFill>
              <a:latin typeface="Calibri" panose="020F0502020204030204"/>
              <a:ea typeface="+mn-ea"/>
            </a:endParaRPr>
          </a:p>
        </p:txBody>
      </p:sp>
      <p:sp>
        <p:nvSpPr>
          <p:cNvPr id="7" name="TextBox 6">
            <a:extLst>
              <a:ext uri="{FF2B5EF4-FFF2-40B4-BE49-F238E27FC236}">
                <a16:creationId xmlns:a16="http://schemas.microsoft.com/office/drawing/2014/main" id="{86B7F309-9B2E-9972-207F-A270148DB1A5}"/>
              </a:ext>
            </a:extLst>
          </p:cNvPr>
          <p:cNvSpPr txBox="1"/>
          <p:nvPr/>
        </p:nvSpPr>
        <p:spPr>
          <a:xfrm>
            <a:off x="3048000" y="6555680"/>
            <a:ext cx="6096000" cy="307777"/>
          </a:xfrm>
          <a:prstGeom prst="rect">
            <a:avLst/>
          </a:prstGeom>
          <a:noFill/>
        </p:spPr>
        <p:txBody>
          <a:bodyPr wrap="square">
            <a:spAutoFit/>
          </a:bodyPr>
          <a:lstStyle/>
          <a:p>
            <a:pPr algn="ctr" defTabSz="304740">
              <a:defRPr/>
            </a:pPr>
            <a:r>
              <a:rPr lang="en-US" sz="1400" dirty="0">
                <a:latin typeface="Calibri" panose="020F0502020204030204" pitchFamily="34" charset="0"/>
                <a:cs typeface="Calibri" panose="020F0502020204030204" pitchFamily="34" charset="0"/>
                <a:hlinkClick r:id="rId2"/>
              </a:rPr>
              <a:t>https://www.nvidia.com/en-us/training/instructor-directory/search/</a:t>
            </a:r>
            <a:endParaRPr lang="en-US" sz="1400" dirty="0">
              <a:latin typeface="Calibri" panose="020F0502020204030204" pitchFamily="34" charset="0"/>
              <a:cs typeface="Calibri" panose="020F0502020204030204" pitchFamily="34" charset="0"/>
            </a:endParaRPr>
          </a:p>
        </p:txBody>
      </p:sp>
      <p:sp>
        <p:nvSpPr>
          <p:cNvPr id="10" name="標題 1">
            <a:extLst>
              <a:ext uri="{FF2B5EF4-FFF2-40B4-BE49-F238E27FC236}">
                <a16:creationId xmlns:a16="http://schemas.microsoft.com/office/drawing/2014/main" id="{25D0EF5C-D1D7-A80C-0E24-E3EE189467E9}"/>
              </a:ext>
            </a:extLst>
          </p:cNvPr>
          <p:cNvSpPr>
            <a:spLocks noGrp="1"/>
          </p:cNvSpPr>
          <p:nvPr>
            <p:ph type="title"/>
          </p:nvPr>
        </p:nvSpPr>
        <p:spPr>
          <a:xfrm>
            <a:off x="195948" y="98635"/>
            <a:ext cx="11732584" cy="792985"/>
          </a:xfrm>
        </p:spPr>
        <p:txBody>
          <a:bodyPr>
            <a:noAutofit/>
          </a:bodyPr>
          <a:lstStyle/>
          <a:p>
            <a:r>
              <a:rPr lang="en-US" altLang="zh-TW" sz="6000" dirty="0">
                <a:solidFill>
                  <a:srgbClr val="C00000"/>
                </a:solidFill>
              </a:rPr>
              <a:t>NVIDIA Certified Instructor</a:t>
            </a:r>
            <a:endParaRPr lang="zh-TW" altLang="en-US" sz="6000" b="0" dirty="0">
              <a:solidFill>
                <a:srgbClr val="FF0000"/>
              </a:solidFill>
            </a:endParaRPr>
          </a:p>
        </p:txBody>
      </p:sp>
      <p:pic>
        <p:nvPicPr>
          <p:cNvPr id="8" name="Picture 7">
            <a:extLst>
              <a:ext uri="{FF2B5EF4-FFF2-40B4-BE49-F238E27FC236}">
                <a16:creationId xmlns:a16="http://schemas.microsoft.com/office/drawing/2014/main" id="{92AB4960-043B-E3D6-E7A4-1F2F398F589A}"/>
              </a:ext>
            </a:extLst>
          </p:cNvPr>
          <p:cNvPicPr>
            <a:picLocks noChangeAspect="1"/>
          </p:cNvPicPr>
          <p:nvPr/>
        </p:nvPicPr>
        <p:blipFill>
          <a:blip r:embed="rId3"/>
          <a:stretch>
            <a:fillRect/>
          </a:stretch>
        </p:blipFill>
        <p:spPr>
          <a:xfrm>
            <a:off x="1870810" y="1065711"/>
            <a:ext cx="8450379" cy="5496533"/>
          </a:xfrm>
          <a:prstGeom prst="rect">
            <a:avLst/>
          </a:prstGeom>
        </p:spPr>
      </p:pic>
    </p:spTree>
    <p:extLst>
      <p:ext uri="{BB962C8B-B14F-4D97-AF65-F5344CB8AC3E}">
        <p14:creationId xmlns:p14="http://schemas.microsoft.com/office/powerpoint/2010/main" val="3415243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B67B-7C94-1632-2F72-7DE555742C17}"/>
              </a:ext>
            </a:extLst>
          </p:cNvPr>
          <p:cNvSpPr>
            <a:spLocks noGrp="1"/>
          </p:cNvSpPr>
          <p:nvPr>
            <p:ph type="title"/>
          </p:nvPr>
        </p:nvSpPr>
        <p:spPr/>
        <p:txBody>
          <a:bodyPr>
            <a:normAutofit fontScale="90000"/>
          </a:bodyPr>
          <a:lstStyle/>
          <a:p>
            <a:r>
              <a:rPr lang="en-US" dirty="0"/>
              <a:t>Get NVIDIA DLI Certificate</a:t>
            </a:r>
            <a:br>
              <a:rPr lang="en-US" dirty="0"/>
            </a:br>
            <a:r>
              <a:rPr lang="en-US" dirty="0"/>
              <a:t>Before the NVIDIA Workshop</a:t>
            </a:r>
          </a:p>
        </p:txBody>
      </p:sp>
      <p:sp>
        <p:nvSpPr>
          <p:cNvPr id="3" name="Content Placeholder 2">
            <a:extLst>
              <a:ext uri="{FF2B5EF4-FFF2-40B4-BE49-F238E27FC236}">
                <a16:creationId xmlns:a16="http://schemas.microsoft.com/office/drawing/2014/main" id="{3D4C36A1-FC54-0CD8-0838-21D123048A62}"/>
              </a:ext>
            </a:extLst>
          </p:cNvPr>
          <p:cNvSpPr>
            <a:spLocks noGrp="1"/>
          </p:cNvSpPr>
          <p:nvPr>
            <p:ph idx="1"/>
          </p:nvPr>
        </p:nvSpPr>
        <p:spPr>
          <a:xfrm>
            <a:off x="534390" y="1724297"/>
            <a:ext cx="11222181" cy="4629003"/>
          </a:xfrm>
        </p:spPr>
        <p:txBody>
          <a:bodyPr>
            <a:normAutofit/>
          </a:bodyPr>
          <a:lstStyle/>
          <a:p>
            <a:r>
              <a:rPr lang="en-US" dirty="0"/>
              <a:t>Step 1. Join NVIDIA Developer Program (Free)</a:t>
            </a:r>
            <a:br>
              <a:rPr lang="en-US" dirty="0"/>
            </a:br>
            <a:r>
              <a:rPr lang="en-US" dirty="0">
                <a:hlinkClick r:id="rId2"/>
              </a:rPr>
              <a:t>https://developer.nvidia.com/join-nvidia-developer-program</a:t>
            </a:r>
            <a:endParaRPr lang="en-US" dirty="0"/>
          </a:p>
          <a:p>
            <a:r>
              <a:rPr lang="en-US" dirty="0"/>
              <a:t>Step 2. Visit NVIDIA Deep Learning Institute (DLI)</a:t>
            </a:r>
            <a:br>
              <a:rPr lang="en-US" dirty="0"/>
            </a:br>
            <a:r>
              <a:rPr lang="en-US" dirty="0">
                <a:hlinkClick r:id="rId3"/>
              </a:rPr>
              <a:t>https://learn.nvidia.com/</a:t>
            </a:r>
            <a:endParaRPr lang="en-US" dirty="0"/>
          </a:p>
          <a:p>
            <a:r>
              <a:rPr lang="en-US" dirty="0"/>
              <a:t>Step 3. Enroll "Building RAG Agents with LLMs" Self-Paced Course (Free)</a:t>
            </a:r>
            <a:br>
              <a:rPr lang="en-US" dirty="0"/>
            </a:br>
            <a:r>
              <a:rPr lang="en-US" sz="2400" dirty="0">
                <a:hlinkClick r:id="rId4"/>
              </a:rPr>
              <a:t>https://learn.nvidia.com/courses/course-detail?course_id=course-v1:DLI+S-FX-15+V1</a:t>
            </a:r>
            <a:endParaRPr lang="en-US" sz="2400" dirty="0"/>
          </a:p>
          <a:p>
            <a:endParaRPr lang="en-US" dirty="0"/>
          </a:p>
        </p:txBody>
      </p:sp>
      <p:sp>
        <p:nvSpPr>
          <p:cNvPr id="4" name="Slide Number Placeholder 3">
            <a:extLst>
              <a:ext uri="{FF2B5EF4-FFF2-40B4-BE49-F238E27FC236}">
                <a16:creationId xmlns:a16="http://schemas.microsoft.com/office/drawing/2014/main" id="{6B933DAB-EC02-6339-F50D-70AC18F57BFB}"/>
              </a:ext>
            </a:extLst>
          </p:cNvPr>
          <p:cNvSpPr>
            <a:spLocks noGrp="1"/>
          </p:cNvSpPr>
          <p:nvPr>
            <p:ph type="sldNum" sz="quarter" idx="12"/>
          </p:nvPr>
        </p:nvSpPr>
        <p:spPr/>
        <p:txBody>
          <a:bodyPr/>
          <a:lstStyle/>
          <a:p>
            <a:pPr defTabSz="914309"/>
            <a:fld id="{5D6FF71F-CF6A-4C46-8F9B-61D49EEA70E3}" type="slidenum">
              <a:rPr lang="en-US" kern="1200">
                <a:solidFill>
                  <a:prstClr val="black">
                    <a:tint val="75000"/>
                  </a:prstClr>
                </a:solidFill>
                <a:latin typeface="Calibri" panose="020F0502020204030204"/>
                <a:ea typeface="+mn-ea"/>
                <a:cs typeface="+mn-cs"/>
              </a:rPr>
              <a:pPr defTabSz="914309"/>
              <a:t>81</a:t>
            </a:fld>
            <a:endParaRPr lang="en-US" kern="1200">
              <a:solidFill>
                <a:prstClr val="black">
                  <a:tint val="75000"/>
                </a:prstClr>
              </a:solidFill>
              <a:latin typeface="Calibri" panose="020F0502020204030204"/>
              <a:ea typeface="+mn-ea"/>
              <a:cs typeface="+mn-cs"/>
            </a:endParaRPr>
          </a:p>
        </p:txBody>
      </p:sp>
      <p:pic>
        <p:nvPicPr>
          <p:cNvPr id="5" name="Picture 4">
            <a:extLst>
              <a:ext uri="{FF2B5EF4-FFF2-40B4-BE49-F238E27FC236}">
                <a16:creationId xmlns:a16="http://schemas.microsoft.com/office/drawing/2014/main" id="{49CB84E8-FA59-A022-4905-67A891C0E761}"/>
              </a:ext>
            </a:extLst>
          </p:cNvPr>
          <p:cNvPicPr>
            <a:picLocks noChangeAspect="1"/>
          </p:cNvPicPr>
          <p:nvPr/>
        </p:nvPicPr>
        <p:blipFill>
          <a:blip r:embed="rId5"/>
          <a:stretch>
            <a:fillRect/>
          </a:stretch>
        </p:blipFill>
        <p:spPr>
          <a:xfrm>
            <a:off x="107576" y="94765"/>
            <a:ext cx="1495596" cy="326769"/>
          </a:xfrm>
          <a:prstGeom prst="rect">
            <a:avLst/>
          </a:prstGeom>
        </p:spPr>
      </p:pic>
    </p:spTree>
    <p:extLst>
      <p:ext uri="{BB962C8B-B14F-4D97-AF65-F5344CB8AC3E}">
        <p14:creationId xmlns:p14="http://schemas.microsoft.com/office/powerpoint/2010/main" val="986992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1185-7CC6-A960-CCA2-9ADB8B706B90}"/>
              </a:ext>
            </a:extLst>
          </p:cNvPr>
          <p:cNvSpPr>
            <a:spLocks noGrp="1"/>
          </p:cNvSpPr>
          <p:nvPr>
            <p:ph type="title"/>
          </p:nvPr>
        </p:nvSpPr>
        <p:spPr>
          <a:xfrm>
            <a:off x="495752" y="147983"/>
            <a:ext cx="2801239" cy="6245695"/>
          </a:xfrm>
        </p:spPr>
        <p:txBody>
          <a:bodyPr>
            <a:normAutofit/>
          </a:bodyPr>
          <a:lstStyle/>
          <a:p>
            <a:r>
              <a:rPr lang="en-US" dirty="0"/>
              <a:t>Join the NVIDIA Developer Program</a:t>
            </a:r>
            <a:br>
              <a:rPr lang="en-US" dirty="0"/>
            </a:br>
            <a:r>
              <a:rPr lang="en-US" dirty="0"/>
              <a:t> </a:t>
            </a:r>
            <a:r>
              <a:rPr lang="en-US" sz="2700" b="0" dirty="0"/>
              <a:t>take one of the complimentary technical self-paced courses</a:t>
            </a:r>
            <a:br>
              <a:rPr lang="en-US" sz="2700" b="0" dirty="0"/>
            </a:br>
            <a:r>
              <a:rPr lang="en-US" sz="2700" b="0" dirty="0"/>
              <a:t>(worth up to $90)</a:t>
            </a:r>
          </a:p>
        </p:txBody>
      </p:sp>
      <p:pic>
        <p:nvPicPr>
          <p:cNvPr id="6" name="Content Placeholder 5">
            <a:extLst>
              <a:ext uri="{FF2B5EF4-FFF2-40B4-BE49-F238E27FC236}">
                <a16:creationId xmlns:a16="http://schemas.microsoft.com/office/drawing/2014/main" id="{0D9EAC30-B98D-B28D-963A-CB4D9EEFB58B}"/>
              </a:ext>
            </a:extLst>
          </p:cNvPr>
          <p:cNvPicPr>
            <a:picLocks noGrp="1" noChangeAspect="1"/>
          </p:cNvPicPr>
          <p:nvPr>
            <p:ph idx="1"/>
          </p:nvPr>
        </p:nvPicPr>
        <p:blipFill>
          <a:blip r:embed="rId2"/>
          <a:stretch>
            <a:fillRect/>
          </a:stretch>
        </p:blipFill>
        <p:spPr>
          <a:xfrm>
            <a:off x="3607307" y="135104"/>
            <a:ext cx="8149263" cy="6245695"/>
          </a:xfrm>
        </p:spPr>
      </p:pic>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fld id="{5D6FF71F-CF6A-4C46-8F9B-61D49EEA70E3}" type="slidenum">
              <a:rPr lang="en-US" smtClean="0"/>
              <a:t>82</a:t>
            </a:fld>
            <a:endParaRPr lang="en-US"/>
          </a:p>
        </p:txBody>
      </p:sp>
      <p:sp>
        <p:nvSpPr>
          <p:cNvPr id="8" name="TextBox 7">
            <a:extLst>
              <a:ext uri="{FF2B5EF4-FFF2-40B4-BE49-F238E27FC236}">
                <a16:creationId xmlns:a16="http://schemas.microsoft.com/office/drawing/2014/main" id="{A55477CA-48CD-C5E2-FF99-517BC66DDF6C}"/>
              </a:ext>
            </a:extLst>
          </p:cNvPr>
          <p:cNvSpPr txBox="1"/>
          <p:nvPr/>
        </p:nvSpPr>
        <p:spPr>
          <a:xfrm>
            <a:off x="3335628" y="6432567"/>
            <a:ext cx="6098146" cy="369332"/>
          </a:xfrm>
          <a:prstGeom prst="rect">
            <a:avLst/>
          </a:prstGeom>
          <a:noFill/>
        </p:spPr>
        <p:txBody>
          <a:bodyPr wrap="square">
            <a:spAutoFit/>
          </a:bodyPr>
          <a:lstStyle/>
          <a:p>
            <a:pPr algn="ctr"/>
            <a:r>
              <a:rPr lang="en-US" dirty="0">
                <a:hlinkClick r:id="rId3"/>
              </a:rPr>
              <a:t>https://developer.nvidia.com/join-nvidia-developer-program</a:t>
            </a:r>
            <a:endParaRPr lang="en-US" dirty="0"/>
          </a:p>
        </p:txBody>
      </p:sp>
      <p:pic>
        <p:nvPicPr>
          <p:cNvPr id="3" name="Picture 2">
            <a:extLst>
              <a:ext uri="{FF2B5EF4-FFF2-40B4-BE49-F238E27FC236}">
                <a16:creationId xmlns:a16="http://schemas.microsoft.com/office/drawing/2014/main" id="{C1B5EC12-BE31-AF01-6668-7B155BA80866}"/>
              </a:ext>
            </a:extLst>
          </p:cNvPr>
          <p:cNvPicPr>
            <a:picLocks noChangeAspect="1"/>
          </p:cNvPicPr>
          <p:nvPr/>
        </p:nvPicPr>
        <p:blipFill>
          <a:blip r:embed="rId4"/>
          <a:stretch>
            <a:fillRect/>
          </a:stretch>
        </p:blipFill>
        <p:spPr>
          <a:xfrm>
            <a:off x="107576" y="94763"/>
            <a:ext cx="1495596" cy="326769"/>
          </a:xfrm>
          <a:prstGeom prst="rect">
            <a:avLst/>
          </a:prstGeom>
        </p:spPr>
      </p:pic>
    </p:spTree>
    <p:extLst>
      <p:ext uri="{BB962C8B-B14F-4D97-AF65-F5344CB8AC3E}">
        <p14:creationId xmlns:p14="http://schemas.microsoft.com/office/powerpoint/2010/main" val="16253815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1185-7CC6-A960-CCA2-9ADB8B706B90}"/>
              </a:ext>
            </a:extLst>
          </p:cNvPr>
          <p:cNvSpPr>
            <a:spLocks noGrp="1"/>
          </p:cNvSpPr>
          <p:nvPr>
            <p:ph type="title"/>
          </p:nvPr>
        </p:nvSpPr>
        <p:spPr>
          <a:xfrm>
            <a:off x="281189" y="56100"/>
            <a:ext cx="11552223" cy="777617"/>
          </a:xfrm>
        </p:spPr>
        <p:txBody>
          <a:bodyPr>
            <a:normAutofit fontScale="90000"/>
          </a:bodyPr>
          <a:lstStyle/>
          <a:p>
            <a:r>
              <a:rPr lang="en-US" dirty="0"/>
              <a:t>NVIDIA Deep Learning Institute (DLI)</a:t>
            </a:r>
            <a:endParaRPr lang="en-US" sz="2700" b="0" dirty="0"/>
          </a:p>
        </p:txBody>
      </p:sp>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fld id="{5D6FF71F-CF6A-4C46-8F9B-61D49EEA70E3}" type="slidenum">
              <a:rPr lang="en-US" smtClean="0"/>
              <a:t>83</a:t>
            </a:fld>
            <a:endParaRPr lang="en-US" dirty="0"/>
          </a:p>
        </p:txBody>
      </p:sp>
      <p:sp>
        <p:nvSpPr>
          <p:cNvPr id="8" name="TextBox 7">
            <a:extLst>
              <a:ext uri="{FF2B5EF4-FFF2-40B4-BE49-F238E27FC236}">
                <a16:creationId xmlns:a16="http://schemas.microsoft.com/office/drawing/2014/main" id="{A55477CA-48CD-C5E2-FF99-517BC66DDF6C}"/>
              </a:ext>
            </a:extLst>
          </p:cNvPr>
          <p:cNvSpPr txBox="1"/>
          <p:nvPr/>
        </p:nvSpPr>
        <p:spPr>
          <a:xfrm>
            <a:off x="2197768" y="6458325"/>
            <a:ext cx="7523748" cy="369332"/>
          </a:xfrm>
          <a:prstGeom prst="rect">
            <a:avLst/>
          </a:prstGeom>
          <a:noFill/>
        </p:spPr>
        <p:txBody>
          <a:bodyPr wrap="square">
            <a:spAutoFit/>
          </a:bodyPr>
          <a:lstStyle/>
          <a:p>
            <a:pPr algn="ctr"/>
            <a:r>
              <a:rPr lang="en-US" dirty="0">
                <a:hlinkClick r:id="rId2"/>
              </a:rPr>
              <a:t>https://www.nvidia.com/en-us/learn/learning-path/generative-ai-llm/</a:t>
            </a:r>
          </a:p>
        </p:txBody>
      </p:sp>
      <p:pic>
        <p:nvPicPr>
          <p:cNvPr id="3" name="Picture 2">
            <a:extLst>
              <a:ext uri="{FF2B5EF4-FFF2-40B4-BE49-F238E27FC236}">
                <a16:creationId xmlns:a16="http://schemas.microsoft.com/office/drawing/2014/main" id="{F8D446BB-7425-DE51-0FCB-3E0F81AD6486}"/>
              </a:ext>
            </a:extLst>
          </p:cNvPr>
          <p:cNvPicPr>
            <a:picLocks noChangeAspect="1"/>
          </p:cNvPicPr>
          <p:nvPr/>
        </p:nvPicPr>
        <p:blipFill>
          <a:blip r:embed="rId3"/>
          <a:stretch>
            <a:fillRect/>
          </a:stretch>
        </p:blipFill>
        <p:spPr>
          <a:xfrm>
            <a:off x="107576" y="94763"/>
            <a:ext cx="1495596" cy="326769"/>
          </a:xfrm>
          <a:prstGeom prst="rect">
            <a:avLst/>
          </a:prstGeom>
        </p:spPr>
      </p:pic>
      <p:grpSp>
        <p:nvGrpSpPr>
          <p:cNvPr id="32" name="Group 31">
            <a:extLst>
              <a:ext uri="{FF2B5EF4-FFF2-40B4-BE49-F238E27FC236}">
                <a16:creationId xmlns:a16="http://schemas.microsoft.com/office/drawing/2014/main" id="{5081CF47-5228-7383-474D-9C67D89C15BF}"/>
              </a:ext>
            </a:extLst>
          </p:cNvPr>
          <p:cNvGrpSpPr/>
          <p:nvPr/>
        </p:nvGrpSpPr>
        <p:grpSpPr>
          <a:xfrm>
            <a:off x="6285787" y="907417"/>
            <a:ext cx="2612118" cy="2664862"/>
            <a:chOff x="-98321" y="3949893"/>
            <a:chExt cx="2612118" cy="2664862"/>
          </a:xfrm>
        </p:grpSpPr>
        <p:grpSp>
          <p:nvGrpSpPr>
            <p:cNvPr id="27" name="Group 26">
              <a:extLst>
                <a:ext uri="{FF2B5EF4-FFF2-40B4-BE49-F238E27FC236}">
                  <a16:creationId xmlns:a16="http://schemas.microsoft.com/office/drawing/2014/main" id="{C011D61F-335C-55D3-F45C-11B39517915D}"/>
                </a:ext>
              </a:extLst>
            </p:cNvPr>
            <p:cNvGrpSpPr/>
            <p:nvPr/>
          </p:nvGrpSpPr>
          <p:grpSpPr>
            <a:xfrm>
              <a:off x="-98321" y="3949893"/>
              <a:ext cx="2612118" cy="2664862"/>
              <a:chOff x="2475304" y="1222056"/>
              <a:chExt cx="2612118" cy="2664862"/>
            </a:xfrm>
          </p:grpSpPr>
          <p:sp>
            <p:nvSpPr>
              <p:cNvPr id="25" name="Rectangle 24">
                <a:extLst>
                  <a:ext uri="{FF2B5EF4-FFF2-40B4-BE49-F238E27FC236}">
                    <a16:creationId xmlns:a16="http://schemas.microsoft.com/office/drawing/2014/main" id="{03BC0844-6FFE-2A48-D659-BC3B8858A712}"/>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59003A-67BF-8B75-0239-F74160A9957E}"/>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EE2261E0-7E07-ACBC-4FEA-D6D5419D0411}"/>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rgbClr val="7030A0"/>
                  </a:solidFill>
                  <a:latin typeface="Arial" panose="020B0604020202020204" pitchFamily="34" charset="0"/>
                  <a:cs typeface="Arial" panose="020B0604020202020204" pitchFamily="34" charset="0"/>
                </a:rPr>
                <a:t>Instructor-Led Workshop</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Fundamentals of Deep Learning</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$500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43" name="Group 42">
            <a:extLst>
              <a:ext uri="{FF2B5EF4-FFF2-40B4-BE49-F238E27FC236}">
                <a16:creationId xmlns:a16="http://schemas.microsoft.com/office/drawing/2014/main" id="{88DB3E95-DF31-54A4-392B-A2233FF42E5C}"/>
              </a:ext>
            </a:extLst>
          </p:cNvPr>
          <p:cNvGrpSpPr/>
          <p:nvPr/>
        </p:nvGrpSpPr>
        <p:grpSpPr>
          <a:xfrm>
            <a:off x="3459658" y="907417"/>
            <a:ext cx="2612118" cy="2664862"/>
            <a:chOff x="-98321" y="3949893"/>
            <a:chExt cx="2612118" cy="2664862"/>
          </a:xfrm>
        </p:grpSpPr>
        <p:grpSp>
          <p:nvGrpSpPr>
            <p:cNvPr id="44" name="Group 43">
              <a:extLst>
                <a:ext uri="{FF2B5EF4-FFF2-40B4-BE49-F238E27FC236}">
                  <a16:creationId xmlns:a16="http://schemas.microsoft.com/office/drawing/2014/main" id="{B41F6C9B-0656-B400-EFD2-6D9BFD81D125}"/>
                </a:ext>
              </a:extLst>
            </p:cNvPr>
            <p:cNvGrpSpPr/>
            <p:nvPr/>
          </p:nvGrpSpPr>
          <p:grpSpPr>
            <a:xfrm>
              <a:off x="-98321" y="3949893"/>
              <a:ext cx="2612118" cy="2664862"/>
              <a:chOff x="2475304" y="1222056"/>
              <a:chExt cx="2612118" cy="2664862"/>
            </a:xfrm>
          </p:grpSpPr>
          <p:sp>
            <p:nvSpPr>
              <p:cNvPr id="46" name="Rectangle 45">
                <a:extLst>
                  <a:ext uri="{FF2B5EF4-FFF2-40B4-BE49-F238E27FC236}">
                    <a16:creationId xmlns:a16="http://schemas.microsoft.com/office/drawing/2014/main" id="{08D6988E-7022-542F-3404-3E0B722C6B08}"/>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E224DE-3B73-95E8-76ED-B517C35CD3A7}"/>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33951550-4BC3-904E-39D4-9309AD30C21B}"/>
                </a:ext>
              </a:extLst>
            </p:cNvPr>
            <p:cNvSpPr txBox="1"/>
            <p:nvPr/>
          </p:nvSpPr>
          <p:spPr>
            <a:xfrm>
              <a:off x="-16728" y="4158939"/>
              <a:ext cx="2448933" cy="2440668"/>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endParaRPr lang="en-US" sz="1400" dirty="0">
                <a:latin typeface="Arial" panose="020B0604020202020204" pitchFamily="34" charset="0"/>
                <a:cs typeface="Arial" panose="020B0604020202020204" pitchFamily="34" charset="0"/>
              </a:endParaRP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Getting Started With Deep Learning</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$90</a:t>
              </a:r>
            </a:p>
            <a:p>
              <a:pPr>
                <a:lnSpc>
                  <a:spcPct val="110000"/>
                </a:lnSpc>
              </a:pPr>
              <a:r>
                <a:rPr lang="en-US" sz="1400" dirty="0">
                  <a:latin typeface="Arial" panose="020B0604020202020204" pitchFamily="34" charset="0"/>
                  <a:cs typeface="Arial" panose="020B0604020202020204" pitchFamily="34" charset="0"/>
                </a:rPr>
                <a:t>8 hours</a:t>
              </a:r>
            </a:p>
            <a:p>
              <a:endParaRPr lang="en-US" sz="14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E020344F-AD26-2D3A-BF90-F99BBC55A0BE}"/>
              </a:ext>
            </a:extLst>
          </p:cNvPr>
          <p:cNvGrpSpPr/>
          <p:nvPr/>
        </p:nvGrpSpPr>
        <p:grpSpPr>
          <a:xfrm>
            <a:off x="633529" y="907417"/>
            <a:ext cx="2612118" cy="2664862"/>
            <a:chOff x="-98321" y="3949893"/>
            <a:chExt cx="2612118" cy="2664862"/>
          </a:xfrm>
        </p:grpSpPr>
        <p:grpSp>
          <p:nvGrpSpPr>
            <p:cNvPr id="49" name="Group 48">
              <a:extLst>
                <a:ext uri="{FF2B5EF4-FFF2-40B4-BE49-F238E27FC236}">
                  <a16:creationId xmlns:a16="http://schemas.microsoft.com/office/drawing/2014/main" id="{CBC985C3-55E5-2D47-7A94-7985F88AC884}"/>
                </a:ext>
              </a:extLst>
            </p:cNvPr>
            <p:cNvGrpSpPr/>
            <p:nvPr/>
          </p:nvGrpSpPr>
          <p:grpSpPr>
            <a:xfrm>
              <a:off x="-98321" y="3949893"/>
              <a:ext cx="2612118" cy="2664862"/>
              <a:chOff x="2475304" y="1222056"/>
              <a:chExt cx="2612118" cy="2664862"/>
            </a:xfrm>
          </p:grpSpPr>
          <p:sp>
            <p:nvSpPr>
              <p:cNvPr id="51" name="Rectangle 50">
                <a:extLst>
                  <a:ext uri="{FF2B5EF4-FFF2-40B4-BE49-F238E27FC236}">
                    <a16:creationId xmlns:a16="http://schemas.microsoft.com/office/drawing/2014/main" id="{F1639CFE-E72B-7583-E000-8C6E322FC6E6}"/>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923D7D9-F2A5-5103-839A-6DD287F3D985}"/>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2FFAEA3E-E59E-87CB-0015-CA191239C516}"/>
                </a:ext>
              </a:extLst>
            </p:cNvPr>
            <p:cNvSpPr txBox="1"/>
            <p:nvPr/>
          </p:nvSpPr>
          <p:spPr>
            <a:xfrm>
              <a:off x="-16728" y="4158939"/>
              <a:ext cx="2448933" cy="1969835"/>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Generative AI Explained</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Free</a:t>
              </a:r>
            </a:p>
            <a:p>
              <a:pPr>
                <a:lnSpc>
                  <a:spcPct val="110000"/>
                </a:lnSpc>
              </a:pPr>
              <a:r>
                <a:rPr lang="en-US" sz="1400" dirty="0">
                  <a:latin typeface="Arial" panose="020B0604020202020204" pitchFamily="34" charset="0"/>
                  <a:cs typeface="Arial" panose="020B0604020202020204" pitchFamily="34" charset="0"/>
                </a:rPr>
                <a:t>2 hours</a:t>
              </a:r>
            </a:p>
          </p:txBody>
        </p:sp>
      </p:grpSp>
      <p:grpSp>
        <p:nvGrpSpPr>
          <p:cNvPr id="53" name="Group 52">
            <a:extLst>
              <a:ext uri="{FF2B5EF4-FFF2-40B4-BE49-F238E27FC236}">
                <a16:creationId xmlns:a16="http://schemas.microsoft.com/office/drawing/2014/main" id="{E4857A44-265A-5338-E542-1D5EF8C8A57D}"/>
              </a:ext>
            </a:extLst>
          </p:cNvPr>
          <p:cNvGrpSpPr/>
          <p:nvPr/>
        </p:nvGrpSpPr>
        <p:grpSpPr>
          <a:xfrm>
            <a:off x="9105370" y="3763603"/>
            <a:ext cx="2612118" cy="2664862"/>
            <a:chOff x="-98321" y="3949893"/>
            <a:chExt cx="2612118" cy="2664862"/>
          </a:xfrm>
        </p:grpSpPr>
        <p:grpSp>
          <p:nvGrpSpPr>
            <p:cNvPr id="54" name="Group 53">
              <a:extLst>
                <a:ext uri="{FF2B5EF4-FFF2-40B4-BE49-F238E27FC236}">
                  <a16:creationId xmlns:a16="http://schemas.microsoft.com/office/drawing/2014/main" id="{781016D0-386E-1277-5F12-5921C896A78D}"/>
                </a:ext>
              </a:extLst>
            </p:cNvPr>
            <p:cNvGrpSpPr/>
            <p:nvPr/>
          </p:nvGrpSpPr>
          <p:grpSpPr>
            <a:xfrm>
              <a:off x="-98321" y="3949893"/>
              <a:ext cx="2612118" cy="2664862"/>
              <a:chOff x="2475304" y="1222056"/>
              <a:chExt cx="2612118" cy="2664862"/>
            </a:xfrm>
          </p:grpSpPr>
          <p:sp>
            <p:nvSpPr>
              <p:cNvPr id="56" name="Rectangle 55">
                <a:extLst>
                  <a:ext uri="{FF2B5EF4-FFF2-40B4-BE49-F238E27FC236}">
                    <a16:creationId xmlns:a16="http://schemas.microsoft.com/office/drawing/2014/main" id="{50710DD5-EFC5-3B0A-F351-393760383D7E}"/>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EA8734F-D5C7-A010-F415-F688F4A8856D}"/>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210C2D6A-EBC8-53DD-8E33-AAB63B42E726}"/>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rgbClr val="7030A0"/>
                  </a:solidFill>
                  <a:latin typeface="Arial" panose="020B0604020202020204" pitchFamily="34" charset="0"/>
                  <a:cs typeface="Arial" panose="020B0604020202020204" pitchFamily="34" charset="0"/>
                </a:rPr>
                <a:t>Instructor-Led Workshop</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Generative AI with Diffusion Models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$500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5" name="Group 4">
            <a:extLst>
              <a:ext uri="{FF2B5EF4-FFF2-40B4-BE49-F238E27FC236}">
                <a16:creationId xmlns:a16="http://schemas.microsoft.com/office/drawing/2014/main" id="{352B5AEF-EF20-352B-7A21-564F56CF9FDD}"/>
              </a:ext>
            </a:extLst>
          </p:cNvPr>
          <p:cNvGrpSpPr/>
          <p:nvPr/>
        </p:nvGrpSpPr>
        <p:grpSpPr>
          <a:xfrm>
            <a:off x="639951" y="3763603"/>
            <a:ext cx="2612118" cy="2664862"/>
            <a:chOff x="-98321" y="3949893"/>
            <a:chExt cx="2612118" cy="2664862"/>
          </a:xfrm>
        </p:grpSpPr>
        <p:grpSp>
          <p:nvGrpSpPr>
            <p:cNvPr id="6" name="Group 5">
              <a:extLst>
                <a:ext uri="{FF2B5EF4-FFF2-40B4-BE49-F238E27FC236}">
                  <a16:creationId xmlns:a16="http://schemas.microsoft.com/office/drawing/2014/main" id="{1642EF3A-C1E5-C5AE-518A-9807DAB8818D}"/>
                </a:ext>
              </a:extLst>
            </p:cNvPr>
            <p:cNvGrpSpPr/>
            <p:nvPr/>
          </p:nvGrpSpPr>
          <p:grpSpPr>
            <a:xfrm>
              <a:off x="-98321" y="3949893"/>
              <a:ext cx="2612118" cy="2664862"/>
              <a:chOff x="2475304" y="1222056"/>
              <a:chExt cx="2612118" cy="2664862"/>
            </a:xfrm>
          </p:grpSpPr>
          <p:sp>
            <p:nvSpPr>
              <p:cNvPr id="9" name="Rectangle 8">
                <a:extLst>
                  <a:ext uri="{FF2B5EF4-FFF2-40B4-BE49-F238E27FC236}">
                    <a16:creationId xmlns:a16="http://schemas.microsoft.com/office/drawing/2014/main" id="{9A31AF7C-AE3A-39C4-404D-E120067A9416}"/>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93DFDC-7110-DBFC-CD10-4B33CD98F1DE}"/>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759CC7C-C10B-43B6-FBB7-E1795D1C74AE}"/>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Building RAG Agents With LLMs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Free</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11" name="Group 10">
            <a:extLst>
              <a:ext uri="{FF2B5EF4-FFF2-40B4-BE49-F238E27FC236}">
                <a16:creationId xmlns:a16="http://schemas.microsoft.com/office/drawing/2014/main" id="{7DBBDF9E-2E55-3747-5524-5C6E5A915BC2}"/>
              </a:ext>
            </a:extLst>
          </p:cNvPr>
          <p:cNvGrpSpPr/>
          <p:nvPr/>
        </p:nvGrpSpPr>
        <p:grpSpPr>
          <a:xfrm>
            <a:off x="3430123" y="3763603"/>
            <a:ext cx="2612118" cy="2664862"/>
            <a:chOff x="-98321" y="3949893"/>
            <a:chExt cx="2612118" cy="2664862"/>
          </a:xfrm>
        </p:grpSpPr>
        <p:grpSp>
          <p:nvGrpSpPr>
            <p:cNvPr id="12" name="Group 11">
              <a:extLst>
                <a:ext uri="{FF2B5EF4-FFF2-40B4-BE49-F238E27FC236}">
                  <a16:creationId xmlns:a16="http://schemas.microsoft.com/office/drawing/2014/main" id="{4CB4075C-BD6E-478B-5F37-8C95CC23C6B3}"/>
                </a:ext>
              </a:extLst>
            </p:cNvPr>
            <p:cNvGrpSpPr/>
            <p:nvPr/>
          </p:nvGrpSpPr>
          <p:grpSpPr>
            <a:xfrm>
              <a:off x="-98321" y="3949893"/>
              <a:ext cx="2612118" cy="2664862"/>
              <a:chOff x="2475304" y="1222056"/>
              <a:chExt cx="2612118" cy="2664862"/>
            </a:xfrm>
          </p:grpSpPr>
          <p:sp>
            <p:nvSpPr>
              <p:cNvPr id="16" name="Rectangle 15">
                <a:extLst>
                  <a:ext uri="{FF2B5EF4-FFF2-40B4-BE49-F238E27FC236}">
                    <a16:creationId xmlns:a16="http://schemas.microsoft.com/office/drawing/2014/main" id="{D9F98F84-5286-F55F-6E6A-BDE36CE010C1}"/>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A9B987-D84B-B7EC-B6EE-8F9510D5F858}"/>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3203DEFB-0E2A-E262-3F79-75EA8AB858E7}"/>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rgbClr val="7030A0"/>
                  </a:solidFill>
                  <a:latin typeface="Arial" panose="020B0604020202020204" pitchFamily="34" charset="0"/>
                  <a:cs typeface="Arial" panose="020B0604020202020204" pitchFamily="34" charset="0"/>
                </a:rPr>
                <a:t>Instructor-Led Workshop</a:t>
              </a:r>
              <a:endParaRPr lang="en-US" sz="1400" dirty="0">
                <a:latin typeface="Arial" panose="020B0604020202020204" pitchFamily="34" charset="0"/>
                <a:cs typeface="Arial" panose="020B0604020202020204" pitchFamily="34" charset="0"/>
              </a:endParaRP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Building RAG Agents With LLMs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$500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20" name="Group 19">
            <a:extLst>
              <a:ext uri="{FF2B5EF4-FFF2-40B4-BE49-F238E27FC236}">
                <a16:creationId xmlns:a16="http://schemas.microsoft.com/office/drawing/2014/main" id="{8C2AA06C-1BC5-8B19-80A2-1250D22CEE37}"/>
              </a:ext>
            </a:extLst>
          </p:cNvPr>
          <p:cNvGrpSpPr/>
          <p:nvPr/>
        </p:nvGrpSpPr>
        <p:grpSpPr>
          <a:xfrm>
            <a:off x="6280590" y="3763603"/>
            <a:ext cx="2612118" cy="2664862"/>
            <a:chOff x="-98321" y="3949893"/>
            <a:chExt cx="2612118" cy="2664862"/>
          </a:xfrm>
        </p:grpSpPr>
        <p:grpSp>
          <p:nvGrpSpPr>
            <p:cNvPr id="22" name="Group 21">
              <a:extLst>
                <a:ext uri="{FF2B5EF4-FFF2-40B4-BE49-F238E27FC236}">
                  <a16:creationId xmlns:a16="http://schemas.microsoft.com/office/drawing/2014/main" id="{9033F819-C041-DA61-48C7-96B162AC399F}"/>
                </a:ext>
              </a:extLst>
            </p:cNvPr>
            <p:cNvGrpSpPr/>
            <p:nvPr/>
          </p:nvGrpSpPr>
          <p:grpSpPr>
            <a:xfrm>
              <a:off x="-98321" y="3949893"/>
              <a:ext cx="2612118" cy="2664862"/>
              <a:chOff x="2475304" y="1222056"/>
              <a:chExt cx="2612118" cy="2664862"/>
            </a:xfrm>
          </p:grpSpPr>
          <p:sp>
            <p:nvSpPr>
              <p:cNvPr id="28" name="Rectangle 27">
                <a:extLst>
                  <a:ext uri="{FF2B5EF4-FFF2-40B4-BE49-F238E27FC236}">
                    <a16:creationId xmlns:a16="http://schemas.microsoft.com/office/drawing/2014/main" id="{B3FD936E-B89A-86BC-E4C0-74D07AF77085}"/>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8F18AA-C1B5-CF3E-71EB-92D4C3DACCE7}"/>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6E6632F7-41E9-BAA7-AFA4-A0FA4710FF19}"/>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Generative AI with Diffusion Models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$90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30" name="Group 29">
            <a:extLst>
              <a:ext uri="{FF2B5EF4-FFF2-40B4-BE49-F238E27FC236}">
                <a16:creationId xmlns:a16="http://schemas.microsoft.com/office/drawing/2014/main" id="{0C708CF1-2646-4D03-9B19-949B69E7CC25}"/>
              </a:ext>
            </a:extLst>
          </p:cNvPr>
          <p:cNvGrpSpPr/>
          <p:nvPr/>
        </p:nvGrpSpPr>
        <p:grpSpPr>
          <a:xfrm>
            <a:off x="9111917" y="907417"/>
            <a:ext cx="2612118" cy="2664862"/>
            <a:chOff x="-98321" y="3949893"/>
            <a:chExt cx="2612118" cy="2664862"/>
          </a:xfrm>
        </p:grpSpPr>
        <p:grpSp>
          <p:nvGrpSpPr>
            <p:cNvPr id="58" name="Group 57">
              <a:extLst>
                <a:ext uri="{FF2B5EF4-FFF2-40B4-BE49-F238E27FC236}">
                  <a16:creationId xmlns:a16="http://schemas.microsoft.com/office/drawing/2014/main" id="{2EB93365-3E2F-815B-5BD2-645350E894A1}"/>
                </a:ext>
              </a:extLst>
            </p:cNvPr>
            <p:cNvGrpSpPr/>
            <p:nvPr/>
          </p:nvGrpSpPr>
          <p:grpSpPr>
            <a:xfrm>
              <a:off x="-98321" y="3949893"/>
              <a:ext cx="2612118" cy="2664862"/>
              <a:chOff x="2475304" y="1222056"/>
              <a:chExt cx="2612118" cy="2664862"/>
            </a:xfrm>
          </p:grpSpPr>
          <p:sp>
            <p:nvSpPr>
              <p:cNvPr id="60" name="Rectangle 59">
                <a:extLst>
                  <a:ext uri="{FF2B5EF4-FFF2-40B4-BE49-F238E27FC236}">
                    <a16:creationId xmlns:a16="http://schemas.microsoft.com/office/drawing/2014/main" id="{983B975F-6BB7-963F-0274-0C67512D3522}"/>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5709FD5-B877-9A90-2132-DB8DCFB6931C}"/>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2CBB96B-B08B-69ED-FD94-65C3EDECD719}"/>
                </a:ext>
              </a:extLst>
            </p:cNvPr>
            <p:cNvSpPr txBox="1"/>
            <p:nvPr/>
          </p:nvSpPr>
          <p:spPr>
            <a:xfrm>
              <a:off x="-16728" y="4158939"/>
              <a:ext cx="2448933" cy="2232984"/>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300" b="1" dirty="0">
                  <a:latin typeface="Arial" panose="020B0604020202020204" pitchFamily="34" charset="0"/>
                  <a:cs typeface="Arial" panose="020B0604020202020204" pitchFamily="34" charset="0"/>
                </a:rPr>
                <a:t>Introduction to Transformer-Based Natural Language Processing</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spcBef>
                  <a:spcPts val="600"/>
                </a:spcBef>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$30</a:t>
              </a:r>
            </a:p>
            <a:p>
              <a:pPr>
                <a:lnSpc>
                  <a:spcPct val="110000"/>
                </a:lnSpc>
              </a:pPr>
              <a:r>
                <a:rPr lang="en-US" sz="1400" dirty="0">
                  <a:latin typeface="Arial" panose="020B0604020202020204" pitchFamily="34" charset="0"/>
                  <a:cs typeface="Arial" panose="020B0604020202020204" pitchFamily="34" charset="0"/>
                </a:rPr>
                <a:t>6 hours</a:t>
              </a:r>
            </a:p>
          </p:txBody>
        </p:sp>
      </p:grpSp>
      <p:sp>
        <p:nvSpPr>
          <p:cNvPr id="17" name="Rounded Rectangle 16">
            <a:extLst>
              <a:ext uri="{FF2B5EF4-FFF2-40B4-BE49-F238E27FC236}">
                <a16:creationId xmlns:a16="http://schemas.microsoft.com/office/drawing/2014/main" id="{08D29F31-1A37-74C9-5343-99DD91639BFC}"/>
              </a:ext>
            </a:extLst>
          </p:cNvPr>
          <p:cNvSpPr/>
          <p:nvPr/>
        </p:nvSpPr>
        <p:spPr>
          <a:xfrm>
            <a:off x="650944" y="3694776"/>
            <a:ext cx="2612119" cy="2763549"/>
          </a:xfrm>
          <a:prstGeom prst="roundRect">
            <a:avLst>
              <a:gd name="adj" fmla="val 3045"/>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40">
              <a:defRPr/>
            </a:pPr>
            <a:endParaRPr lang="en-US" sz="467">
              <a:solidFill>
                <a:prstClr val="white"/>
              </a:solidFill>
              <a:latin typeface="Calibri" panose="020F0502020204030204"/>
            </a:endParaRPr>
          </a:p>
        </p:txBody>
      </p:sp>
      <p:sp>
        <p:nvSpPr>
          <p:cNvPr id="19" name="Rounded Rectangle 18">
            <a:extLst>
              <a:ext uri="{FF2B5EF4-FFF2-40B4-BE49-F238E27FC236}">
                <a16:creationId xmlns:a16="http://schemas.microsoft.com/office/drawing/2014/main" id="{60AC4CFB-BFB1-3933-BD4F-41ABC34FEA98}"/>
              </a:ext>
            </a:extLst>
          </p:cNvPr>
          <p:cNvSpPr/>
          <p:nvPr/>
        </p:nvSpPr>
        <p:spPr>
          <a:xfrm>
            <a:off x="6321385" y="3714259"/>
            <a:ext cx="2612119" cy="2763549"/>
          </a:xfrm>
          <a:prstGeom prst="roundRect">
            <a:avLst>
              <a:gd name="adj" fmla="val 3045"/>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40">
              <a:defRPr/>
            </a:pPr>
            <a:endParaRPr lang="en-US" sz="467">
              <a:solidFill>
                <a:prstClr val="white"/>
              </a:solidFill>
              <a:latin typeface="Calibri" panose="020F0502020204030204"/>
            </a:endParaRPr>
          </a:p>
        </p:txBody>
      </p:sp>
    </p:spTree>
    <p:extLst>
      <p:ext uri="{BB962C8B-B14F-4D97-AF65-F5344CB8AC3E}">
        <p14:creationId xmlns:p14="http://schemas.microsoft.com/office/powerpoint/2010/main" val="9858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DD9FA4-A860-B243-D7A8-3B6C57705A00}"/>
              </a:ext>
            </a:extLst>
          </p:cNvPr>
          <p:cNvPicPr>
            <a:picLocks noChangeAspect="1"/>
          </p:cNvPicPr>
          <p:nvPr/>
        </p:nvPicPr>
        <p:blipFill>
          <a:blip r:embed="rId2"/>
          <a:stretch>
            <a:fillRect/>
          </a:stretch>
        </p:blipFill>
        <p:spPr>
          <a:xfrm>
            <a:off x="346102" y="882317"/>
            <a:ext cx="7905447" cy="4580408"/>
          </a:xfrm>
          <a:prstGeom prst="rect">
            <a:avLst/>
          </a:prstGeom>
        </p:spPr>
      </p:pic>
      <p:sp>
        <p:nvSpPr>
          <p:cNvPr id="2" name="Title 1">
            <a:extLst>
              <a:ext uri="{FF2B5EF4-FFF2-40B4-BE49-F238E27FC236}">
                <a16:creationId xmlns:a16="http://schemas.microsoft.com/office/drawing/2014/main" id="{21351185-7CC6-A960-CCA2-9ADB8B706B90}"/>
              </a:ext>
            </a:extLst>
          </p:cNvPr>
          <p:cNvSpPr>
            <a:spLocks noGrp="1"/>
          </p:cNvSpPr>
          <p:nvPr>
            <p:ph type="title"/>
          </p:nvPr>
        </p:nvSpPr>
        <p:spPr>
          <a:xfrm>
            <a:off x="281190" y="56103"/>
            <a:ext cx="11629623" cy="826215"/>
          </a:xfrm>
        </p:spPr>
        <p:txBody>
          <a:bodyPr>
            <a:normAutofit/>
          </a:bodyPr>
          <a:lstStyle/>
          <a:p>
            <a:r>
              <a:rPr lang="en-US" dirty="0"/>
              <a:t>Deep Learning Institute (DLI)</a:t>
            </a:r>
            <a:endParaRPr lang="en-US" sz="2700" b="0" dirty="0"/>
          </a:p>
        </p:txBody>
      </p:sp>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pPr defTabSz="914218"/>
            <a:fld id="{5D6FF71F-CF6A-4C46-8F9B-61D49EEA70E3}" type="slidenum">
              <a:rPr lang="en-US" kern="1200">
                <a:solidFill>
                  <a:prstClr val="black">
                    <a:tint val="75000"/>
                  </a:prstClr>
                </a:solidFill>
                <a:latin typeface="Calibri" panose="020F0502020204030204"/>
                <a:ea typeface="+mn-ea"/>
                <a:cs typeface="+mn-cs"/>
              </a:rPr>
              <a:pPr defTabSz="914218"/>
              <a:t>84</a:t>
            </a:fld>
            <a:endParaRPr lang="en-US" kern="1200">
              <a:solidFill>
                <a:prstClr val="black">
                  <a:tint val="75000"/>
                </a:prstClr>
              </a:solidFill>
              <a:latin typeface="Calibri" panose="020F0502020204030204"/>
              <a:ea typeface="+mn-ea"/>
              <a:cs typeface="+mn-cs"/>
            </a:endParaRPr>
          </a:p>
        </p:txBody>
      </p:sp>
      <p:sp>
        <p:nvSpPr>
          <p:cNvPr id="8" name="TextBox 7">
            <a:extLst>
              <a:ext uri="{FF2B5EF4-FFF2-40B4-BE49-F238E27FC236}">
                <a16:creationId xmlns:a16="http://schemas.microsoft.com/office/drawing/2014/main" id="{A55477CA-48CD-C5E2-FF99-517BC66DDF6C}"/>
              </a:ext>
            </a:extLst>
          </p:cNvPr>
          <p:cNvSpPr txBox="1"/>
          <p:nvPr/>
        </p:nvSpPr>
        <p:spPr>
          <a:xfrm>
            <a:off x="3046926" y="6526058"/>
            <a:ext cx="6098146" cy="369332"/>
          </a:xfrm>
          <a:prstGeom prst="rect">
            <a:avLst/>
          </a:prstGeom>
          <a:noFill/>
        </p:spPr>
        <p:txBody>
          <a:bodyPr wrap="square">
            <a:spAutoFit/>
          </a:bodyPr>
          <a:lstStyle/>
          <a:p>
            <a:pPr algn="ctr" defTabSz="914218"/>
            <a:r>
              <a:rPr lang="en-US" dirty="0">
                <a:solidFill>
                  <a:prstClr val="black"/>
                </a:solidFill>
                <a:latin typeface="Calibri" panose="020F0502020204030204"/>
                <a:hlinkClick r:id="rId3"/>
              </a:rPr>
              <a:t>https://learn.nvidia.com/my-learning</a:t>
            </a:r>
            <a:endParaRPr lang="en-US"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E253B64D-8C2F-2B3B-B1C3-76AAD321EF56}"/>
              </a:ext>
            </a:extLst>
          </p:cNvPr>
          <p:cNvPicPr>
            <a:picLocks noChangeAspect="1"/>
          </p:cNvPicPr>
          <p:nvPr/>
        </p:nvPicPr>
        <p:blipFill>
          <a:blip r:embed="rId4"/>
          <a:stretch>
            <a:fillRect/>
          </a:stretch>
        </p:blipFill>
        <p:spPr>
          <a:xfrm>
            <a:off x="107576" y="94765"/>
            <a:ext cx="1495596" cy="326769"/>
          </a:xfrm>
          <a:prstGeom prst="rect">
            <a:avLst/>
          </a:prstGeom>
        </p:spPr>
      </p:pic>
      <p:pic>
        <p:nvPicPr>
          <p:cNvPr id="9" name="Picture 8">
            <a:extLst>
              <a:ext uri="{FF2B5EF4-FFF2-40B4-BE49-F238E27FC236}">
                <a16:creationId xmlns:a16="http://schemas.microsoft.com/office/drawing/2014/main" id="{7EE09B14-9724-6050-C387-7471E56B6398}"/>
              </a:ext>
            </a:extLst>
          </p:cNvPr>
          <p:cNvPicPr>
            <a:picLocks noChangeAspect="1"/>
          </p:cNvPicPr>
          <p:nvPr/>
        </p:nvPicPr>
        <p:blipFill>
          <a:blip r:embed="rId5"/>
          <a:stretch>
            <a:fillRect/>
          </a:stretch>
        </p:blipFill>
        <p:spPr>
          <a:xfrm>
            <a:off x="282831" y="4502110"/>
            <a:ext cx="8933784" cy="2023949"/>
          </a:xfrm>
          <a:prstGeom prst="rect">
            <a:avLst/>
          </a:prstGeom>
        </p:spPr>
      </p:pic>
      <p:sp>
        <p:nvSpPr>
          <p:cNvPr id="5" name="Rounded Rectangle 4">
            <a:extLst>
              <a:ext uri="{FF2B5EF4-FFF2-40B4-BE49-F238E27FC236}">
                <a16:creationId xmlns:a16="http://schemas.microsoft.com/office/drawing/2014/main" id="{26B40B3E-988D-868F-7A7C-E3836DCCD011}"/>
              </a:ext>
            </a:extLst>
          </p:cNvPr>
          <p:cNvSpPr/>
          <p:nvPr/>
        </p:nvSpPr>
        <p:spPr>
          <a:xfrm>
            <a:off x="6554093" y="2355891"/>
            <a:ext cx="829733" cy="946109"/>
          </a:xfrm>
          <a:prstGeom prst="roundRect">
            <a:avLst>
              <a:gd name="adj" fmla="val 5986"/>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6" name="Picture 5">
            <a:extLst>
              <a:ext uri="{FF2B5EF4-FFF2-40B4-BE49-F238E27FC236}">
                <a16:creationId xmlns:a16="http://schemas.microsoft.com/office/drawing/2014/main" id="{C7325630-FD85-E0F5-C2D5-09E6443B6BF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16525" y="882317"/>
            <a:ext cx="2077733" cy="5919580"/>
          </a:xfrm>
          <a:prstGeom prst="rect">
            <a:avLst/>
          </a:prstGeom>
        </p:spPr>
      </p:pic>
    </p:spTree>
    <p:extLst>
      <p:ext uri="{BB962C8B-B14F-4D97-AF65-F5344CB8AC3E}">
        <p14:creationId xmlns:p14="http://schemas.microsoft.com/office/powerpoint/2010/main" val="3895108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Tree>
    <p:extLst>
      <p:ext uri="{BB962C8B-B14F-4D97-AF65-F5344CB8AC3E}">
        <p14:creationId xmlns:p14="http://schemas.microsoft.com/office/powerpoint/2010/main" val="40152863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12289344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BC9-2164-E94F-9BF7-2AFD6207320F}"/>
              </a:ext>
            </a:extLst>
          </p:cNvPr>
          <p:cNvSpPr>
            <a:spLocks noGrp="1"/>
          </p:cNvSpPr>
          <p:nvPr>
            <p:ph type="title"/>
          </p:nvPr>
        </p:nvSpPr>
        <p:spPr/>
        <p:txBody>
          <a:bodyPr/>
          <a:lstStyle/>
          <a:p>
            <a:r>
              <a:rPr lang="en-US" dirty="0">
                <a:solidFill>
                  <a:schemeClr val="accent1"/>
                </a:solidFill>
              </a:rPr>
              <a:t>Software Engineering </a:t>
            </a:r>
          </a:p>
        </p:txBody>
      </p:sp>
      <p:sp>
        <p:nvSpPr>
          <p:cNvPr id="3" name="Content Placeholder 2">
            <a:extLst>
              <a:ext uri="{FF2B5EF4-FFF2-40B4-BE49-F238E27FC236}">
                <a16:creationId xmlns:a16="http://schemas.microsoft.com/office/drawing/2014/main" id="{462AAB6C-747D-394C-AE3B-3E53CB826180}"/>
              </a:ext>
            </a:extLst>
          </p:cNvPr>
          <p:cNvSpPr>
            <a:spLocks noGrp="1"/>
          </p:cNvSpPr>
          <p:nvPr>
            <p:ph idx="1"/>
          </p:nvPr>
        </p:nvSpPr>
        <p:spPr/>
        <p:txBody>
          <a:bodyPr/>
          <a:lstStyle/>
          <a:p>
            <a:r>
              <a:rPr lang="en-US" dirty="0">
                <a:solidFill>
                  <a:srgbClr val="FF0000"/>
                </a:solidFill>
              </a:rPr>
              <a:t>Software engineering </a:t>
            </a:r>
            <a:r>
              <a:rPr lang="en-US" dirty="0"/>
              <a:t>is </a:t>
            </a:r>
            <a:r>
              <a:rPr lang="en-US" dirty="0">
                <a:solidFill>
                  <a:schemeClr val="accent1"/>
                </a:solidFill>
              </a:rPr>
              <a:t>an engineering discipline that is concerned with all aspects of software production </a:t>
            </a:r>
            <a:r>
              <a:rPr lang="en-US" dirty="0"/>
              <a:t>from the early stages of system specification through to maintaining the system after it has gone into use.</a:t>
            </a:r>
          </a:p>
        </p:txBody>
      </p:sp>
      <p:sp>
        <p:nvSpPr>
          <p:cNvPr id="4" name="Slide Number Placeholder 3">
            <a:extLst>
              <a:ext uri="{FF2B5EF4-FFF2-40B4-BE49-F238E27FC236}">
                <a16:creationId xmlns:a16="http://schemas.microsoft.com/office/drawing/2014/main" id="{1084046A-61C5-C045-9A90-32414BAE7F6B}"/>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A294EFB1-9A50-414A-A269-9983C26E92A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pic>
        <p:nvPicPr>
          <p:cNvPr id="6" name="Picture 5">
            <a:extLst>
              <a:ext uri="{FF2B5EF4-FFF2-40B4-BE49-F238E27FC236}">
                <a16:creationId xmlns:a16="http://schemas.microsoft.com/office/drawing/2014/main" id="{696A1960-2B60-3649-921B-F7594A8A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107" y="4378009"/>
            <a:ext cx="1722051" cy="2141854"/>
          </a:xfrm>
          <a:prstGeom prst="rect">
            <a:avLst/>
          </a:prstGeom>
        </p:spPr>
      </p:pic>
    </p:spTree>
    <p:extLst>
      <p:ext uri="{BB962C8B-B14F-4D97-AF65-F5344CB8AC3E}">
        <p14:creationId xmlns:p14="http://schemas.microsoft.com/office/powerpoint/2010/main" val="38372657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is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Computer programs and associated documentation. Software products may be developed for a particular customer or may be developed for a general market.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927241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are the attributes of good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Good software should deliver the required functionality and performance to the user and should be maintainable, dependable and usable.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0409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1992313" y="14288"/>
            <a:ext cx="8229600" cy="1326480"/>
          </a:xfrm>
        </p:spPr>
        <p:txBody>
          <a:bodyPr>
            <a:normAutofit fontScale="90000"/>
          </a:bodyPr>
          <a:lstStyle/>
          <a:p>
            <a:r>
              <a:rPr lang="en-US" sz="2400" dirty="0"/>
              <a:t>Project Management Institute (2017),</a:t>
            </a:r>
            <a:br>
              <a:rPr lang="en-US" sz="2400" dirty="0"/>
            </a:br>
            <a:r>
              <a:rPr lang="en-US" sz="4000" dirty="0">
                <a:solidFill>
                  <a:srgbClr val="C00000"/>
                </a:solidFill>
              </a:rPr>
              <a:t>Agile Practice Guide</a:t>
            </a:r>
            <a:br>
              <a:rPr lang="en-US" sz="4000" dirty="0">
                <a:solidFill>
                  <a:srgbClr val="C00000"/>
                </a:solidFill>
              </a:rPr>
            </a:br>
            <a:r>
              <a:rPr lang="en-US" sz="2400" dirty="0"/>
              <a:t>PMI</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2"/>
              </a:rPr>
              <a:t>https://www.amazon.com/Agile-Practice-Project-Management-Institute/dp/1628251999/</a:t>
            </a:r>
            <a:endParaRPr lang="en-US" altLang="zh-TW" sz="1000" dirty="0"/>
          </a:p>
        </p:txBody>
      </p:sp>
      <p:pic>
        <p:nvPicPr>
          <p:cNvPr id="5" name="Picture 4">
            <a:extLst>
              <a:ext uri="{FF2B5EF4-FFF2-40B4-BE49-F238E27FC236}">
                <a16:creationId xmlns:a16="http://schemas.microsoft.com/office/drawing/2014/main" id="{D436449E-315A-EC45-BB4A-945E2395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161" y="1451625"/>
            <a:ext cx="3949678" cy="5095699"/>
          </a:xfrm>
          <a:prstGeom prst="rect">
            <a:avLst/>
          </a:prstGeom>
        </p:spPr>
      </p:pic>
    </p:spTree>
    <p:extLst>
      <p:ext uri="{BB962C8B-B14F-4D97-AF65-F5344CB8AC3E}">
        <p14:creationId xmlns:p14="http://schemas.microsoft.com/office/powerpoint/2010/main" val="3547195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is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engineering is an engineering discipline that is concerned with all aspects of software production from initial conception to operation and maintenance.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2723973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normAutofit fontScale="90000"/>
          </a:bodyPr>
          <a:lstStyle/>
          <a:p>
            <a:r>
              <a:rPr lang="en-US" dirty="0">
                <a:solidFill>
                  <a:schemeClr val="accent1"/>
                </a:solidFill>
              </a:rPr>
              <a:t>What are the fundamental </a:t>
            </a:r>
            <a:br>
              <a:rPr lang="en-US" dirty="0">
                <a:solidFill>
                  <a:schemeClr val="accent1"/>
                </a:solidFill>
              </a:rPr>
            </a:br>
            <a:r>
              <a:rPr lang="en-US" dirty="0">
                <a:solidFill>
                  <a:schemeClr val="accent1"/>
                </a:solidFill>
              </a:rPr>
              <a:t>software engineering activities?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a:t>
            </a:r>
            <a:r>
              <a:rPr lang="en-US" dirty="0">
                <a:solidFill>
                  <a:srgbClr val="C00000"/>
                </a:solidFill>
              </a:rPr>
              <a:t>specification</a:t>
            </a:r>
            <a:r>
              <a:rPr lang="en-US" dirty="0"/>
              <a:t>, software </a:t>
            </a:r>
            <a:r>
              <a:rPr lang="en-US" dirty="0">
                <a:solidFill>
                  <a:srgbClr val="C00000"/>
                </a:solidFill>
              </a:rPr>
              <a:t>development</a:t>
            </a:r>
            <a:r>
              <a:rPr lang="en-US" dirty="0"/>
              <a:t>, software </a:t>
            </a:r>
            <a:r>
              <a:rPr lang="en-US" dirty="0">
                <a:solidFill>
                  <a:srgbClr val="C00000"/>
                </a:solidFill>
              </a:rPr>
              <a:t>validation</a:t>
            </a:r>
            <a:r>
              <a:rPr lang="en-US" dirty="0"/>
              <a:t> and software </a:t>
            </a:r>
            <a:r>
              <a:rPr lang="en-US" dirty="0">
                <a:solidFill>
                  <a:srgbClr val="C00000"/>
                </a:solidFill>
              </a:rPr>
              <a:t>evolution</a:t>
            </a:r>
            <a:r>
              <a:rPr lang="en-US" dirty="0"/>
              <a: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63217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1981200" y="116632"/>
            <a:ext cx="8229600" cy="1989236"/>
          </a:xfrm>
        </p:spPr>
        <p:txBody>
          <a:bodyPr>
            <a:normAutofit fontScale="90000"/>
          </a:bodyPr>
          <a:lstStyle/>
          <a:p>
            <a:r>
              <a:rPr lang="en-US" dirty="0">
                <a:solidFill>
                  <a:schemeClr val="accent1"/>
                </a:solidFill>
              </a:rPr>
              <a:t>What is the difference between software engineering and computer science?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829733" y="2183655"/>
            <a:ext cx="10549467" cy="3942508"/>
          </a:xfrm>
        </p:spPr>
        <p:txBody>
          <a:bodyPr/>
          <a:lstStyle/>
          <a:p>
            <a:r>
              <a:rPr lang="en-US" dirty="0"/>
              <a:t>Computer science focuses on theory and fundamentals; software engineering is concerned with the practicalities of developing and delivering useful software.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42334710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643467" y="274638"/>
            <a:ext cx="10972800" cy="1642194"/>
          </a:xfrm>
        </p:spPr>
        <p:txBody>
          <a:bodyPr>
            <a:normAutofit/>
          </a:bodyPr>
          <a:lstStyle/>
          <a:p>
            <a:r>
              <a:rPr lang="en-US" dirty="0">
                <a:solidFill>
                  <a:schemeClr val="accent1"/>
                </a:solidFill>
              </a:rPr>
              <a:t>What are the best software engineering techniques and methods?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643467" y="2132857"/>
            <a:ext cx="10769600" cy="3993307"/>
          </a:xfrm>
        </p:spPr>
        <p:txBody>
          <a:bodyPr>
            <a:normAutofit/>
          </a:bodyPr>
          <a:lstStyle/>
          <a:p>
            <a:r>
              <a:rPr lang="en-US" sz="2800" dirty="0"/>
              <a:t>While all software projects have to be professionally managed and developed, different techniques are appropriate for different types of system. </a:t>
            </a:r>
          </a:p>
          <a:p>
            <a:r>
              <a:rPr lang="en-US" sz="2800" dirty="0"/>
              <a:t>For example, games should always be developed using a series of prototypes whereas safety critical control systems require a complete and analyzable specification to be developed. </a:t>
            </a:r>
          </a:p>
          <a:p>
            <a:r>
              <a:rPr lang="en-US" sz="2800" dirty="0"/>
              <a:t>There are no methods and techniques that are good for everything.</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416199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normAutofit fontScale="90000"/>
          </a:bodyPr>
          <a:lstStyle/>
          <a:p>
            <a:r>
              <a:rPr lang="en-US" dirty="0">
                <a:solidFill>
                  <a:schemeClr val="accent1"/>
                </a:solidFill>
              </a:rPr>
              <a:t>What are the costs of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Roughly 60% of software costs are development costs, 40% are testing costs. </a:t>
            </a:r>
          </a:p>
          <a:p>
            <a:r>
              <a:rPr lang="en-US" dirty="0"/>
              <a:t>For custom software, evolution costs often exceed development costs.</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982586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Tree>
    <p:extLst>
      <p:ext uri="{BB962C8B-B14F-4D97-AF65-F5344CB8AC3E}">
        <p14:creationId xmlns:p14="http://schemas.microsoft.com/office/powerpoint/2010/main" val="1319909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96</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pic>
        <p:nvPicPr>
          <p:cNvPr id="5125" name="Picture Placeholder 10" descr="Fig-1-4_MIS_12e.tif"/>
          <p:cNvPicPr>
            <a:picLocks noChangeAspect="1"/>
          </p:cNvPicPr>
          <p:nvPr/>
        </p:nvPicPr>
        <p:blipFill>
          <a:blip r:embed="rId2">
            <a:extLst>
              <a:ext uri="{28A0092B-C50C-407E-A947-70E740481C1C}">
                <a14:useLocalDpi xmlns:a14="http://schemas.microsoft.com/office/drawing/2010/main" val="0"/>
              </a:ext>
            </a:extLst>
          </a:blip>
          <a:srcRect t="395" b="395"/>
          <a:stretch>
            <a:fillRect/>
          </a:stretch>
        </p:blipFill>
        <p:spPr bwMode="auto">
          <a:xfrm>
            <a:off x="3032086" y="1705694"/>
            <a:ext cx="594423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5809049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97</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4224338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66C0-6D27-C348-BBF4-21593A446FBE}"/>
              </a:ext>
            </a:extLst>
          </p:cNvPr>
          <p:cNvSpPr>
            <a:spLocks noGrp="1"/>
          </p:cNvSpPr>
          <p:nvPr>
            <p:ph type="title"/>
          </p:nvPr>
        </p:nvSpPr>
        <p:spPr/>
        <p:txBody>
          <a:bodyPr/>
          <a:lstStyle/>
          <a:p>
            <a:r>
              <a:rPr lang="en-US" dirty="0">
                <a:solidFill>
                  <a:schemeClr val="accent1"/>
                </a:solidFill>
              </a:rPr>
              <a:t>Software products</a:t>
            </a:r>
          </a:p>
        </p:txBody>
      </p:sp>
      <p:sp>
        <p:nvSpPr>
          <p:cNvPr id="3" name="Content Placeholder 2">
            <a:extLst>
              <a:ext uri="{FF2B5EF4-FFF2-40B4-BE49-F238E27FC236}">
                <a16:creationId xmlns:a16="http://schemas.microsoft.com/office/drawing/2014/main" id="{F16DB837-4657-FF45-ADB7-EB52B2444D4C}"/>
              </a:ext>
            </a:extLst>
          </p:cNvPr>
          <p:cNvSpPr>
            <a:spLocks noGrp="1"/>
          </p:cNvSpPr>
          <p:nvPr>
            <p:ph idx="1"/>
          </p:nvPr>
        </p:nvSpPr>
        <p:spPr/>
        <p:txBody>
          <a:bodyPr/>
          <a:lstStyle/>
          <a:p>
            <a:r>
              <a:rPr lang="en-US" dirty="0">
                <a:solidFill>
                  <a:srgbClr val="C00000"/>
                </a:solidFill>
              </a:rPr>
              <a:t>Software products </a:t>
            </a:r>
            <a:r>
              <a:rPr lang="en-US" dirty="0"/>
              <a:t>are </a:t>
            </a:r>
            <a:r>
              <a:rPr lang="en-US" dirty="0">
                <a:solidFill>
                  <a:srgbClr val="C00000"/>
                </a:solidFill>
              </a:rPr>
              <a:t>generic software systems</a:t>
            </a:r>
            <a:r>
              <a:rPr lang="en-US" dirty="0"/>
              <a:t> that provide functionality that is useful to a range of customers.</a:t>
            </a:r>
          </a:p>
          <a:p>
            <a:r>
              <a:rPr lang="en-US" dirty="0"/>
              <a:t>Software products:</a:t>
            </a:r>
          </a:p>
          <a:p>
            <a:pPr lvl="1"/>
            <a:r>
              <a:rPr lang="en-US" dirty="0"/>
              <a:t>Large-scale business systems (e.g. MS Excel) </a:t>
            </a:r>
          </a:p>
          <a:p>
            <a:pPr lvl="1"/>
            <a:r>
              <a:rPr lang="en-US" dirty="0"/>
              <a:t>Personal products (e.g. Evernote) </a:t>
            </a:r>
          </a:p>
          <a:p>
            <a:pPr lvl="1"/>
            <a:r>
              <a:rPr lang="en-US" dirty="0"/>
              <a:t>Simple mobile phone apps and games (e.g.  </a:t>
            </a:r>
            <a:r>
              <a:rPr lang="en-US" dirty="0" err="1"/>
              <a:t>Suduko</a:t>
            </a:r>
            <a:r>
              <a:rPr lang="en-US" dirty="0"/>
              <a:t>).</a:t>
            </a:r>
          </a:p>
        </p:txBody>
      </p:sp>
      <p:sp>
        <p:nvSpPr>
          <p:cNvPr id="4" name="Slide Number Placeholder 3">
            <a:extLst>
              <a:ext uri="{FF2B5EF4-FFF2-40B4-BE49-F238E27FC236}">
                <a16:creationId xmlns:a16="http://schemas.microsoft.com/office/drawing/2014/main" id="{B87C3075-C431-7F49-A746-3DC5E8BF3E1B}"/>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7B0C3557-14E4-4E4D-9548-CCC55D4D0E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68630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A07B-95F2-CF46-871D-1FE2F2C911BA}"/>
              </a:ext>
            </a:extLst>
          </p:cNvPr>
          <p:cNvSpPr>
            <a:spLocks noGrp="1"/>
          </p:cNvSpPr>
          <p:nvPr>
            <p:ph type="title"/>
          </p:nvPr>
        </p:nvSpPr>
        <p:spPr/>
        <p:txBody>
          <a:bodyPr/>
          <a:lstStyle/>
          <a:p>
            <a:r>
              <a:rPr lang="en-US" dirty="0">
                <a:solidFill>
                  <a:schemeClr val="accent1"/>
                </a:solidFill>
              </a:rPr>
              <a:t>Software product engineering </a:t>
            </a:r>
          </a:p>
        </p:txBody>
      </p:sp>
      <p:sp>
        <p:nvSpPr>
          <p:cNvPr id="3" name="Content Placeholder 2">
            <a:extLst>
              <a:ext uri="{FF2B5EF4-FFF2-40B4-BE49-F238E27FC236}">
                <a16:creationId xmlns:a16="http://schemas.microsoft.com/office/drawing/2014/main" id="{8E0276E1-A8FB-EC41-8696-19BA7AC1D353}"/>
              </a:ext>
            </a:extLst>
          </p:cNvPr>
          <p:cNvSpPr>
            <a:spLocks noGrp="1"/>
          </p:cNvSpPr>
          <p:nvPr>
            <p:ph idx="1"/>
          </p:nvPr>
        </p:nvSpPr>
        <p:spPr/>
        <p:txBody>
          <a:bodyPr/>
          <a:lstStyle/>
          <a:p>
            <a:r>
              <a:rPr lang="en-US" dirty="0">
                <a:solidFill>
                  <a:srgbClr val="C00000"/>
                </a:solidFill>
              </a:rPr>
              <a:t>Software product </a:t>
            </a:r>
            <a:r>
              <a:rPr lang="en-US" dirty="0"/>
              <a:t>engineering methods and techniques have evolved from software engineering techniques that support the development of one-off, </a:t>
            </a:r>
            <a:r>
              <a:rPr lang="en-US" dirty="0">
                <a:solidFill>
                  <a:srgbClr val="C00000"/>
                </a:solidFill>
              </a:rPr>
              <a:t>custom software systems</a:t>
            </a:r>
            <a:r>
              <a:rPr lang="en-US" dirty="0"/>
              <a:t>.</a:t>
            </a:r>
          </a:p>
          <a:p>
            <a:endParaRPr lang="en-US" dirty="0"/>
          </a:p>
        </p:txBody>
      </p:sp>
      <p:sp>
        <p:nvSpPr>
          <p:cNvPr id="4" name="Slide Number Placeholder 3">
            <a:extLst>
              <a:ext uri="{FF2B5EF4-FFF2-40B4-BE49-F238E27FC236}">
                <a16:creationId xmlns:a16="http://schemas.microsoft.com/office/drawing/2014/main" id="{82425F73-1907-C144-B61E-D5C32CD948B0}"/>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CCBFCAC9-4CE3-1143-B712-5760FF38D4A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6034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12492</TotalTime>
  <Words>9872</Words>
  <Application>Microsoft Macintosh PowerPoint</Application>
  <PresentationFormat>Widescreen</PresentationFormat>
  <Paragraphs>1605</Paragraphs>
  <Slides>168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168</vt:i4>
      </vt:variant>
    </vt:vector>
  </HeadingPairs>
  <TitlesOfParts>
    <vt:vector size="172" baseType="lpstr">
      <vt:lpstr>Heiti TC Medium</vt:lpstr>
      <vt:lpstr>Arial</vt:lpstr>
      <vt:lpstr>Calibri</vt:lpstr>
      <vt:lpstr>Office Theme</vt:lpstr>
      <vt:lpstr>Software Products and Project Management:  Software product management and  prototyping with Generative AI and Agentic AI</vt:lpstr>
      <vt:lpstr>Syllabus</vt:lpstr>
      <vt:lpstr>Syllabus</vt:lpstr>
      <vt:lpstr>Syllabus</vt:lpstr>
      <vt:lpstr>Software Products  and Project Management:  Software Product Management  and Prototyping with  Generative AI and Agentic AI</vt:lpstr>
      <vt:lpstr>Ian Sommerville (2019),  Engineering Software Products:  An Introduction to Modern Software Engineering,  Pearson.</vt:lpstr>
      <vt:lpstr>Ian Sommerville (2015),  Software Engineering,  10th Edition, Pearson.</vt:lpstr>
      <vt:lpstr>Titus Winters, Tom Manshreck, and Hyrum Wright (2020),  Software Engineering at Google:  Lessons Learned from Programming Over Time,  O'Reilly Media.</vt:lpstr>
      <vt:lpstr>Project Management Institute (2017), Agile Practice Guide PMI</vt:lpstr>
      <vt:lpstr>Project Management Institute (2021), A Guide to the  Project Management Body of Knowledge (PMBOK Guide) –  Seventh Edition and The Standard for Project Management</vt:lpstr>
      <vt:lpstr>Denis Rothman (2024),  RAG-Driven Generative AI:  Build custom retrieval augmented generation pipelines with LlamaIndex, Deep Lake, and Pinecone, Packt Publishing</vt:lpstr>
      <vt:lpstr>Thomas R. Caldwell (2025),  The Agentic AI Bible:  The Complete and Up-to-Date Guide to Design, Build, and Scale Goal-Driven,  LLM-Powered Agents that Think, Execute and Evolve,  Independently published</vt:lpstr>
      <vt:lpstr>Software  Engineering</vt:lpstr>
      <vt:lpstr>Software Engineering  and  Project Management</vt:lpstr>
      <vt:lpstr>2026 Agentic Coding Trends</vt:lpstr>
      <vt:lpstr>Agentic Coding Software Development Lifecycle</vt:lpstr>
      <vt:lpstr>Agentic Coding Software Development Lifecycle</vt:lpstr>
      <vt:lpstr>Coding Agent Architectures:  From Single Agents to Coordinated Teams</vt:lpstr>
      <vt:lpstr>Coding Agent Architectures:  Single Agent to Multi-Agent Teams Performance Impact </vt:lpstr>
      <vt:lpstr>Generative AI Meets Product Development</vt:lpstr>
      <vt:lpstr>Information Management    Management  Information Systems (MIS)  Information Systems</vt:lpstr>
      <vt:lpstr>Information Management (MIS) Information Systems</vt:lpstr>
      <vt:lpstr>Fundamental MIS Concepts</vt:lpstr>
      <vt:lpstr>Project-based software engineering</vt:lpstr>
      <vt:lpstr>Project-based software engineering</vt:lpstr>
      <vt:lpstr>Product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GitHub Copilot CODING AGENT</vt:lpstr>
      <vt:lpstr>SWE-bench Verified Leaderboard AI coding agents ranking by software engineering problems resolved rate</vt:lpstr>
      <vt:lpstr>AI WebDev Code Arena AI models on agentic coding tasks (multi-step reasoning and tool use)</vt:lpstr>
      <vt:lpstr>AutoDev: Automated AI-Driven Development</vt:lpstr>
      <vt:lpstr>AutoDev: Automated AI-Driven Development</vt:lpstr>
      <vt:lpstr>Platform Engineering</vt:lpstr>
      <vt:lpstr>Marketing</vt:lpstr>
      <vt:lpstr>Marketing</vt:lpstr>
      <vt:lpstr>Marketing</vt:lpstr>
      <vt:lpstr>Marketing Management</vt:lpstr>
      <vt:lpstr>Marketing Management</vt:lpstr>
      <vt:lpstr>Marketing Management</vt:lpstr>
      <vt:lpstr>OKRs, CFRs, KPIs Agile Performance Management </vt:lpstr>
      <vt:lpstr>Agentic AI for  Agile AI Software Engineering</vt:lpstr>
      <vt:lpstr>Generative AI Agentic AI  Physical AI</vt:lpstr>
      <vt:lpstr>AI, ML, DL, Generative AI</vt:lpstr>
      <vt:lpstr>Generative AI, Agentic AI, Physical AI</vt:lpstr>
      <vt:lpstr>Generative AI</vt:lpstr>
      <vt:lpstr>Generative AI, Agentic AI, Physical AI</vt:lpstr>
      <vt:lpstr>The Future of AI From Tools to Agents:  The Rise and Autonomy of Agentic AI</vt:lpstr>
      <vt:lpstr>From Generative AI to Agentic AI</vt:lpstr>
      <vt:lpstr>Agentic AI Systems RAG Agents with LLM Dialogue Systems</vt:lpstr>
      <vt:lpstr>Agentic AI Systems</vt:lpstr>
      <vt:lpstr>Technology Tree of RAG Research  Retrieval-Augmented Generation (RAG) for Large Language Models (LLMs)</vt:lpstr>
      <vt:lpstr>Retrieval-Augmented Generation (RAG)  for Large Language Models (LLMs)</vt:lpstr>
      <vt:lpstr>Retrieval-Augmented Generation (RAG) Architecture</vt:lpstr>
      <vt:lpstr>Evaluating RAG with Ragas Metrics </vt:lpstr>
      <vt:lpstr>NVIDIA Developer Program  NVIDIA  Deep Learning Institute (DLI)</vt:lpstr>
      <vt:lpstr>NVIDIA Certified Instructor</vt:lpstr>
      <vt:lpstr>Get NVIDIA DLI Certificate Before the NVIDIA Workshop</vt:lpstr>
      <vt:lpstr>Join the NVIDIA Developer Program  take one of the complimentary technical self-paced courses (worth up to $90)</vt:lpstr>
      <vt:lpstr>NVIDIA Deep Learning Institute (DLI)</vt:lpstr>
      <vt:lpstr>Deep Learning Institute (DLI)</vt:lpstr>
      <vt:lpstr>Software  Engineering</vt:lpstr>
      <vt:lpstr>Software Engineering  and  Project Management</vt:lpstr>
      <vt:lpstr>Software Engineering </vt:lpstr>
      <vt:lpstr>What is software?</vt:lpstr>
      <vt:lpstr>What are the attributes of good software?</vt:lpstr>
      <vt:lpstr>What is software engineering?</vt:lpstr>
      <vt:lpstr>What are the fundamental  software engineering activities?</vt:lpstr>
      <vt:lpstr>What is the difference between software engineering and computer science?</vt:lpstr>
      <vt:lpstr>What are the best software engineering techniques and methods?</vt:lpstr>
      <vt:lpstr>What are the costs of software engineering?</vt:lpstr>
      <vt:lpstr>Information Management    Management  Information Systems (MIS)  Information Systems</vt:lpstr>
      <vt:lpstr>Information Management (MIS) Information Systems</vt:lpstr>
      <vt:lpstr>Fundamental MIS Concepts</vt:lpstr>
      <vt:lpstr>Software products</vt:lpstr>
      <vt:lpstr>Software product engineering </vt:lpstr>
      <vt:lpstr>Software projects</vt:lpstr>
      <vt:lpstr>Project</vt:lpstr>
      <vt:lpstr>Project Management Body of Knowledge (PMBOK Guide) PMBOK v6 vs. PMBOK v7</vt:lpstr>
      <vt:lpstr>Project Management Knowledge Areas (PMBOK v6)</vt:lpstr>
      <vt:lpstr>Project Management Process Groups (PMBOK v6)</vt:lpstr>
      <vt:lpstr>Project Management 12 Principles (PMBOK v7)</vt:lpstr>
      <vt:lpstr>Project Management  8 Project Performance Domains (PMBOK v7)</vt:lpstr>
      <vt:lpstr>Project-based software engineering</vt:lpstr>
      <vt:lpstr>Project-based software engineering</vt:lpstr>
      <vt:lpstr>Product software engineering</vt:lpstr>
      <vt:lpstr>Product software engineering</vt:lpstr>
      <vt:lpstr>Software product line</vt:lpstr>
      <vt:lpstr>Platform</vt:lpstr>
      <vt:lpstr>Software execution models</vt:lpstr>
      <vt:lpstr>Software execution models</vt:lpstr>
      <vt:lpstr>Comparable  software development</vt:lpstr>
      <vt:lpstr>The product vision</vt:lpstr>
      <vt:lpstr>Moore’s vision template</vt:lpstr>
      <vt:lpstr>Vision template example</vt:lpstr>
      <vt:lpstr>Information sources for  developing a product vision</vt:lpstr>
      <vt:lpstr>Information sources for  developing a product vision</vt:lpstr>
      <vt:lpstr>Information sources for  developing a product vision</vt:lpstr>
      <vt:lpstr>Information sources for  developing a product vision</vt:lpstr>
      <vt:lpstr>Information sources for  developing a product vision</vt:lpstr>
      <vt:lpstr>A vision statement for  the iLearn system</vt:lpstr>
      <vt:lpstr>The Essence of  Strategic Marketing (STP)</vt:lpstr>
      <vt:lpstr>Customer Value</vt:lpstr>
      <vt:lpstr>Value</vt:lpstr>
      <vt:lpstr>Value</vt:lpstr>
      <vt:lpstr>Customer Perceived Value</vt:lpstr>
      <vt:lpstr>Business Model</vt:lpstr>
      <vt:lpstr>Software product management</vt:lpstr>
      <vt:lpstr>Product management concerns</vt:lpstr>
      <vt:lpstr>Product management concerns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Product prototyping</vt:lpstr>
      <vt:lpstr>Product prototyping</vt:lpstr>
      <vt:lpstr>Product prototyping</vt:lpstr>
      <vt:lpstr>Two-stage prototyping</vt:lpstr>
      <vt:lpstr>Two-stage prototyping</vt:lpstr>
      <vt:lpstr>Software process models</vt:lpstr>
      <vt:lpstr>Software Development Life Cycle (SDLC) The waterfall model</vt:lpstr>
      <vt:lpstr>Incremental development</vt:lpstr>
      <vt:lpstr>Reuse-oriented  software engineering</vt:lpstr>
      <vt:lpstr>Prototype development</vt:lpstr>
      <vt:lpstr>Incremental delivery</vt:lpstr>
      <vt:lpstr>The process improvement model</vt:lpstr>
      <vt:lpstr>Capability maturity levels</vt:lpstr>
      <vt:lpstr>Plan-based and Agile development</vt:lpstr>
      <vt:lpstr>Uncertainty and Complexity Model Inspired by the Stacey Complexity Model</vt:lpstr>
      <vt:lpstr>Characteristics of  Four Categories of Life Cycles</vt:lpstr>
      <vt:lpstr>The Continuum of Life Cycles</vt:lpstr>
      <vt:lpstr>Predictive Life Cycle</vt:lpstr>
      <vt:lpstr>Iterative Life Cycle</vt:lpstr>
      <vt:lpstr>A Life Cycle of  Varying-Sized Increments</vt:lpstr>
      <vt:lpstr>Iteration-Based and Flow-Based Agile Life Cycles</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739</cp:revision>
  <cp:lastPrinted>2020-12-23T14:44:17Z</cp:lastPrinted>
  <dcterms:created xsi:type="dcterms:W3CDTF">2019-09-12T03:09:52Z</dcterms:created>
  <dcterms:modified xsi:type="dcterms:W3CDTF">2026-03-04T03:47:18Z</dcterms:modified>
  <cp:category/>
</cp:coreProperties>
</file>