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sldIdLst>
    <p:sldId id="3462" r:id="rId2"/>
    <p:sldId id="3806" r:id="rId3"/>
    <p:sldId id="265" r:id="rId4"/>
    <p:sldId id="266" r:id="rId5"/>
    <p:sldId id="4871"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5229" r:id="rId39"/>
    <p:sldId id="5274" r:id="rId40"/>
    <p:sldId id="5276" r:id="rId41"/>
    <p:sldId id="5275" r:id="rId42"/>
    <p:sldId id="5272" r:id="rId43"/>
    <p:sldId id="5273" r:id="rId44"/>
    <p:sldId id="5271" r:id="rId45"/>
    <p:sldId id="5231" r:id="rId46"/>
    <p:sldId id="5230" r:id="rId47"/>
    <p:sldId id="5228" r:id="rId48"/>
    <p:sldId id="5220" r:id="rId49"/>
    <p:sldId id="5223" r:id="rId50"/>
    <p:sldId id="5221" r:id="rId51"/>
    <p:sldId id="5222" r:id="rId52"/>
    <p:sldId id="5224" r:id="rId53"/>
    <p:sldId id="5225" r:id="rId54"/>
    <p:sldId id="5226" r:id="rId55"/>
    <p:sldId id="3186" r:id="rId56"/>
    <p:sldId id="3187" r:id="rId57"/>
    <p:sldId id="3188" r:id="rId58"/>
    <p:sldId id="3189" r:id="rId59"/>
    <p:sldId id="3190" r:id="rId60"/>
    <p:sldId id="3191" r:id="rId61"/>
    <p:sldId id="3192" r:id="rId62"/>
    <p:sldId id="3211" r:id="rId63"/>
    <p:sldId id="3193" r:id="rId64"/>
    <p:sldId id="3195" r:id="rId65"/>
    <p:sldId id="3212" r:id="rId66"/>
    <p:sldId id="3194" r:id="rId67"/>
    <p:sldId id="3196" r:id="rId68"/>
    <p:sldId id="3197" r:id="rId69"/>
    <p:sldId id="5269" r:id="rId70"/>
    <p:sldId id="5270" r:id="rId71"/>
    <p:sldId id="3213" r:id="rId72"/>
    <p:sldId id="3821" r:id="rId73"/>
    <p:sldId id="3198" r:id="rId74"/>
    <p:sldId id="3199" r:id="rId75"/>
    <p:sldId id="3200" r:id="rId76"/>
    <p:sldId id="3214" r:id="rId77"/>
    <p:sldId id="3201" r:id="rId78"/>
    <p:sldId id="3202" r:id="rId79"/>
    <p:sldId id="3203" r:id="rId80"/>
    <p:sldId id="3204" r:id="rId81"/>
    <p:sldId id="3205" r:id="rId82"/>
    <p:sldId id="3206" r:id="rId83"/>
    <p:sldId id="3207" r:id="rId84"/>
    <p:sldId id="3208" r:id="rId85"/>
    <p:sldId id="3209" r:id="rId86"/>
    <p:sldId id="420" r:id="rId87"/>
    <p:sldId id="421" r:id="rId88"/>
    <p:sldId id="3825" r:id="rId89"/>
    <p:sldId id="3215" r:id="rId90"/>
    <p:sldId id="3826" r:id="rId91"/>
    <p:sldId id="3217" r:id="rId92"/>
    <p:sldId id="3822" r:id="rId93"/>
    <p:sldId id="3823" r:id="rId94"/>
    <p:sldId id="3824" r:id="rId95"/>
    <p:sldId id="3218" r:id="rId96"/>
    <p:sldId id="3229" r:id="rId97"/>
    <p:sldId id="3230" r:id="rId98"/>
    <p:sldId id="3231" r:id="rId99"/>
    <p:sldId id="3232" r:id="rId100"/>
    <p:sldId id="302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9"/>
    <p:restoredTop sz="86817"/>
  </p:normalViewPr>
  <p:slideViewPr>
    <p:cSldViewPr snapToGrid="0" snapToObjects="1">
      <p:cViewPr varScale="1">
        <p:scale>
          <a:sx n="56" d="100"/>
          <a:sy n="56" d="100"/>
        </p:scale>
        <p:origin x="21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4/1/26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4/1/26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4/1/26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4/1/26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4/1/26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4/1/26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4/1/26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4/1/26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4/1/26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4/1/26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4/1/26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4/1/26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 Id="rId4" Type="http://schemas.openxmlformats.org/officeDocument/2006/relationships/hyperlink" Target="https://learn.nvidia.com/courses/course-detail?course_id=course-v1:DLI+S-FX-41+V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philschmid.de/agent-harness-202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decodingai.com/p/agentic-harness-engineer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codingai.com/p/agentic-harness-engineering"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ithub.com/karpathy/autoresearc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datasciencedojo.com/blog/karpathy-autoresearch-explained/"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thecreatorsai.com/p/autoresearch-the-loop-that-improv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7.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453223"/>
            <a:ext cx="11819066" cy="2197830"/>
          </a:xfrm>
        </p:spPr>
        <p:txBody>
          <a:bodyPr>
            <a:noAutofit/>
          </a:bodyPr>
          <a:lstStyle/>
          <a:p>
            <a:pPr>
              <a:lnSpc>
                <a:spcPct val="100000"/>
              </a:lnSpc>
            </a:pPr>
            <a:r>
              <a:rPr lang="en-US" altLang="zh-TW" sz="5600" dirty="0">
                <a:solidFill>
                  <a:srgbClr val="C00000"/>
                </a:solidFill>
                <a:latin typeface="Calibri" panose="020F0502020204030204" pitchFamily="34" charset="0"/>
                <a:ea typeface="Heiti TC Medium" pitchFamily="2" charset="-128"/>
                <a:cs typeface="Arial" panose="020B0604020202020204" pitchFamily="34" charset="0"/>
              </a:rPr>
              <a:t>Software Architecture: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Architectural design, System decomposition, and Distribution architecture</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1142SE05</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2026-04-01</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6204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228601" y="889288"/>
            <a:ext cx="11731876" cy="5746650"/>
          </a:xfrm>
        </p:spPr>
        <p:txBody>
          <a:bodyPr>
            <a:noAutofit/>
          </a:bodyPr>
          <a:lstStyle/>
          <a:p>
            <a:pPr>
              <a:lnSpc>
                <a:spcPct val="120000"/>
              </a:lnSpc>
              <a:spcAft>
                <a:spcPts val="0"/>
              </a:spcAft>
            </a:pPr>
            <a:r>
              <a:rPr lang="en-US" altLang="zh-TW" sz="1400" b="0" dirty="0"/>
              <a:t>Ian Sommerville (2019), Engineering Software Products: An Introduction to Modern Software Engineering, Pearson.</a:t>
            </a:r>
          </a:p>
          <a:p>
            <a:pPr>
              <a:lnSpc>
                <a:spcPct val="120000"/>
              </a:lnSpc>
              <a:spcAft>
                <a:spcPts val="0"/>
              </a:spcAft>
            </a:pPr>
            <a:r>
              <a:rPr lang="en-US" altLang="zh-TW" sz="1400" b="0" dirty="0"/>
              <a:t>Ian Sommerville (2015), Software Engineering, 10th Edition, Pearson.</a:t>
            </a:r>
          </a:p>
          <a:p>
            <a:pPr>
              <a:lnSpc>
                <a:spcPct val="120000"/>
              </a:lnSpc>
              <a:spcAft>
                <a:spcPts val="0"/>
              </a:spcAft>
            </a:pPr>
            <a:r>
              <a:rPr lang="en-US" altLang="zh-TW" sz="1400" b="0" dirty="0"/>
              <a:t>Titus Winters, Tom </a:t>
            </a:r>
            <a:r>
              <a:rPr lang="en-US" altLang="zh-TW" sz="1400" b="0" dirty="0" err="1"/>
              <a:t>Manshreck</a:t>
            </a:r>
            <a:r>
              <a:rPr lang="en-US" altLang="zh-TW" sz="1400" b="0" dirty="0"/>
              <a:t>, and Hyrum Wright (2020), Software Engineering at Google: Lessons Learned from Programming Over Time, O'Reilly Media.</a:t>
            </a:r>
          </a:p>
          <a:p>
            <a:pPr>
              <a:lnSpc>
                <a:spcPct val="120000"/>
              </a:lnSpc>
              <a:spcAft>
                <a:spcPts val="0"/>
              </a:spcAft>
            </a:pPr>
            <a:r>
              <a:rPr lang="en-US" sz="1400" b="0" dirty="0"/>
              <a:t>Project Management Institute (2021), A Guide to the Project Management Body of Knowledge (PMBOK Guide) – Seventh Edition and The Standard for Project Management, PMI.</a:t>
            </a:r>
          </a:p>
          <a:p>
            <a:pPr>
              <a:lnSpc>
                <a:spcPct val="120000"/>
              </a:lnSpc>
              <a:spcAft>
                <a:spcPts val="0"/>
              </a:spcAft>
            </a:pPr>
            <a:r>
              <a:rPr lang="en-US" sz="1400" b="0" dirty="0"/>
              <a:t>Project Management Institute (2017), A Guide to the Project Management Body of Knowledge (PMBOK Guide), Sixth Edition, Project Management Institute.</a:t>
            </a:r>
          </a:p>
          <a:p>
            <a:pPr>
              <a:lnSpc>
                <a:spcPct val="120000"/>
              </a:lnSpc>
              <a:spcAft>
                <a:spcPts val="0"/>
              </a:spcAft>
            </a:pPr>
            <a:r>
              <a:rPr lang="en-US" sz="1400" b="0" dirty="0"/>
              <a:t>Project Management Institute (2017), Agile Practice Guide, Project Management Institute.</a:t>
            </a:r>
          </a:p>
          <a:p>
            <a:pPr>
              <a:lnSpc>
                <a:spcPct val="120000"/>
              </a:lnSpc>
              <a:spcAft>
                <a:spcPts val="0"/>
              </a:spcAft>
            </a:pPr>
            <a:r>
              <a:rPr lang="en-US" sz="1400" b="0" dirty="0"/>
              <a:t>Thomas R. Caldwell (2025), The Agentic AI Bible: The Complete and Up-to-Date Guide to Design, Build, and Scale Goal-Driven, LLM-Powered Agents that Think, Execute and Evolve, Independently published</a:t>
            </a:r>
          </a:p>
          <a:p>
            <a:pPr>
              <a:lnSpc>
                <a:spcPct val="120000"/>
              </a:lnSpc>
              <a:spcAft>
                <a:spcPts val="0"/>
              </a:spcAft>
            </a:pPr>
            <a:r>
              <a:rPr lang="en-US" sz="1400" b="0" dirty="0"/>
              <a:t>Tucker J. Marion, Mahdi Srour, and Frank Piller (2024), "When Generative AI meets product development." MIT Sloan Management Review 66, no. 1 : 14-15.</a:t>
            </a:r>
          </a:p>
          <a:p>
            <a:pPr>
              <a:lnSpc>
                <a:spcPct val="120000"/>
              </a:lnSpc>
              <a:spcAft>
                <a:spcPts val="0"/>
              </a:spcAft>
            </a:pPr>
            <a:r>
              <a:rPr lang="en-US" sz="1400" b="0" dirty="0" err="1"/>
              <a:t>Yilei</a:t>
            </a:r>
            <a:r>
              <a:rPr lang="en-US" sz="1400" b="0" dirty="0"/>
              <a:t> Zhao, Wentao Zhang, Xiao Lei, </a:t>
            </a:r>
            <a:r>
              <a:rPr lang="en-US" sz="1400" b="0" dirty="0" err="1"/>
              <a:t>Yandan</a:t>
            </a:r>
            <a:r>
              <a:rPr lang="en-US" sz="1400" b="0" dirty="0"/>
              <a:t> Zheng, </a:t>
            </a:r>
            <a:r>
              <a:rPr lang="en-US" sz="1400" b="0" dirty="0" err="1"/>
              <a:t>Mengpu</a:t>
            </a:r>
            <a:r>
              <a:rPr lang="en-US" sz="1400" b="0" dirty="0"/>
              <a:t> Liu, and Wei Yang Bryan Lim. (2026) "Advancing ESG Intelligence: An Expert-level Agent and Comprehensive Benchmark for Sustainable Finance." </a:t>
            </a:r>
            <a:r>
              <a:rPr lang="en-US" sz="1400" b="0" dirty="0" err="1"/>
              <a:t>arXiv</a:t>
            </a:r>
            <a:r>
              <a:rPr lang="en-US" sz="1400" b="0" dirty="0"/>
              <a:t> preprint arXiv:2601.08676 (2026).</a:t>
            </a:r>
          </a:p>
          <a:p>
            <a:pPr>
              <a:lnSpc>
                <a:spcPct val="120000"/>
              </a:lnSpc>
              <a:spcAft>
                <a:spcPts val="0"/>
              </a:spcAft>
            </a:pPr>
            <a:r>
              <a:rPr lang="en-US" sz="1400" b="0" dirty="0"/>
              <a:t>Nesreen </a:t>
            </a:r>
            <a:r>
              <a:rPr lang="en-US" sz="1400" b="0" dirty="0" err="1"/>
              <a:t>Otoum</a:t>
            </a:r>
            <a:r>
              <a:rPr lang="en-US" sz="1400" b="0" dirty="0"/>
              <a:t> and Nuha </a:t>
            </a:r>
            <a:r>
              <a:rPr lang="en-US" sz="1400" b="0" dirty="0" err="1"/>
              <a:t>Elkhalili</a:t>
            </a:r>
            <a:r>
              <a:rPr lang="en-US" sz="1400" b="0" dirty="0"/>
              <a:t>.(2026) "Methods and Techniques of Agentic Software Engineering: A Systematic Literature Review." IEEE Access 14 (2026): 7443-7465.</a:t>
            </a:r>
          </a:p>
          <a:p>
            <a:pPr>
              <a:lnSpc>
                <a:spcPct val="120000"/>
              </a:lnSpc>
              <a:spcAft>
                <a:spcPts val="0"/>
              </a:spcAft>
            </a:pPr>
            <a:r>
              <a:rPr lang="en-US" sz="1400" b="0" dirty="0"/>
              <a:t>Lakshana </a:t>
            </a:r>
            <a:r>
              <a:rPr lang="en-US" sz="1400" b="0" dirty="0" err="1"/>
              <a:t>Iruni</a:t>
            </a:r>
            <a:r>
              <a:rPr lang="en-US" sz="1400" b="0" dirty="0"/>
              <a:t> </a:t>
            </a:r>
            <a:r>
              <a:rPr lang="en-US" sz="1400" b="0" dirty="0" err="1"/>
              <a:t>Assalaarachchi</a:t>
            </a:r>
            <a:r>
              <a:rPr lang="en-US" sz="1400" b="0" dirty="0"/>
              <a:t>, Zainab Masood, Rashina Hoda, and John Grundy. (2026) "Toward Agentic Software Project Management: A Vision and Roadmap." </a:t>
            </a:r>
            <a:r>
              <a:rPr lang="en-US" sz="1400" b="0" dirty="0" err="1"/>
              <a:t>arXiv</a:t>
            </a:r>
            <a:r>
              <a:rPr lang="en-US" sz="1400" b="0" dirty="0"/>
              <a:t> preprint arXiv:2601.16392 (2026).</a:t>
            </a:r>
          </a:p>
          <a:p>
            <a:pPr>
              <a:lnSpc>
                <a:spcPct val="120000"/>
              </a:lnSpc>
              <a:spcAft>
                <a:spcPts val="0"/>
              </a:spcAft>
            </a:pPr>
            <a:r>
              <a:rPr lang="en-US" sz="1400" b="0" dirty="0"/>
              <a:t>NVIDIA DLI (2026), Building RAG Agents with LLMs, </a:t>
            </a:r>
            <a:br>
              <a:rPr lang="en-US" sz="1400" b="0" dirty="0"/>
            </a:br>
            <a:r>
              <a:rPr lang="en-US" sz="1400" b="0" dirty="0">
                <a:hlinkClick r:id="rId2"/>
              </a:rPr>
              <a:t>https://learn.nvidia.com/courses/course-detail?course_id=course-v1:DLI+S-FX-15+V1</a:t>
            </a:r>
            <a:endParaRPr lang="en-US" sz="1400" b="0" dirty="0"/>
          </a:p>
          <a:p>
            <a:pPr>
              <a:lnSpc>
                <a:spcPct val="120000"/>
              </a:lnSpc>
              <a:spcAft>
                <a:spcPts val="0"/>
              </a:spcAft>
            </a:pPr>
            <a:r>
              <a:rPr lang="en-US" sz="1400" b="0" dirty="0"/>
              <a:t>NVIDIA DLI (2026), Generative AI with Diffusion Models, </a:t>
            </a:r>
            <a:br>
              <a:rPr lang="en-US" sz="1400" b="0" dirty="0"/>
            </a:br>
            <a:r>
              <a:rPr lang="en-US" sz="1400" b="0" dirty="0">
                <a:hlinkClick r:id="rId3"/>
              </a:rPr>
              <a:t>https://learn.nvidia.com/courses/course-detail?course_id=course-v1:DLI+S-FX-14+V1</a:t>
            </a:r>
            <a:endParaRPr lang="en-US" sz="1400" b="0" dirty="0"/>
          </a:p>
          <a:p>
            <a:pPr>
              <a:lnSpc>
                <a:spcPct val="120000"/>
              </a:lnSpc>
              <a:spcAft>
                <a:spcPts val="0"/>
              </a:spcAft>
            </a:pPr>
            <a:r>
              <a:rPr lang="en-US" sz="1400" b="0" dirty="0"/>
              <a:t>NVIDIA DLI (2026), Building Agentic AI Applications with LLMs, </a:t>
            </a:r>
            <a:br>
              <a:rPr lang="en-US" sz="1400" b="0" dirty="0"/>
            </a:br>
            <a:r>
              <a:rPr lang="en-US" sz="1400" b="0" dirty="0">
                <a:hlinkClick r:id="rId4"/>
              </a:rPr>
              <a:t>https://learn.nvidia.com/courses/course-detail?course_id=course-v1:DLI+S-FX-41+V1</a:t>
            </a:r>
            <a:endParaRPr lang="en-US" sz="1400" b="0" dirty="0"/>
          </a:p>
          <a:p>
            <a:pPr>
              <a:lnSpc>
                <a:spcPct val="120000"/>
              </a:lnSpc>
              <a:spcAft>
                <a:spcPts val="0"/>
              </a:spcAft>
            </a:pPr>
            <a:endParaRPr lang="en-US" sz="1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solidFill>
                  <a:srgbClr val="C00000"/>
                </a:solidFill>
              </a:rPr>
              <a:t>6 2026/04/01 Software Architecture: Architectural design, </a:t>
            </a:r>
            <a:br>
              <a:rPr lang="en-US" sz="2800" dirty="0">
                <a:solidFill>
                  <a:srgbClr val="C00000"/>
                </a:solidFill>
              </a:rPr>
            </a:br>
            <a:r>
              <a:rPr lang="en-US" sz="2800" dirty="0">
                <a:solidFill>
                  <a:srgbClr val="C00000"/>
                </a:solidFill>
              </a:rPr>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352036" y="1755"/>
            <a:ext cx="11468415" cy="915532"/>
          </a:xfrm>
        </p:spPr>
        <p:txBody>
          <a:bodyPr>
            <a:normAutofit fontScale="90000"/>
          </a:bodyPr>
          <a:lstStyle/>
          <a:p>
            <a:r>
              <a:rPr lang="en-US" dirty="0"/>
              <a:t> Agentic AI for Software Engineering Architecture</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5" name="Rounded Rectangle 4">
            <a:extLst>
              <a:ext uri="{FF2B5EF4-FFF2-40B4-BE49-F238E27FC236}">
                <a16:creationId xmlns:a16="http://schemas.microsoft.com/office/drawing/2014/main" id="{410201FE-8316-162A-8D32-E559FE063C91}"/>
              </a:ext>
            </a:extLst>
          </p:cNvPr>
          <p:cNvSpPr>
            <a:spLocks noChangeArrowheads="1"/>
          </p:cNvSpPr>
          <p:nvPr/>
        </p:nvSpPr>
        <p:spPr bwMode="auto">
          <a:xfrm>
            <a:off x="4396904" y="951372"/>
            <a:ext cx="3398191" cy="4601401"/>
          </a:xfrm>
          <a:prstGeom prst="roundRect">
            <a:avLst>
              <a:gd name="adj" fmla="val 3300"/>
            </a:avLst>
          </a:prstGeom>
          <a:solidFill>
            <a:srgbClr val="92D050">
              <a:alpha val="50196"/>
            </a:srgbClr>
          </a:solidFill>
          <a:ln w="28575">
            <a:solidFill>
              <a:schemeClr val="accent6">
                <a:lumMod val="75000"/>
              </a:schemeClr>
            </a:solidFill>
            <a:round/>
            <a:headEnd/>
            <a:tailEnd/>
          </a:ln>
          <a:effectLst/>
        </p:spPr>
        <p:txBody>
          <a:bodyPr wrap="none" lIns="0" tIns="0" rIns="0" bIns="0" anchor="t"/>
          <a:lstStyle/>
          <a:p>
            <a:pPr algn="ctr">
              <a:defRPr/>
            </a:pPr>
            <a:r>
              <a:rPr lang="en-US" sz="2600" b="1" dirty="0">
                <a:solidFill>
                  <a:schemeClr val="accent6">
                    <a:lumMod val="75000"/>
                  </a:schemeClr>
                </a:solidFill>
                <a:latin typeface="Calibri" panose="020F0502020204030204" pitchFamily="34" charset="0"/>
                <a:cs typeface="Calibri" panose="020F0502020204030204" pitchFamily="34" charset="0"/>
              </a:rPr>
              <a:t>System Decomposition</a:t>
            </a:r>
          </a:p>
          <a:p>
            <a:pPr algn="ctr">
              <a:defRPr/>
            </a:pPr>
            <a:endParaRPr lang="en-US" sz="2400" b="1"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Modulization Based on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Function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Automated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Component Design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Bottleneck Optimization</a:t>
            </a:r>
          </a:p>
        </p:txBody>
      </p:sp>
      <p:sp>
        <p:nvSpPr>
          <p:cNvPr id="7" name="Rounded Rectangle 6">
            <a:extLst>
              <a:ext uri="{FF2B5EF4-FFF2-40B4-BE49-F238E27FC236}">
                <a16:creationId xmlns:a16="http://schemas.microsoft.com/office/drawing/2014/main" id="{2728039C-8D53-F13D-77FD-7173CFAB4377}"/>
              </a:ext>
            </a:extLst>
          </p:cNvPr>
          <p:cNvSpPr>
            <a:spLocks noChangeArrowheads="1"/>
          </p:cNvSpPr>
          <p:nvPr/>
        </p:nvSpPr>
        <p:spPr bwMode="auto">
          <a:xfrm>
            <a:off x="361793" y="970724"/>
            <a:ext cx="3398191" cy="4601401"/>
          </a:xfrm>
          <a:prstGeom prst="roundRect">
            <a:avLst>
              <a:gd name="adj" fmla="val 3300"/>
            </a:avLst>
          </a:prstGeom>
          <a:solidFill>
            <a:srgbClr val="76D6FF">
              <a:alpha val="50196"/>
            </a:srgbClr>
          </a:solidFill>
          <a:ln w="28575">
            <a:solidFill>
              <a:schemeClr val="accent1">
                <a:lumMod val="75000"/>
              </a:schemeClr>
            </a:solidFill>
            <a:round/>
            <a:headEnd/>
            <a:tailEnd/>
          </a:ln>
          <a:effectLst/>
        </p:spPr>
        <p:txBody>
          <a:bodyPr wrap="none" lIns="0" tIns="0" rIns="0" bIns="0" anchor="t"/>
          <a:lstStyle/>
          <a:p>
            <a:pPr algn="ctr">
              <a:defRPr/>
            </a:pPr>
            <a:r>
              <a:rPr lang="en-US" sz="2600" b="1" dirty="0">
                <a:solidFill>
                  <a:schemeClr val="accent1">
                    <a:lumMod val="75000"/>
                  </a:schemeClr>
                </a:solidFill>
                <a:latin typeface="Calibri" panose="020F0502020204030204" pitchFamily="34" charset="0"/>
                <a:cs typeface="Calibri" panose="020F0502020204030204" pitchFamily="34" charset="0"/>
              </a:rPr>
              <a:t>Architectural Design</a:t>
            </a:r>
          </a:p>
          <a:p>
            <a:pPr algn="ctr">
              <a:defRPr/>
            </a:pPr>
            <a:endParaRPr lang="en-US" sz="2400" b="1"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Design Pattern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Suggestions</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Technology Stack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Recommendation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Diagram Generation</a:t>
            </a:r>
          </a:p>
          <a:p>
            <a:pPr algn="ctr">
              <a:buSzPct val="120000"/>
              <a:defRPr/>
            </a:pPr>
            <a:endParaRPr lang="en-US" sz="2600" dirty="0">
              <a:latin typeface="Calibri" panose="020F0502020204030204" pitchFamily="34" charset="0"/>
              <a:cs typeface="Calibri" panose="020F0502020204030204" pitchFamily="34" charset="0"/>
            </a:endParaRPr>
          </a:p>
          <a:p>
            <a:pPr algn="ctr">
              <a:buSzPct val="120000"/>
              <a:defRPr/>
            </a:pPr>
            <a:r>
              <a:rPr lang="en-US" sz="2600" dirty="0">
                <a:latin typeface="Calibri" panose="020F0502020204030204" pitchFamily="34" charset="0"/>
                <a:cs typeface="Calibri" panose="020F0502020204030204" pitchFamily="34" charset="0"/>
              </a:rPr>
              <a:t>Trade-Off Analysis</a:t>
            </a:r>
          </a:p>
        </p:txBody>
      </p:sp>
      <p:sp>
        <p:nvSpPr>
          <p:cNvPr id="8" name="Rounded Rectangle 7">
            <a:extLst>
              <a:ext uri="{FF2B5EF4-FFF2-40B4-BE49-F238E27FC236}">
                <a16:creationId xmlns:a16="http://schemas.microsoft.com/office/drawing/2014/main" id="{035621C8-0332-AB16-C6E5-28C8DEF2949A}"/>
              </a:ext>
            </a:extLst>
          </p:cNvPr>
          <p:cNvSpPr>
            <a:spLocks noChangeArrowheads="1"/>
          </p:cNvSpPr>
          <p:nvPr/>
        </p:nvSpPr>
        <p:spPr bwMode="auto">
          <a:xfrm>
            <a:off x="8432016" y="970724"/>
            <a:ext cx="3398191" cy="4601401"/>
          </a:xfrm>
          <a:prstGeom prst="roundRect">
            <a:avLst>
              <a:gd name="adj" fmla="val 3300"/>
            </a:avLst>
          </a:prstGeom>
          <a:solidFill>
            <a:srgbClr val="FFD579">
              <a:alpha val="50196"/>
            </a:srgbClr>
          </a:solidFill>
          <a:ln w="28575">
            <a:solidFill>
              <a:schemeClr val="accent2">
                <a:lumMod val="75000"/>
              </a:schemeClr>
            </a:solidFill>
            <a:round/>
            <a:headEnd/>
            <a:tailEnd/>
          </a:ln>
          <a:effectLst/>
        </p:spPr>
        <p:txBody>
          <a:bodyPr wrap="none" lIns="0" tIns="0" rIns="0" bIns="0" anchor="t"/>
          <a:lstStyle/>
          <a:p>
            <a:pPr algn="ctr">
              <a:defRPr/>
            </a:pPr>
            <a:r>
              <a:rPr lang="en-US" sz="2400" b="1" dirty="0">
                <a:solidFill>
                  <a:schemeClr val="accent2">
                    <a:lumMod val="75000"/>
                  </a:schemeClr>
                </a:solidFill>
                <a:latin typeface="Calibri" panose="020F0502020204030204" pitchFamily="34" charset="0"/>
                <a:cs typeface="Calibri" panose="020F0502020204030204" pitchFamily="34" charset="0"/>
              </a:rPr>
              <a:t>Distribution Architecture</a:t>
            </a:r>
          </a:p>
          <a:p>
            <a:pPr algn="ctr">
              <a:defRPr/>
            </a:pPr>
            <a:endParaRPr lang="en-US" sz="24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Designing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Scalable Systems</a:t>
            </a:r>
          </a:p>
          <a:p>
            <a:pPr algn="ctr">
              <a:defRPr/>
            </a:pPr>
            <a:endParaRPr lang="en-US" sz="26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Supporting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Dynamic Scaling</a:t>
            </a:r>
          </a:p>
          <a:p>
            <a:pPr algn="ctr">
              <a:defRPr/>
            </a:pPr>
            <a:endParaRPr lang="en-US" sz="2600" dirty="0">
              <a:latin typeface="Calibri" panose="020F0502020204030204" pitchFamily="34" charset="0"/>
              <a:cs typeface="Calibri" panose="020F0502020204030204" pitchFamily="34" charset="0"/>
            </a:endParaRPr>
          </a:p>
          <a:p>
            <a:pPr algn="ctr">
              <a:defRPr/>
            </a:pPr>
            <a:r>
              <a:rPr lang="en-US" sz="2600" dirty="0">
                <a:latin typeface="Calibri" panose="020F0502020204030204" pitchFamily="34" charset="0"/>
                <a:cs typeface="Calibri" panose="020F0502020204030204" pitchFamily="34" charset="0"/>
              </a:rPr>
              <a:t>Optimizing Performance</a:t>
            </a:r>
          </a:p>
        </p:txBody>
      </p:sp>
      <p:sp>
        <p:nvSpPr>
          <p:cNvPr id="9" name="Rounded Rectangle 8">
            <a:extLst>
              <a:ext uri="{FF2B5EF4-FFF2-40B4-BE49-F238E27FC236}">
                <a16:creationId xmlns:a16="http://schemas.microsoft.com/office/drawing/2014/main" id="{468A1B2E-BE2B-7B61-647C-4C2C0A5BC5F5}"/>
              </a:ext>
            </a:extLst>
          </p:cNvPr>
          <p:cNvSpPr>
            <a:spLocks noChangeArrowheads="1"/>
          </p:cNvSpPr>
          <p:nvPr/>
        </p:nvSpPr>
        <p:spPr bwMode="auto">
          <a:xfrm>
            <a:off x="361792" y="5751003"/>
            <a:ext cx="11468414" cy="632363"/>
          </a:xfrm>
          <a:prstGeom prst="roundRect">
            <a:avLst>
              <a:gd name="adj" fmla="val 14597"/>
            </a:avLst>
          </a:prstGeom>
          <a:solidFill>
            <a:srgbClr val="D883FF">
              <a:alpha val="29020"/>
            </a:srgbClr>
          </a:solidFill>
          <a:ln w="28575">
            <a:solidFill>
              <a:srgbClr val="7030A0"/>
            </a:solidFill>
            <a:round/>
            <a:headEnd/>
            <a:tailEnd/>
          </a:ln>
          <a:effectLst/>
        </p:spPr>
        <p:txBody>
          <a:bodyPr wrap="none" lIns="0" tIns="0" rIns="0" bIns="0" anchor="ctr"/>
          <a:lstStyle/>
          <a:p>
            <a:pPr algn="ctr">
              <a:defRPr/>
            </a:pPr>
            <a:r>
              <a:rPr lang="en-US" sz="2600" b="1" dirty="0">
                <a:solidFill>
                  <a:srgbClr val="7030A0"/>
                </a:solidFill>
                <a:latin typeface="Calibri" panose="020F0502020204030204" pitchFamily="34" charset="0"/>
                <a:cs typeface="Calibri" panose="020F0502020204030204" pitchFamily="34" charset="0"/>
              </a:rPr>
              <a:t>Key Benefits: Enhanced Efficiency, Data-Driven Decisions, Scalability</a:t>
            </a:r>
          </a:p>
        </p:txBody>
      </p:sp>
    </p:spTree>
    <p:extLst>
      <p:ext uri="{BB962C8B-B14F-4D97-AF65-F5344CB8AC3E}">
        <p14:creationId xmlns:p14="http://schemas.microsoft.com/office/powerpoint/2010/main" val="4272177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43E7-D18E-96F8-8649-D5B477D58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BD749-746C-14C3-923D-ABE554ED29CA}"/>
              </a:ext>
            </a:extLst>
          </p:cNvPr>
          <p:cNvSpPr>
            <a:spLocks noGrp="1"/>
          </p:cNvSpPr>
          <p:nvPr>
            <p:ph type="title"/>
          </p:nvPr>
        </p:nvSpPr>
        <p:spPr>
          <a:xfrm>
            <a:off x="534389" y="1755"/>
            <a:ext cx="11222181" cy="915532"/>
          </a:xfrm>
        </p:spPr>
        <p:txBody>
          <a:bodyPr>
            <a:normAutofit/>
          </a:bodyPr>
          <a:lstStyle/>
          <a:p>
            <a:r>
              <a:rPr lang="en-US" dirty="0"/>
              <a:t> Harness Engineering</a:t>
            </a:r>
            <a:endParaRPr lang="en-US" dirty="0">
              <a:solidFill>
                <a:srgbClr val="C00000"/>
              </a:solidFill>
            </a:endParaRPr>
          </a:p>
        </p:txBody>
      </p:sp>
      <p:sp>
        <p:nvSpPr>
          <p:cNvPr id="4" name="Slide Number Placeholder 3">
            <a:extLst>
              <a:ext uri="{FF2B5EF4-FFF2-40B4-BE49-F238E27FC236}">
                <a16:creationId xmlns:a16="http://schemas.microsoft.com/office/drawing/2014/main" id="{E8B1D549-593B-C233-6D01-4D35695B036D}"/>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6" name="TextBox 5">
            <a:extLst>
              <a:ext uri="{FF2B5EF4-FFF2-40B4-BE49-F238E27FC236}">
                <a16:creationId xmlns:a16="http://schemas.microsoft.com/office/drawing/2014/main" id="{7EDC2BD8-F398-7674-D871-AB81B658BCE3}"/>
              </a:ext>
            </a:extLst>
          </p:cNvPr>
          <p:cNvSpPr txBox="1"/>
          <p:nvPr/>
        </p:nvSpPr>
        <p:spPr>
          <a:xfrm>
            <a:off x="534389" y="6569539"/>
            <a:ext cx="10819742"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2"/>
              </a:rPr>
              <a:t>https://www.philschmid.de/agent-harness-2026</a:t>
            </a:r>
            <a:endParaRPr lang="en-US" sz="1200" dirty="0">
              <a:solidFill>
                <a:schemeClr val="bg1">
                  <a:lumMod val="75000"/>
                </a:schemeClr>
              </a:solidFill>
            </a:endParaRPr>
          </a:p>
        </p:txBody>
      </p:sp>
      <p:pic>
        <p:nvPicPr>
          <p:cNvPr id="5" name="Picture 4">
            <a:extLst>
              <a:ext uri="{FF2B5EF4-FFF2-40B4-BE49-F238E27FC236}">
                <a16:creationId xmlns:a16="http://schemas.microsoft.com/office/drawing/2014/main" id="{5F4753E0-D0F6-7A9D-A4C2-8D5C14B1FF48}"/>
              </a:ext>
            </a:extLst>
          </p:cNvPr>
          <p:cNvPicPr>
            <a:picLocks noChangeAspect="1"/>
          </p:cNvPicPr>
          <p:nvPr/>
        </p:nvPicPr>
        <p:blipFill>
          <a:blip r:embed="rId3"/>
          <a:stretch>
            <a:fillRect/>
          </a:stretch>
        </p:blipFill>
        <p:spPr>
          <a:xfrm>
            <a:off x="1795660" y="822245"/>
            <a:ext cx="8297199" cy="5797169"/>
          </a:xfrm>
          <a:prstGeom prst="rect">
            <a:avLst/>
          </a:prstGeom>
        </p:spPr>
      </p:pic>
    </p:spTree>
    <p:extLst>
      <p:ext uri="{BB962C8B-B14F-4D97-AF65-F5344CB8AC3E}">
        <p14:creationId xmlns:p14="http://schemas.microsoft.com/office/powerpoint/2010/main" val="375460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C6A3-8AD1-0C44-A48A-A7B4ADB76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6D631-7D57-FBD8-B5BD-DE2F7D8E5CF8}"/>
              </a:ext>
            </a:extLst>
          </p:cNvPr>
          <p:cNvSpPr>
            <a:spLocks noGrp="1"/>
          </p:cNvSpPr>
          <p:nvPr>
            <p:ph type="title"/>
          </p:nvPr>
        </p:nvSpPr>
        <p:spPr>
          <a:xfrm>
            <a:off x="534389" y="68255"/>
            <a:ext cx="11222181" cy="1124334"/>
          </a:xfrm>
        </p:spPr>
        <p:txBody>
          <a:bodyPr>
            <a:normAutofit fontScale="90000"/>
          </a:bodyPr>
          <a:lstStyle/>
          <a:p>
            <a:r>
              <a:rPr lang="en-US" dirty="0"/>
              <a:t> Agentic AI Harness Engineering</a:t>
            </a:r>
            <a:br>
              <a:rPr lang="en-US" dirty="0"/>
            </a:br>
            <a:r>
              <a:rPr lang="en-US" sz="3100" b="0" dirty="0"/>
              <a:t>Building systems that transform the LLM into the new operating system </a:t>
            </a:r>
            <a:endParaRPr lang="en-US" sz="3100" b="0" dirty="0">
              <a:solidFill>
                <a:srgbClr val="C00000"/>
              </a:solidFill>
            </a:endParaRPr>
          </a:p>
        </p:txBody>
      </p:sp>
      <p:sp>
        <p:nvSpPr>
          <p:cNvPr id="4" name="Slide Number Placeholder 3">
            <a:extLst>
              <a:ext uri="{FF2B5EF4-FFF2-40B4-BE49-F238E27FC236}">
                <a16:creationId xmlns:a16="http://schemas.microsoft.com/office/drawing/2014/main" id="{A2F94939-AD20-7B61-0998-EB9E2302B7D7}"/>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6" name="TextBox 5">
            <a:extLst>
              <a:ext uri="{FF2B5EF4-FFF2-40B4-BE49-F238E27FC236}">
                <a16:creationId xmlns:a16="http://schemas.microsoft.com/office/drawing/2014/main" id="{94A0A3C3-D469-BE73-F3B2-1602B8025314}"/>
              </a:ext>
            </a:extLst>
          </p:cNvPr>
          <p:cNvSpPr txBox="1"/>
          <p:nvPr/>
        </p:nvSpPr>
        <p:spPr>
          <a:xfrm>
            <a:off x="534389" y="6569539"/>
            <a:ext cx="10819742"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2"/>
              </a:rPr>
              <a:t>https://www.decodingai.com/p/agentic-harness-engineering</a:t>
            </a:r>
            <a:endParaRPr lang="en-US" sz="1200" dirty="0">
              <a:solidFill>
                <a:schemeClr val="bg1">
                  <a:lumMod val="75000"/>
                </a:schemeClr>
              </a:solidFill>
            </a:endParaRPr>
          </a:p>
        </p:txBody>
      </p:sp>
      <p:pic>
        <p:nvPicPr>
          <p:cNvPr id="9" name="Picture 8">
            <a:extLst>
              <a:ext uri="{FF2B5EF4-FFF2-40B4-BE49-F238E27FC236}">
                <a16:creationId xmlns:a16="http://schemas.microsoft.com/office/drawing/2014/main" id="{D5933F9F-D227-AD50-7DED-6DF9EFE20BED}"/>
              </a:ext>
            </a:extLst>
          </p:cNvPr>
          <p:cNvPicPr>
            <a:picLocks noChangeAspect="1"/>
          </p:cNvPicPr>
          <p:nvPr/>
        </p:nvPicPr>
        <p:blipFill>
          <a:blip r:embed="rId3"/>
          <a:stretch>
            <a:fillRect/>
          </a:stretch>
        </p:blipFill>
        <p:spPr>
          <a:xfrm>
            <a:off x="2181630" y="1225839"/>
            <a:ext cx="7828739" cy="5321273"/>
          </a:xfrm>
          <a:prstGeom prst="rect">
            <a:avLst/>
          </a:prstGeom>
        </p:spPr>
      </p:pic>
    </p:spTree>
    <p:extLst>
      <p:ext uri="{BB962C8B-B14F-4D97-AF65-F5344CB8AC3E}">
        <p14:creationId xmlns:p14="http://schemas.microsoft.com/office/powerpoint/2010/main" val="240677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E036-536F-2A6A-94E5-8EE59B18967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43862DD-0C10-A593-720D-C46B320036BC}"/>
              </a:ext>
            </a:extLst>
          </p:cNvPr>
          <p:cNvPicPr>
            <a:picLocks noChangeAspect="1"/>
          </p:cNvPicPr>
          <p:nvPr/>
        </p:nvPicPr>
        <p:blipFill>
          <a:blip r:embed="rId2"/>
          <a:stretch>
            <a:fillRect/>
          </a:stretch>
        </p:blipFill>
        <p:spPr>
          <a:xfrm>
            <a:off x="703469" y="1321251"/>
            <a:ext cx="10481581" cy="5248288"/>
          </a:xfrm>
          <a:prstGeom prst="rect">
            <a:avLst/>
          </a:prstGeom>
        </p:spPr>
      </p:pic>
      <p:sp>
        <p:nvSpPr>
          <p:cNvPr id="2" name="Title 1">
            <a:extLst>
              <a:ext uri="{FF2B5EF4-FFF2-40B4-BE49-F238E27FC236}">
                <a16:creationId xmlns:a16="http://schemas.microsoft.com/office/drawing/2014/main" id="{ECDF6DD3-62C7-0EA5-55C1-84A438F63131}"/>
              </a:ext>
            </a:extLst>
          </p:cNvPr>
          <p:cNvSpPr>
            <a:spLocks noGrp="1"/>
          </p:cNvSpPr>
          <p:nvPr>
            <p:ph type="title"/>
          </p:nvPr>
        </p:nvSpPr>
        <p:spPr>
          <a:xfrm>
            <a:off x="534389" y="68255"/>
            <a:ext cx="11222181" cy="1124334"/>
          </a:xfrm>
        </p:spPr>
        <p:txBody>
          <a:bodyPr>
            <a:normAutofit fontScale="90000"/>
          </a:bodyPr>
          <a:lstStyle/>
          <a:p>
            <a:r>
              <a:rPr lang="en-US" dirty="0"/>
              <a:t> Harness Engineering </a:t>
            </a:r>
            <a:br>
              <a:rPr lang="en-US" dirty="0"/>
            </a:br>
            <a:r>
              <a:rPr lang="en-US" dirty="0"/>
              <a:t>Context Engineering, Prompt Engineering</a:t>
            </a:r>
            <a:endParaRPr lang="en-US" dirty="0">
              <a:solidFill>
                <a:srgbClr val="C00000"/>
              </a:solidFill>
            </a:endParaRPr>
          </a:p>
        </p:txBody>
      </p:sp>
      <p:sp>
        <p:nvSpPr>
          <p:cNvPr id="4" name="Slide Number Placeholder 3">
            <a:extLst>
              <a:ext uri="{FF2B5EF4-FFF2-40B4-BE49-F238E27FC236}">
                <a16:creationId xmlns:a16="http://schemas.microsoft.com/office/drawing/2014/main" id="{C4CE3285-69B9-D4C4-6CEC-7E26359AD5C0}"/>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6" name="TextBox 5">
            <a:extLst>
              <a:ext uri="{FF2B5EF4-FFF2-40B4-BE49-F238E27FC236}">
                <a16:creationId xmlns:a16="http://schemas.microsoft.com/office/drawing/2014/main" id="{B5718BC4-35E2-9D69-506D-789FB986BF75}"/>
              </a:ext>
            </a:extLst>
          </p:cNvPr>
          <p:cNvSpPr txBox="1"/>
          <p:nvPr/>
        </p:nvSpPr>
        <p:spPr>
          <a:xfrm>
            <a:off x="534389" y="6569539"/>
            <a:ext cx="10819742"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3"/>
              </a:rPr>
              <a:t>https://www.decodingai.com/p/agentic-harness-engineering</a:t>
            </a:r>
            <a:endParaRPr lang="en-US" sz="1200" dirty="0">
              <a:solidFill>
                <a:schemeClr val="bg1">
                  <a:lumMod val="75000"/>
                </a:schemeClr>
              </a:solidFill>
            </a:endParaRPr>
          </a:p>
        </p:txBody>
      </p:sp>
    </p:spTree>
    <p:extLst>
      <p:ext uri="{BB962C8B-B14F-4D97-AF65-F5344CB8AC3E}">
        <p14:creationId xmlns:p14="http://schemas.microsoft.com/office/powerpoint/2010/main" val="394161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1976-990C-AA66-67BC-7DF91C4D1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77EBA-4039-AA07-D8EE-D7BE909183EB}"/>
              </a:ext>
            </a:extLst>
          </p:cNvPr>
          <p:cNvSpPr>
            <a:spLocks noGrp="1"/>
          </p:cNvSpPr>
          <p:nvPr>
            <p:ph type="title"/>
          </p:nvPr>
        </p:nvSpPr>
        <p:spPr>
          <a:xfrm>
            <a:off x="534389" y="1755"/>
            <a:ext cx="11222181" cy="915532"/>
          </a:xfrm>
        </p:spPr>
        <p:txBody>
          <a:bodyPr>
            <a:normAutofit/>
          </a:bodyPr>
          <a:lstStyle/>
          <a:p>
            <a:r>
              <a:rPr lang="en-US" dirty="0"/>
              <a:t> </a:t>
            </a:r>
            <a:r>
              <a:rPr lang="en-US" dirty="0" err="1"/>
              <a:t>Karpathy</a:t>
            </a:r>
            <a:r>
              <a:rPr lang="en-US" dirty="0"/>
              <a:t> </a:t>
            </a:r>
            <a:r>
              <a:rPr lang="en-US" dirty="0" err="1"/>
              <a:t>Autoresearch</a:t>
            </a:r>
            <a:endParaRPr lang="en-US" dirty="0">
              <a:solidFill>
                <a:srgbClr val="C00000"/>
              </a:solidFill>
            </a:endParaRPr>
          </a:p>
        </p:txBody>
      </p:sp>
      <p:sp>
        <p:nvSpPr>
          <p:cNvPr id="4" name="Slide Number Placeholder 3">
            <a:extLst>
              <a:ext uri="{FF2B5EF4-FFF2-40B4-BE49-F238E27FC236}">
                <a16:creationId xmlns:a16="http://schemas.microsoft.com/office/drawing/2014/main" id="{7A5EFC39-BB62-5800-B629-8F2C5CF5155E}"/>
              </a:ext>
            </a:extLst>
          </p:cNvPr>
          <p:cNvSpPr>
            <a:spLocks noGrp="1"/>
          </p:cNvSpPr>
          <p:nvPr>
            <p:ph type="sldNum" sz="quarter" idx="12"/>
          </p:nvPr>
        </p:nvSpPr>
        <p:spPr/>
        <p:txBody>
          <a:bodyPr/>
          <a:lstStyle/>
          <a:p>
            <a:fld id="{5D6FF71F-CF6A-4C46-8F9B-61D49EEA70E3}" type="slidenum">
              <a:rPr lang="en-US" smtClean="0"/>
              <a:t>42</a:t>
            </a:fld>
            <a:endParaRPr lang="en-US"/>
          </a:p>
        </p:txBody>
      </p:sp>
      <p:sp>
        <p:nvSpPr>
          <p:cNvPr id="6" name="TextBox 5">
            <a:extLst>
              <a:ext uri="{FF2B5EF4-FFF2-40B4-BE49-F238E27FC236}">
                <a16:creationId xmlns:a16="http://schemas.microsoft.com/office/drawing/2014/main" id="{BE6129DF-BE32-D16C-A633-71EBDFD36EAB}"/>
              </a:ext>
            </a:extLst>
          </p:cNvPr>
          <p:cNvSpPr txBox="1"/>
          <p:nvPr/>
        </p:nvSpPr>
        <p:spPr>
          <a:xfrm>
            <a:off x="534389" y="6569539"/>
            <a:ext cx="10819742"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2"/>
              </a:rPr>
              <a:t>https://github.com/karpathy/autoresearch</a:t>
            </a:r>
            <a:endParaRPr lang="en-US" sz="1200" dirty="0">
              <a:solidFill>
                <a:schemeClr val="bg1">
                  <a:lumMod val="75000"/>
                </a:schemeClr>
              </a:solidFill>
            </a:endParaRPr>
          </a:p>
        </p:txBody>
      </p:sp>
      <p:pic>
        <p:nvPicPr>
          <p:cNvPr id="7" name="Picture 6">
            <a:extLst>
              <a:ext uri="{FF2B5EF4-FFF2-40B4-BE49-F238E27FC236}">
                <a16:creationId xmlns:a16="http://schemas.microsoft.com/office/drawing/2014/main" id="{E6D9F16F-5E85-9C9F-F2C8-47534FEEECC3}"/>
              </a:ext>
            </a:extLst>
          </p:cNvPr>
          <p:cNvPicPr>
            <a:picLocks noChangeAspect="1"/>
          </p:cNvPicPr>
          <p:nvPr/>
        </p:nvPicPr>
        <p:blipFill>
          <a:blip r:embed="rId3"/>
          <a:stretch>
            <a:fillRect/>
          </a:stretch>
        </p:blipFill>
        <p:spPr>
          <a:xfrm>
            <a:off x="320926" y="957102"/>
            <a:ext cx="11319220" cy="5605142"/>
          </a:xfrm>
          <a:prstGeom prst="rect">
            <a:avLst/>
          </a:prstGeom>
        </p:spPr>
      </p:pic>
    </p:spTree>
    <p:extLst>
      <p:ext uri="{BB962C8B-B14F-4D97-AF65-F5344CB8AC3E}">
        <p14:creationId xmlns:p14="http://schemas.microsoft.com/office/powerpoint/2010/main" val="422567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E938-9B6C-072D-45A0-3DDB430E1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20468-8CCF-F151-BDF8-B0FE37535DED}"/>
              </a:ext>
            </a:extLst>
          </p:cNvPr>
          <p:cNvSpPr>
            <a:spLocks noGrp="1"/>
          </p:cNvSpPr>
          <p:nvPr>
            <p:ph type="title"/>
          </p:nvPr>
        </p:nvSpPr>
        <p:spPr>
          <a:xfrm>
            <a:off x="534389" y="1755"/>
            <a:ext cx="11222181" cy="915532"/>
          </a:xfrm>
        </p:spPr>
        <p:txBody>
          <a:bodyPr>
            <a:normAutofit/>
          </a:bodyPr>
          <a:lstStyle/>
          <a:p>
            <a:r>
              <a:rPr lang="en-US" dirty="0"/>
              <a:t> </a:t>
            </a:r>
            <a:r>
              <a:rPr lang="en-US" dirty="0" err="1"/>
              <a:t>Karpathy</a:t>
            </a:r>
            <a:r>
              <a:rPr lang="en-US" dirty="0"/>
              <a:t> </a:t>
            </a:r>
            <a:r>
              <a:rPr lang="en-US" dirty="0" err="1"/>
              <a:t>Autoresearch</a:t>
            </a:r>
            <a:r>
              <a:rPr lang="en-US" dirty="0"/>
              <a:t> Architecture</a:t>
            </a:r>
            <a:endParaRPr lang="en-US" dirty="0">
              <a:solidFill>
                <a:srgbClr val="C00000"/>
              </a:solidFill>
            </a:endParaRPr>
          </a:p>
        </p:txBody>
      </p:sp>
      <p:sp>
        <p:nvSpPr>
          <p:cNvPr id="4" name="Slide Number Placeholder 3">
            <a:extLst>
              <a:ext uri="{FF2B5EF4-FFF2-40B4-BE49-F238E27FC236}">
                <a16:creationId xmlns:a16="http://schemas.microsoft.com/office/drawing/2014/main" id="{3B116FA3-50A2-42CD-D158-7F517C36792F}"/>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6" name="TextBox 5">
            <a:extLst>
              <a:ext uri="{FF2B5EF4-FFF2-40B4-BE49-F238E27FC236}">
                <a16:creationId xmlns:a16="http://schemas.microsoft.com/office/drawing/2014/main" id="{D2F9C836-1C68-F903-A279-AAD33A3842E6}"/>
              </a:ext>
            </a:extLst>
          </p:cNvPr>
          <p:cNvSpPr txBox="1"/>
          <p:nvPr/>
        </p:nvSpPr>
        <p:spPr>
          <a:xfrm>
            <a:off x="534389" y="6569539"/>
            <a:ext cx="10819742" cy="276999"/>
          </a:xfrm>
          <a:prstGeom prst="rect">
            <a:avLst/>
          </a:prstGeom>
          <a:noFill/>
        </p:spPr>
        <p:txBody>
          <a:bodyPr wrap="square">
            <a:spAutoFit/>
          </a:bodyPr>
          <a:lstStyle/>
          <a:p>
            <a:pPr algn="ctr"/>
            <a:r>
              <a:rPr lang="en-US" sz="1200" dirty="0">
                <a:solidFill>
                  <a:schemeClr val="bg1">
                    <a:lumMod val="75000"/>
                  </a:schemeClr>
                </a:solidFill>
              </a:rPr>
              <a:t>Source:</a:t>
            </a:r>
            <a:r>
              <a:rPr lang="zh-TW" altLang="en-US" sz="1200" dirty="0">
                <a:solidFill>
                  <a:schemeClr val="bg1">
                    <a:lumMod val="75000"/>
                  </a:schemeClr>
                </a:solidFill>
              </a:rPr>
              <a:t> </a:t>
            </a:r>
            <a:r>
              <a:rPr lang="en-US" altLang="zh-TW" sz="1200" dirty="0">
                <a:solidFill>
                  <a:schemeClr val="bg1">
                    <a:lumMod val="75000"/>
                  </a:schemeClr>
                </a:solidFill>
                <a:hlinkClick r:id="rId2"/>
              </a:rPr>
              <a:t>https://datasciencedojo.com/blog/karpathy-autoresearch-explained/</a:t>
            </a:r>
            <a:endParaRPr lang="en-US" altLang="zh-TW" sz="1200" dirty="0">
              <a:solidFill>
                <a:schemeClr val="bg1">
                  <a:lumMod val="75000"/>
                </a:schemeClr>
              </a:solidFill>
            </a:endParaRPr>
          </a:p>
        </p:txBody>
      </p:sp>
      <p:pic>
        <p:nvPicPr>
          <p:cNvPr id="5" name="Picture 4">
            <a:extLst>
              <a:ext uri="{FF2B5EF4-FFF2-40B4-BE49-F238E27FC236}">
                <a16:creationId xmlns:a16="http://schemas.microsoft.com/office/drawing/2014/main" id="{CE1D95E0-DD46-84DB-3787-682FAFF96BF2}"/>
              </a:ext>
            </a:extLst>
          </p:cNvPr>
          <p:cNvPicPr>
            <a:picLocks noChangeAspect="1"/>
          </p:cNvPicPr>
          <p:nvPr/>
        </p:nvPicPr>
        <p:blipFill>
          <a:blip r:embed="rId3"/>
          <a:stretch>
            <a:fillRect/>
          </a:stretch>
        </p:blipFill>
        <p:spPr>
          <a:xfrm>
            <a:off x="184767" y="1034288"/>
            <a:ext cx="11822465" cy="5472536"/>
          </a:xfrm>
          <a:prstGeom prst="rect">
            <a:avLst/>
          </a:prstGeom>
        </p:spPr>
      </p:pic>
    </p:spTree>
    <p:extLst>
      <p:ext uri="{BB962C8B-B14F-4D97-AF65-F5344CB8AC3E}">
        <p14:creationId xmlns:p14="http://schemas.microsoft.com/office/powerpoint/2010/main" val="185766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E23C-4608-8A55-54E3-A57AEEB60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5DEBA-D8E3-2087-3640-7A373F7180F7}"/>
              </a:ext>
            </a:extLst>
          </p:cNvPr>
          <p:cNvSpPr>
            <a:spLocks noGrp="1"/>
          </p:cNvSpPr>
          <p:nvPr>
            <p:ph type="title"/>
          </p:nvPr>
        </p:nvSpPr>
        <p:spPr>
          <a:xfrm>
            <a:off x="534389" y="1755"/>
            <a:ext cx="11222181" cy="915532"/>
          </a:xfrm>
        </p:spPr>
        <p:txBody>
          <a:bodyPr>
            <a:normAutofit fontScale="90000"/>
          </a:bodyPr>
          <a:lstStyle/>
          <a:p>
            <a:r>
              <a:rPr lang="en-US" dirty="0"/>
              <a:t> </a:t>
            </a:r>
            <a:r>
              <a:rPr lang="en-US" dirty="0" err="1"/>
              <a:t>Karpathy</a:t>
            </a:r>
            <a:r>
              <a:rPr lang="en-US" dirty="0"/>
              <a:t> </a:t>
            </a:r>
            <a:r>
              <a:rPr lang="en-US" dirty="0" err="1"/>
              <a:t>Autoresearch</a:t>
            </a:r>
            <a:r>
              <a:rPr lang="en-US" dirty="0"/>
              <a:t>: </a:t>
            </a:r>
            <a:r>
              <a:rPr lang="en-US" sz="2700" dirty="0"/>
              <a:t>The Loop That Improves Your Work</a:t>
            </a:r>
            <a:endParaRPr lang="en-US" sz="2700" dirty="0">
              <a:solidFill>
                <a:srgbClr val="C00000"/>
              </a:solidFill>
            </a:endParaRPr>
          </a:p>
        </p:txBody>
      </p:sp>
      <p:sp>
        <p:nvSpPr>
          <p:cNvPr id="4" name="Slide Number Placeholder 3">
            <a:extLst>
              <a:ext uri="{FF2B5EF4-FFF2-40B4-BE49-F238E27FC236}">
                <a16:creationId xmlns:a16="http://schemas.microsoft.com/office/drawing/2014/main" id="{AD991367-C8E5-7BAA-BFE5-BDD6FCEBA02B}"/>
              </a:ext>
            </a:extLst>
          </p:cNvPr>
          <p:cNvSpPr>
            <a:spLocks noGrp="1"/>
          </p:cNvSpPr>
          <p:nvPr>
            <p:ph type="sldNum" sz="quarter" idx="12"/>
          </p:nvPr>
        </p:nvSpPr>
        <p:spPr/>
        <p:txBody>
          <a:bodyPr/>
          <a:lstStyle/>
          <a:p>
            <a:fld id="{5D6FF71F-CF6A-4C46-8F9B-61D49EEA70E3}" type="slidenum">
              <a:rPr lang="en-US" smtClean="0"/>
              <a:t>44</a:t>
            </a:fld>
            <a:endParaRPr lang="en-US"/>
          </a:p>
        </p:txBody>
      </p:sp>
      <p:sp>
        <p:nvSpPr>
          <p:cNvPr id="6" name="TextBox 5">
            <a:extLst>
              <a:ext uri="{FF2B5EF4-FFF2-40B4-BE49-F238E27FC236}">
                <a16:creationId xmlns:a16="http://schemas.microsoft.com/office/drawing/2014/main" id="{6D42755D-22DA-4841-02F8-F129D769DA36}"/>
              </a:ext>
            </a:extLst>
          </p:cNvPr>
          <p:cNvSpPr txBox="1"/>
          <p:nvPr/>
        </p:nvSpPr>
        <p:spPr>
          <a:xfrm>
            <a:off x="686129" y="6602059"/>
            <a:ext cx="10819742" cy="276999"/>
          </a:xfrm>
          <a:prstGeom prst="rect">
            <a:avLst/>
          </a:prstGeom>
          <a:noFill/>
        </p:spPr>
        <p:txBody>
          <a:bodyPr wrap="square">
            <a:spAutoFit/>
          </a:bodyPr>
          <a:lstStyle/>
          <a:p>
            <a:pPr algn="ctr"/>
            <a:r>
              <a:rPr lang="en-US" sz="1200" dirty="0">
                <a:solidFill>
                  <a:schemeClr val="bg1">
                    <a:lumMod val="75000"/>
                  </a:schemeClr>
                </a:solidFill>
              </a:rPr>
              <a:t>Source: </a:t>
            </a:r>
            <a:r>
              <a:rPr lang="en-US" sz="1200" dirty="0">
                <a:solidFill>
                  <a:schemeClr val="bg1">
                    <a:lumMod val="75000"/>
                  </a:schemeClr>
                </a:solidFill>
                <a:hlinkClick r:id="rId2"/>
              </a:rPr>
              <a:t>https://thecreatorsai.com/p/autoresearch-the-loop-that-improves</a:t>
            </a:r>
            <a:endParaRPr lang="en-US" sz="1200" dirty="0">
              <a:solidFill>
                <a:schemeClr val="bg1">
                  <a:lumMod val="75000"/>
                </a:schemeClr>
              </a:solidFill>
            </a:endParaRPr>
          </a:p>
        </p:txBody>
      </p:sp>
      <p:pic>
        <p:nvPicPr>
          <p:cNvPr id="5" name="Picture 4">
            <a:extLst>
              <a:ext uri="{FF2B5EF4-FFF2-40B4-BE49-F238E27FC236}">
                <a16:creationId xmlns:a16="http://schemas.microsoft.com/office/drawing/2014/main" id="{96F037D2-7914-2F60-3CA8-538F873DA415}"/>
              </a:ext>
            </a:extLst>
          </p:cNvPr>
          <p:cNvPicPr>
            <a:picLocks noChangeAspect="1"/>
          </p:cNvPicPr>
          <p:nvPr/>
        </p:nvPicPr>
        <p:blipFill>
          <a:blip r:embed="rId3"/>
          <a:stretch>
            <a:fillRect/>
          </a:stretch>
        </p:blipFill>
        <p:spPr>
          <a:xfrm>
            <a:off x="1943677" y="856115"/>
            <a:ext cx="8304645" cy="5779407"/>
          </a:xfrm>
          <a:prstGeom prst="rect">
            <a:avLst/>
          </a:prstGeom>
        </p:spPr>
      </p:pic>
    </p:spTree>
    <p:extLst>
      <p:ext uri="{BB962C8B-B14F-4D97-AF65-F5344CB8AC3E}">
        <p14:creationId xmlns:p14="http://schemas.microsoft.com/office/powerpoint/2010/main" val="84907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Agentic AI Foundations</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45</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Acharya, Deepak Bhaskar, </a:t>
            </a:r>
            <a:r>
              <a:rPr lang="en-US" sz="800" dirty="0" err="1">
                <a:solidFill>
                  <a:schemeClr val="bg1">
                    <a:lumMod val="75000"/>
                  </a:schemeClr>
                </a:solidFill>
              </a:rPr>
              <a:t>Karthigeyan</a:t>
            </a:r>
            <a:r>
              <a:rPr lang="en-US" sz="800" dirty="0">
                <a:solidFill>
                  <a:schemeClr val="bg1">
                    <a:lumMod val="75000"/>
                  </a:schemeClr>
                </a:solidFill>
              </a:rPr>
              <a:t> </a:t>
            </a:r>
            <a:r>
              <a:rPr lang="en-US" sz="800" dirty="0" err="1">
                <a:solidFill>
                  <a:schemeClr val="bg1">
                    <a:lumMod val="75000"/>
                  </a:schemeClr>
                </a:solidFill>
              </a:rPr>
              <a:t>Kuppan</a:t>
            </a:r>
            <a:r>
              <a:rPr lang="en-US" sz="800" dirty="0">
                <a:solidFill>
                  <a:schemeClr val="bg1">
                    <a:lumMod val="75000"/>
                  </a:schemeClr>
                </a:solidFill>
              </a:rPr>
              <a:t>, and B. </a:t>
            </a:r>
            <a:r>
              <a:rPr lang="en-US" sz="800" dirty="0" err="1">
                <a:solidFill>
                  <a:schemeClr val="bg1">
                    <a:lumMod val="75000"/>
                  </a:schemeClr>
                </a:solidFill>
              </a:rPr>
              <a:t>Divya</a:t>
            </a:r>
            <a:r>
              <a:rPr lang="en-US" sz="800" dirty="0">
                <a:solidFill>
                  <a:schemeClr val="bg1">
                    <a:lumMod val="75000"/>
                  </a:schemeClr>
                </a:solidFill>
              </a:rPr>
              <a:t>. "Agentic AI: Autonomous Intelligence for Complex Goals–A Comprehensive Survey." IEEE Access (2025).</a:t>
            </a:r>
          </a:p>
        </p:txBody>
      </p:sp>
      <p:pic>
        <p:nvPicPr>
          <p:cNvPr id="7" name="Picture 6">
            <a:extLst>
              <a:ext uri="{FF2B5EF4-FFF2-40B4-BE49-F238E27FC236}">
                <a16:creationId xmlns:a16="http://schemas.microsoft.com/office/drawing/2014/main" id="{08371C5C-C5C6-7B1C-9AA9-483605355F6B}"/>
              </a:ext>
            </a:extLst>
          </p:cNvPr>
          <p:cNvPicPr>
            <a:picLocks noChangeAspect="1"/>
          </p:cNvPicPr>
          <p:nvPr/>
        </p:nvPicPr>
        <p:blipFill>
          <a:blip r:embed="rId2"/>
          <a:stretch>
            <a:fillRect/>
          </a:stretch>
        </p:blipFill>
        <p:spPr>
          <a:xfrm>
            <a:off x="672017" y="768660"/>
            <a:ext cx="10828428" cy="5745967"/>
          </a:xfrm>
          <a:prstGeom prst="rect">
            <a:avLst/>
          </a:prstGeom>
        </p:spPr>
      </p:pic>
    </p:spTree>
    <p:extLst>
      <p:ext uri="{BB962C8B-B14F-4D97-AF65-F5344CB8AC3E}">
        <p14:creationId xmlns:p14="http://schemas.microsoft.com/office/powerpoint/2010/main" val="1744128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fontScale="90000"/>
          </a:bodyPr>
          <a:lstStyle/>
          <a:p>
            <a:r>
              <a:rPr lang="en-US" dirty="0"/>
              <a:t> Agentic AI Workflow for Scientific Discovery</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46</a:t>
            </a:fld>
            <a:endParaRPr lang="en-US"/>
          </a:p>
        </p:txBody>
      </p:sp>
      <p:pic>
        <p:nvPicPr>
          <p:cNvPr id="3" name="Picture 2">
            <a:extLst>
              <a:ext uri="{FF2B5EF4-FFF2-40B4-BE49-F238E27FC236}">
                <a16:creationId xmlns:a16="http://schemas.microsoft.com/office/drawing/2014/main" id="{56A25249-63BF-8398-E8C8-2498969A318B}"/>
              </a:ext>
            </a:extLst>
          </p:cNvPr>
          <p:cNvPicPr>
            <a:picLocks noChangeAspect="1"/>
          </p:cNvPicPr>
          <p:nvPr/>
        </p:nvPicPr>
        <p:blipFill>
          <a:blip r:embed="rId2"/>
          <a:stretch>
            <a:fillRect/>
          </a:stretch>
        </p:blipFill>
        <p:spPr>
          <a:xfrm>
            <a:off x="1073944" y="823438"/>
            <a:ext cx="10044111" cy="5758713"/>
          </a:xfrm>
          <a:prstGeom prst="rect">
            <a:avLst/>
          </a:prstGeom>
        </p:spPr>
      </p:pic>
      <p:sp>
        <p:nvSpPr>
          <p:cNvPr id="5" name="TextBox 4">
            <a:extLst>
              <a:ext uri="{FF2B5EF4-FFF2-40B4-BE49-F238E27FC236}">
                <a16:creationId xmlns:a16="http://schemas.microsoft.com/office/drawing/2014/main" id="{E671113F-3326-CDDB-A4C7-87DE329291FC}"/>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a:t>
            </a:r>
            <a:r>
              <a:rPr lang="en-US" sz="800" dirty="0" err="1">
                <a:solidFill>
                  <a:schemeClr val="bg1">
                    <a:lumMod val="75000"/>
                  </a:schemeClr>
                </a:solidFill>
              </a:rPr>
              <a:t>Gridach</a:t>
            </a:r>
            <a:r>
              <a:rPr lang="en-US" sz="800" dirty="0">
                <a:solidFill>
                  <a:schemeClr val="bg1">
                    <a:lumMod val="75000"/>
                  </a:schemeClr>
                </a:solidFill>
              </a:rPr>
              <a:t>, Mourad, Jay </a:t>
            </a:r>
            <a:r>
              <a:rPr lang="en-US" sz="800" dirty="0" err="1">
                <a:solidFill>
                  <a:schemeClr val="bg1">
                    <a:lumMod val="75000"/>
                  </a:schemeClr>
                </a:solidFill>
              </a:rPr>
              <a:t>Nanavati</a:t>
            </a:r>
            <a:r>
              <a:rPr lang="en-US" sz="800" dirty="0">
                <a:solidFill>
                  <a:schemeClr val="bg1">
                    <a:lumMod val="75000"/>
                  </a:schemeClr>
                </a:solidFill>
              </a:rPr>
              <a:t>, </a:t>
            </a:r>
            <a:r>
              <a:rPr lang="en-US" sz="800" dirty="0" err="1">
                <a:solidFill>
                  <a:schemeClr val="bg1">
                    <a:lumMod val="75000"/>
                  </a:schemeClr>
                </a:solidFill>
              </a:rPr>
              <a:t>Khaldoun</a:t>
            </a:r>
            <a:r>
              <a:rPr lang="en-US" sz="800" dirty="0">
                <a:solidFill>
                  <a:schemeClr val="bg1">
                    <a:lumMod val="75000"/>
                  </a:schemeClr>
                </a:solidFill>
              </a:rPr>
              <a:t> Zine El Abidine, </a:t>
            </a:r>
            <a:r>
              <a:rPr lang="en-US" sz="800" dirty="0" err="1">
                <a:solidFill>
                  <a:schemeClr val="bg1">
                    <a:lumMod val="75000"/>
                  </a:schemeClr>
                </a:solidFill>
              </a:rPr>
              <a:t>Lenon</a:t>
            </a:r>
            <a:r>
              <a:rPr lang="en-US" sz="800" dirty="0">
                <a:solidFill>
                  <a:schemeClr val="bg1">
                    <a:lumMod val="75000"/>
                  </a:schemeClr>
                </a:solidFill>
              </a:rPr>
              <a:t> Mendes, and Christina Mack. "Agentic AI for Scientific Discovery: A Survey of Progress, Challenges, and Future Directions." </a:t>
            </a:r>
            <a:r>
              <a:rPr lang="en-US" sz="800" dirty="0" err="1">
                <a:solidFill>
                  <a:schemeClr val="bg1">
                    <a:lumMod val="75000"/>
                  </a:schemeClr>
                </a:solidFill>
              </a:rPr>
              <a:t>arXiv</a:t>
            </a:r>
            <a:r>
              <a:rPr lang="en-US" sz="800" dirty="0">
                <a:solidFill>
                  <a:schemeClr val="bg1">
                    <a:lumMod val="75000"/>
                  </a:schemeClr>
                </a:solidFill>
              </a:rPr>
              <a:t> preprint arXiv:2503.08979 (2025).</a:t>
            </a:r>
          </a:p>
        </p:txBody>
      </p:sp>
    </p:spTree>
    <p:extLst>
      <p:ext uri="{BB962C8B-B14F-4D97-AF65-F5344CB8AC3E}">
        <p14:creationId xmlns:p14="http://schemas.microsoft.com/office/powerpoint/2010/main" val="1441327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Large Language Model (LLM) Based Agents</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47</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Guo, </a:t>
            </a:r>
            <a:r>
              <a:rPr lang="en-US" sz="800" dirty="0" err="1">
                <a:solidFill>
                  <a:schemeClr val="bg1">
                    <a:lumMod val="75000"/>
                  </a:schemeClr>
                </a:solidFill>
              </a:rPr>
              <a:t>Taicheng</a:t>
            </a:r>
            <a:r>
              <a:rPr lang="en-US" sz="800" dirty="0">
                <a:solidFill>
                  <a:schemeClr val="bg1">
                    <a:lumMod val="75000"/>
                  </a:schemeClr>
                </a:solidFill>
              </a:rPr>
              <a:t>, </a:t>
            </a:r>
            <a:r>
              <a:rPr lang="en-US" sz="800" dirty="0" err="1">
                <a:solidFill>
                  <a:schemeClr val="bg1">
                    <a:lumMod val="75000"/>
                  </a:schemeClr>
                </a:solidFill>
              </a:rPr>
              <a:t>Xiuying</a:t>
            </a:r>
            <a:r>
              <a:rPr lang="en-US" sz="800" dirty="0">
                <a:solidFill>
                  <a:schemeClr val="bg1">
                    <a:lumMod val="75000"/>
                  </a:schemeClr>
                </a:solidFill>
              </a:rPr>
              <a:t> Chen, </a:t>
            </a:r>
            <a:r>
              <a:rPr lang="en-US" sz="800" dirty="0" err="1">
                <a:solidFill>
                  <a:schemeClr val="bg1">
                    <a:lumMod val="75000"/>
                  </a:schemeClr>
                </a:solidFill>
              </a:rPr>
              <a:t>Yaqi</a:t>
            </a:r>
            <a:r>
              <a:rPr lang="en-US" sz="800" dirty="0">
                <a:solidFill>
                  <a:schemeClr val="bg1">
                    <a:lumMod val="75000"/>
                  </a:schemeClr>
                </a:solidFill>
              </a:rPr>
              <a:t> Wang, </a:t>
            </a:r>
            <a:r>
              <a:rPr lang="en-US" sz="800" dirty="0" err="1">
                <a:solidFill>
                  <a:schemeClr val="bg1">
                    <a:lumMod val="75000"/>
                  </a:schemeClr>
                </a:solidFill>
              </a:rPr>
              <a:t>Ruidi</a:t>
            </a:r>
            <a:r>
              <a:rPr lang="en-US" sz="800" dirty="0">
                <a:solidFill>
                  <a:schemeClr val="bg1">
                    <a:lumMod val="75000"/>
                  </a:schemeClr>
                </a:solidFill>
              </a:rPr>
              <a:t> Chang, </a:t>
            </a:r>
            <a:r>
              <a:rPr lang="en-US" sz="800" dirty="0" err="1">
                <a:solidFill>
                  <a:schemeClr val="bg1">
                    <a:lumMod val="75000"/>
                  </a:schemeClr>
                </a:solidFill>
              </a:rPr>
              <a:t>Shichao</a:t>
            </a:r>
            <a:r>
              <a:rPr lang="en-US" sz="800" dirty="0">
                <a:solidFill>
                  <a:schemeClr val="bg1">
                    <a:lumMod val="75000"/>
                  </a:schemeClr>
                </a:solidFill>
              </a:rPr>
              <a:t> Pei, Nitesh V. Chawla, Olaf Wiest, and </a:t>
            </a:r>
            <a:r>
              <a:rPr lang="en-US" sz="800" dirty="0" err="1">
                <a:solidFill>
                  <a:schemeClr val="bg1">
                    <a:lumMod val="75000"/>
                  </a:schemeClr>
                </a:solidFill>
              </a:rPr>
              <a:t>Xiangliang</a:t>
            </a:r>
            <a:r>
              <a:rPr lang="en-US" sz="800" dirty="0">
                <a:solidFill>
                  <a:schemeClr val="bg1">
                    <a:lumMod val="75000"/>
                  </a:schemeClr>
                </a:solidFill>
              </a:rPr>
              <a:t> Zhang. "Large language model based multi-agents: A survey of progress and challenges." </a:t>
            </a:r>
            <a:r>
              <a:rPr lang="en-US" sz="800" dirty="0" err="1">
                <a:solidFill>
                  <a:schemeClr val="bg1">
                    <a:lumMod val="75000"/>
                  </a:schemeClr>
                </a:solidFill>
              </a:rPr>
              <a:t>arXiv</a:t>
            </a:r>
            <a:r>
              <a:rPr lang="en-US" sz="800" dirty="0">
                <a:solidFill>
                  <a:schemeClr val="bg1">
                    <a:lumMod val="75000"/>
                  </a:schemeClr>
                </a:solidFill>
              </a:rPr>
              <a:t> preprint arXiv:2402.01680 (2024).</a:t>
            </a:r>
          </a:p>
        </p:txBody>
      </p:sp>
      <p:pic>
        <p:nvPicPr>
          <p:cNvPr id="10" name="Picture 9">
            <a:extLst>
              <a:ext uri="{FF2B5EF4-FFF2-40B4-BE49-F238E27FC236}">
                <a16:creationId xmlns:a16="http://schemas.microsoft.com/office/drawing/2014/main" id="{777D36D7-160E-8599-2A29-98EE495A2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048" y="847774"/>
            <a:ext cx="9864859" cy="5740472"/>
          </a:xfrm>
          <a:prstGeom prst="rect">
            <a:avLst/>
          </a:prstGeom>
        </p:spPr>
      </p:pic>
    </p:spTree>
    <p:extLst>
      <p:ext uri="{BB962C8B-B14F-4D97-AF65-F5344CB8AC3E}">
        <p14:creationId xmlns:p14="http://schemas.microsoft.com/office/powerpoint/2010/main" val="2126272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(a) Type I: </a:t>
            </a:r>
            <a:r>
              <a:rPr lang="en-US" sz="2800" dirty="0">
                <a:solidFill>
                  <a:srgbClr val="C00000"/>
                </a:solidFill>
              </a:rPr>
              <a:t>Closed-source LLMs as Planners </a:t>
            </a:r>
            <a:r>
              <a:rPr lang="en-US" sz="2800" dirty="0">
                <a:solidFill>
                  <a:schemeClr val="accent1"/>
                </a:solidFill>
              </a:rPr>
              <a:t>w/o </a:t>
            </a:r>
            <a:r>
              <a:rPr lang="en-US" sz="2800" dirty="0" err="1">
                <a:solidFill>
                  <a:schemeClr val="accent1"/>
                </a:solidFill>
              </a:rPr>
              <a:t>Longterm</a:t>
            </a:r>
            <a:r>
              <a:rPr lang="en-US" sz="2800" dirty="0">
                <a:solidFill>
                  <a:schemeClr val="accent1"/>
                </a:solidFill>
              </a:rPr>
              <a:t>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48</a:t>
            </a:fld>
            <a:endParaRPr lang="en-US"/>
          </a:p>
        </p:txBody>
      </p:sp>
      <p:pic>
        <p:nvPicPr>
          <p:cNvPr id="6" name="Picture 5">
            <a:extLst>
              <a:ext uri="{FF2B5EF4-FFF2-40B4-BE49-F238E27FC236}">
                <a16:creationId xmlns:a16="http://schemas.microsoft.com/office/drawing/2014/main" id="{EC1CA840-3795-78EC-284A-97152B415BD7}"/>
              </a:ext>
            </a:extLst>
          </p:cNvPr>
          <p:cNvPicPr>
            <a:picLocks noChangeAspect="1"/>
          </p:cNvPicPr>
          <p:nvPr/>
        </p:nvPicPr>
        <p:blipFill>
          <a:blip r:embed="rId2"/>
          <a:stretch>
            <a:fillRect/>
          </a:stretch>
        </p:blipFill>
        <p:spPr>
          <a:xfrm>
            <a:off x="956621" y="1416281"/>
            <a:ext cx="6919972" cy="5225285"/>
          </a:xfrm>
          <a:prstGeom prst="rect">
            <a:avLst/>
          </a:prstGeom>
        </p:spPr>
      </p:pic>
      <p:sp>
        <p:nvSpPr>
          <p:cNvPr id="8" name="TextBox 7">
            <a:extLst>
              <a:ext uri="{FF2B5EF4-FFF2-40B4-BE49-F238E27FC236}">
                <a16:creationId xmlns:a16="http://schemas.microsoft.com/office/drawing/2014/main" id="{85DB934A-91BB-8DD9-5789-2AD50B6399ED}"/>
              </a:ext>
            </a:extLst>
          </p:cNvPr>
          <p:cNvSpPr txBox="1"/>
          <p:nvPr/>
        </p:nvSpPr>
        <p:spPr>
          <a:xfrm>
            <a:off x="8285828" y="2256204"/>
            <a:ext cx="3581579" cy="3108543"/>
          </a:xfrm>
          <a:prstGeom prst="rect">
            <a:avLst/>
          </a:prstGeom>
          <a:noFill/>
        </p:spPr>
        <p:txBody>
          <a:bodyPr wrap="square">
            <a:spAutoFit/>
          </a:bodyPr>
          <a:lstStyle/>
          <a:p>
            <a:r>
              <a:rPr lang="en-US" sz="2800" dirty="0">
                <a:solidFill>
                  <a:schemeClr val="accent1"/>
                </a:solidFill>
              </a:rPr>
              <a:t>Use prompt techniques to guide closed-source LLMs in decision-making</a:t>
            </a:r>
            <a:br>
              <a:rPr lang="en-US" sz="2800" dirty="0">
                <a:solidFill>
                  <a:schemeClr val="accent1"/>
                </a:solidFill>
              </a:rPr>
            </a:br>
            <a:r>
              <a:rPr lang="en-US" sz="2800" dirty="0">
                <a:solidFill>
                  <a:schemeClr val="accent1"/>
                </a:solidFill>
              </a:rPr>
              <a:t>and planning to complete tasks without long memory.</a:t>
            </a:r>
            <a:endParaRPr lang="en-US" sz="2800" dirty="0"/>
          </a:p>
        </p:txBody>
      </p:sp>
      <p:sp>
        <p:nvSpPr>
          <p:cNvPr id="9" name="TextBox 8">
            <a:extLst>
              <a:ext uri="{FF2B5EF4-FFF2-40B4-BE49-F238E27FC236}">
                <a16:creationId xmlns:a16="http://schemas.microsoft.com/office/drawing/2014/main" id="{F7E3386D-E398-ED42-7971-73A6AC0BF010}"/>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753662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3100" dirty="0">
                <a:solidFill>
                  <a:schemeClr val="accent1"/>
                </a:solidFill>
              </a:rPr>
              <a:t>(b) Type II: </a:t>
            </a:r>
            <a:r>
              <a:rPr lang="en-US" sz="3100" dirty="0">
                <a:solidFill>
                  <a:srgbClr val="C00000"/>
                </a:solidFill>
              </a:rPr>
              <a:t>Finetuned LLMs </a:t>
            </a:r>
            <a:r>
              <a:rPr lang="en-US" sz="3100" dirty="0">
                <a:solidFill>
                  <a:schemeClr val="accent1"/>
                </a:solidFill>
              </a:rPr>
              <a:t>as Planners w/o long-term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49</a:t>
            </a:fld>
            <a:endParaRPr lang="en-US"/>
          </a:p>
        </p:txBody>
      </p:sp>
      <p:sp>
        <p:nvSpPr>
          <p:cNvPr id="8" name="TextBox 7">
            <a:extLst>
              <a:ext uri="{FF2B5EF4-FFF2-40B4-BE49-F238E27FC236}">
                <a16:creationId xmlns:a16="http://schemas.microsoft.com/office/drawing/2014/main" id="{85DB934A-91BB-8DD9-5789-2AD50B6399ED}"/>
              </a:ext>
            </a:extLst>
          </p:cNvPr>
          <p:cNvSpPr txBox="1"/>
          <p:nvPr/>
        </p:nvSpPr>
        <p:spPr>
          <a:xfrm>
            <a:off x="8174991" y="1910802"/>
            <a:ext cx="3581579" cy="4093428"/>
          </a:xfrm>
          <a:prstGeom prst="rect">
            <a:avLst/>
          </a:prstGeom>
          <a:noFill/>
        </p:spPr>
        <p:txBody>
          <a:bodyPr wrap="square">
            <a:spAutoFit/>
          </a:bodyPr>
          <a:lstStyle/>
          <a:p>
            <a:r>
              <a:rPr lang="en-US" sz="2600" dirty="0">
                <a:solidFill>
                  <a:schemeClr val="accent1"/>
                </a:solidFill>
              </a:rPr>
              <a:t>Use action-related data to finetune existing open-source large models,</a:t>
            </a:r>
          </a:p>
          <a:p>
            <a:r>
              <a:rPr lang="en-US" sz="2600" dirty="0">
                <a:solidFill>
                  <a:schemeClr val="accent1"/>
                </a:solidFill>
              </a:rPr>
              <a:t>enabling them to achieve decision-making, planning, and tool invocation capabilities comparable</a:t>
            </a:r>
          </a:p>
          <a:p>
            <a:r>
              <a:rPr lang="en-US" sz="2600" dirty="0">
                <a:solidFill>
                  <a:schemeClr val="accent1"/>
                </a:solidFill>
              </a:rPr>
              <a:t>to closed-source LLMs</a:t>
            </a:r>
            <a:endParaRPr lang="en-US" sz="2600" dirty="0"/>
          </a:p>
        </p:txBody>
      </p:sp>
      <p:pic>
        <p:nvPicPr>
          <p:cNvPr id="5" name="Picture 4">
            <a:extLst>
              <a:ext uri="{FF2B5EF4-FFF2-40B4-BE49-F238E27FC236}">
                <a16:creationId xmlns:a16="http://schemas.microsoft.com/office/drawing/2014/main" id="{20B845F1-8E68-FF76-3944-D7DE7B6CADFD}"/>
              </a:ext>
            </a:extLst>
          </p:cNvPr>
          <p:cNvPicPr>
            <a:picLocks noChangeAspect="1"/>
          </p:cNvPicPr>
          <p:nvPr/>
        </p:nvPicPr>
        <p:blipFill>
          <a:blip r:embed="rId2"/>
          <a:stretch>
            <a:fillRect/>
          </a:stretch>
        </p:blipFill>
        <p:spPr>
          <a:xfrm>
            <a:off x="1069433" y="1443990"/>
            <a:ext cx="6665632" cy="5118253"/>
          </a:xfrm>
          <a:prstGeom prst="rect">
            <a:avLst/>
          </a:prstGeom>
        </p:spPr>
      </p:pic>
      <p:sp>
        <p:nvSpPr>
          <p:cNvPr id="10" name="TextBox 9">
            <a:extLst>
              <a:ext uri="{FF2B5EF4-FFF2-40B4-BE49-F238E27FC236}">
                <a16:creationId xmlns:a16="http://schemas.microsoft.com/office/drawing/2014/main" id="{F3865D7A-9806-61B4-6151-683B86D52F92}"/>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96321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624621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(c) Type III: Planners with </a:t>
            </a:r>
            <a:r>
              <a:rPr lang="en-US" sz="2800" dirty="0">
                <a:solidFill>
                  <a:srgbClr val="C00000"/>
                </a:solidFill>
              </a:rPr>
              <a:t>Indirect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50</a:t>
            </a:fld>
            <a:endParaRPr lang="en-US"/>
          </a:p>
        </p:txBody>
      </p:sp>
      <p:pic>
        <p:nvPicPr>
          <p:cNvPr id="3" name="Picture 2">
            <a:extLst>
              <a:ext uri="{FF2B5EF4-FFF2-40B4-BE49-F238E27FC236}">
                <a16:creationId xmlns:a16="http://schemas.microsoft.com/office/drawing/2014/main" id="{AB85AFD2-9AA7-3554-2E59-8192202A1D22}"/>
              </a:ext>
            </a:extLst>
          </p:cNvPr>
          <p:cNvPicPr>
            <a:picLocks noChangeAspect="1"/>
          </p:cNvPicPr>
          <p:nvPr/>
        </p:nvPicPr>
        <p:blipFill>
          <a:blip r:embed="rId2"/>
          <a:stretch>
            <a:fillRect/>
          </a:stretch>
        </p:blipFill>
        <p:spPr>
          <a:xfrm>
            <a:off x="1069432" y="1443991"/>
            <a:ext cx="6884253" cy="4970664"/>
          </a:xfrm>
          <a:prstGeom prst="rect">
            <a:avLst/>
          </a:prstGeom>
        </p:spPr>
      </p:pic>
      <p:sp>
        <p:nvSpPr>
          <p:cNvPr id="5" name="TextBox 4">
            <a:extLst>
              <a:ext uri="{FF2B5EF4-FFF2-40B4-BE49-F238E27FC236}">
                <a16:creationId xmlns:a16="http://schemas.microsoft.com/office/drawing/2014/main" id="{5F243CAA-0071-24B7-C81E-F0AB14C8954D}"/>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indirect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7" name="TextBox 6">
            <a:extLst>
              <a:ext uri="{FF2B5EF4-FFF2-40B4-BE49-F238E27FC236}">
                <a16:creationId xmlns:a16="http://schemas.microsoft.com/office/drawing/2014/main" id="{B05859B1-F58A-A34D-D368-789305C44977}"/>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3201068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(d) Type IV: Planners with </a:t>
            </a:r>
            <a:r>
              <a:rPr lang="en-US" sz="2800" dirty="0">
                <a:solidFill>
                  <a:srgbClr val="C00000"/>
                </a:solidFill>
              </a:rPr>
              <a:t>Native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51</a:t>
            </a:fld>
            <a:endParaRPr lang="en-US"/>
          </a:p>
        </p:txBody>
      </p:sp>
      <p:pic>
        <p:nvPicPr>
          <p:cNvPr id="5" name="Picture 4">
            <a:extLst>
              <a:ext uri="{FF2B5EF4-FFF2-40B4-BE49-F238E27FC236}">
                <a16:creationId xmlns:a16="http://schemas.microsoft.com/office/drawing/2014/main" id="{3E1642EC-C336-4594-D0C7-834CE3093BB0}"/>
              </a:ext>
            </a:extLst>
          </p:cNvPr>
          <p:cNvPicPr>
            <a:picLocks noChangeAspect="1"/>
          </p:cNvPicPr>
          <p:nvPr/>
        </p:nvPicPr>
        <p:blipFill>
          <a:blip r:embed="rId2"/>
          <a:stretch>
            <a:fillRect/>
          </a:stretch>
        </p:blipFill>
        <p:spPr>
          <a:xfrm>
            <a:off x="1240971" y="1371600"/>
            <a:ext cx="6920858" cy="5190644"/>
          </a:xfrm>
          <a:prstGeom prst="rect">
            <a:avLst/>
          </a:prstGeom>
        </p:spPr>
      </p:pic>
      <p:sp>
        <p:nvSpPr>
          <p:cNvPr id="7" name="TextBox 6">
            <a:extLst>
              <a:ext uri="{FF2B5EF4-FFF2-40B4-BE49-F238E27FC236}">
                <a16:creationId xmlns:a16="http://schemas.microsoft.com/office/drawing/2014/main" id="{DACCC8CF-7842-AE8B-811D-B5469F698E88}"/>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native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9" name="TextBox 8">
            <a:extLst>
              <a:ext uri="{FF2B5EF4-FFF2-40B4-BE49-F238E27FC236}">
                <a16:creationId xmlns:a16="http://schemas.microsoft.com/office/drawing/2014/main" id="{752F4B06-3FBB-241A-8879-97653EE8BBA8}"/>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958085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217445"/>
          </a:xfrm>
        </p:spPr>
        <p:txBody>
          <a:bodyPr>
            <a:normAutofit/>
          </a:bodyPr>
          <a:lstStyle/>
          <a:p>
            <a:r>
              <a:rPr lang="en-US" dirty="0">
                <a:solidFill>
                  <a:schemeClr val="accent1"/>
                </a:solidFill>
              </a:rPr>
              <a:t>Multi-Agent Frameworks</a:t>
            </a:r>
            <a:endParaRPr lang="en-US" sz="2800"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52</a:t>
            </a:fld>
            <a:endParaRPr lang="en-US"/>
          </a:p>
        </p:txBody>
      </p:sp>
      <p:pic>
        <p:nvPicPr>
          <p:cNvPr id="6" name="Picture 5">
            <a:extLst>
              <a:ext uri="{FF2B5EF4-FFF2-40B4-BE49-F238E27FC236}">
                <a16:creationId xmlns:a16="http://schemas.microsoft.com/office/drawing/2014/main" id="{B5AE70C8-CBF5-9D99-35A8-28295C078712}"/>
              </a:ext>
            </a:extLst>
          </p:cNvPr>
          <p:cNvPicPr>
            <a:picLocks noChangeAspect="1"/>
          </p:cNvPicPr>
          <p:nvPr/>
        </p:nvPicPr>
        <p:blipFill>
          <a:blip r:embed="rId2"/>
          <a:stretch>
            <a:fillRect/>
          </a:stretch>
        </p:blipFill>
        <p:spPr>
          <a:xfrm>
            <a:off x="227359" y="1219200"/>
            <a:ext cx="11709571" cy="5388646"/>
          </a:xfrm>
          <a:prstGeom prst="rect">
            <a:avLst/>
          </a:prstGeom>
        </p:spPr>
      </p:pic>
      <p:sp>
        <p:nvSpPr>
          <p:cNvPr id="7" name="TextBox 6">
            <a:extLst>
              <a:ext uri="{FF2B5EF4-FFF2-40B4-BE49-F238E27FC236}">
                <a16:creationId xmlns:a16="http://schemas.microsoft.com/office/drawing/2014/main" id="{2D5BF178-584B-BF9C-029E-A5D89BBFC93D}"/>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287176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53</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pic>
        <p:nvPicPr>
          <p:cNvPr id="5" name="Picture 4">
            <a:extLst>
              <a:ext uri="{FF2B5EF4-FFF2-40B4-BE49-F238E27FC236}">
                <a16:creationId xmlns:a16="http://schemas.microsoft.com/office/drawing/2014/main" id="{5A08B6DD-4F6A-8857-5C5A-5036E8635732}"/>
              </a:ext>
            </a:extLst>
          </p:cNvPr>
          <p:cNvPicPr>
            <a:picLocks noChangeAspect="1"/>
          </p:cNvPicPr>
          <p:nvPr/>
        </p:nvPicPr>
        <p:blipFill>
          <a:blip r:embed="rId2"/>
          <a:stretch>
            <a:fillRect/>
          </a:stretch>
        </p:blipFill>
        <p:spPr>
          <a:xfrm>
            <a:off x="1143273" y="947416"/>
            <a:ext cx="10078251" cy="5681871"/>
          </a:xfrm>
          <a:prstGeom prst="rect">
            <a:avLst/>
          </a:prstGeom>
        </p:spPr>
      </p:pic>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902829"/>
          </a:xfrm>
        </p:spPr>
        <p:txBody>
          <a:bodyPr>
            <a:normAutofit fontScale="90000"/>
          </a:bodyPr>
          <a:lstStyle/>
          <a:p>
            <a:r>
              <a:rPr lang="en-US" dirty="0">
                <a:solidFill>
                  <a:schemeClr val="accent1"/>
                </a:solidFill>
              </a:rPr>
              <a:t>Applications of Large Multimodal Agents (LMAs) </a:t>
            </a:r>
            <a:endParaRPr lang="en-US" sz="2800" dirty="0">
              <a:solidFill>
                <a:srgbClr val="C00000"/>
              </a:solidFill>
            </a:endParaRPr>
          </a:p>
        </p:txBody>
      </p:sp>
    </p:spTree>
    <p:extLst>
      <p:ext uri="{BB962C8B-B14F-4D97-AF65-F5344CB8AC3E}">
        <p14:creationId xmlns:p14="http://schemas.microsoft.com/office/powerpoint/2010/main" val="1164308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54</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Wang, </a:t>
            </a:r>
            <a:r>
              <a:rPr lang="en-US" sz="1000" dirty="0" err="1">
                <a:solidFill>
                  <a:schemeClr val="bg1">
                    <a:lumMod val="75000"/>
                  </a:schemeClr>
                </a:solidFill>
              </a:rPr>
              <a:t>Xingyao</a:t>
            </a:r>
            <a:r>
              <a:rPr lang="en-US" sz="1000" dirty="0">
                <a:solidFill>
                  <a:schemeClr val="bg1">
                    <a:lumMod val="75000"/>
                  </a:schemeClr>
                </a:solidFill>
              </a:rPr>
              <a:t>, </a:t>
            </a:r>
            <a:r>
              <a:rPr lang="en-US" sz="1000" dirty="0" err="1">
                <a:solidFill>
                  <a:schemeClr val="bg1">
                    <a:lumMod val="75000"/>
                  </a:schemeClr>
                </a:solidFill>
              </a:rPr>
              <a:t>Yangyi</a:t>
            </a:r>
            <a:r>
              <a:rPr lang="en-US" sz="1000" dirty="0">
                <a:solidFill>
                  <a:schemeClr val="bg1">
                    <a:lumMod val="75000"/>
                  </a:schemeClr>
                </a:solidFill>
              </a:rPr>
              <a:t> Chen, </a:t>
            </a:r>
            <a:r>
              <a:rPr lang="en-US" sz="1000" dirty="0" err="1">
                <a:solidFill>
                  <a:schemeClr val="bg1">
                    <a:lumMod val="75000"/>
                  </a:schemeClr>
                </a:solidFill>
              </a:rPr>
              <a:t>Lifan</a:t>
            </a:r>
            <a:r>
              <a:rPr lang="en-US" sz="1000" dirty="0">
                <a:solidFill>
                  <a:schemeClr val="bg1">
                    <a:lumMod val="75000"/>
                  </a:schemeClr>
                </a:solidFill>
              </a:rPr>
              <a:t> Yuan, </a:t>
            </a:r>
            <a:r>
              <a:rPr lang="en-US" sz="1000" dirty="0" err="1">
                <a:solidFill>
                  <a:schemeClr val="bg1">
                    <a:lumMod val="75000"/>
                  </a:schemeClr>
                </a:solidFill>
              </a:rPr>
              <a:t>Yizhe</a:t>
            </a:r>
            <a:r>
              <a:rPr lang="en-US" sz="1000" dirty="0">
                <a:solidFill>
                  <a:schemeClr val="bg1">
                    <a:lumMod val="75000"/>
                  </a:schemeClr>
                </a:solidFill>
              </a:rPr>
              <a:t> Zhang, </a:t>
            </a:r>
            <a:r>
              <a:rPr lang="en-US" sz="1000" dirty="0" err="1">
                <a:solidFill>
                  <a:schemeClr val="bg1">
                    <a:lumMod val="75000"/>
                  </a:schemeClr>
                </a:solidFill>
              </a:rPr>
              <a:t>Yunzhu</a:t>
            </a:r>
            <a:r>
              <a:rPr lang="en-US" sz="1000" dirty="0">
                <a:solidFill>
                  <a:schemeClr val="bg1">
                    <a:lumMod val="75000"/>
                  </a:schemeClr>
                </a:solidFill>
              </a:rPr>
              <a:t> Li, Hao Peng, and Heng Ji. "Executable code actions elicit better </a:t>
            </a:r>
            <a:r>
              <a:rPr lang="en-US" sz="1000" dirty="0" err="1">
                <a:solidFill>
                  <a:schemeClr val="bg1">
                    <a:lumMod val="75000"/>
                  </a:schemeClr>
                </a:solidFill>
              </a:rPr>
              <a:t>llm</a:t>
            </a:r>
            <a:r>
              <a:rPr lang="en-US" sz="1000" dirty="0">
                <a:solidFill>
                  <a:schemeClr val="bg1">
                    <a:lumMod val="75000"/>
                  </a:schemeClr>
                </a:solidFill>
              </a:rPr>
              <a:t> agents." </a:t>
            </a:r>
            <a:r>
              <a:rPr lang="en-US" sz="1000" dirty="0" err="1">
                <a:solidFill>
                  <a:schemeClr val="bg1">
                    <a:lumMod val="75000"/>
                  </a:schemeClr>
                </a:solidFill>
              </a:rPr>
              <a:t>arXiv</a:t>
            </a:r>
            <a:r>
              <a:rPr lang="en-US" sz="1000" dirty="0">
                <a:solidFill>
                  <a:schemeClr val="bg1">
                    <a:lumMod val="75000"/>
                  </a:schemeClr>
                </a:solidFill>
              </a:rPr>
              <a:t> preprint arXiv:2402.01030 (2024).</a:t>
            </a:r>
          </a:p>
        </p:txBody>
      </p:sp>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1189735"/>
          </a:xfrm>
        </p:spPr>
        <p:txBody>
          <a:bodyPr>
            <a:normAutofit fontScale="90000"/>
          </a:bodyPr>
          <a:lstStyle/>
          <a:p>
            <a:r>
              <a:rPr lang="en-US" dirty="0" err="1">
                <a:solidFill>
                  <a:schemeClr val="accent1"/>
                </a:solidFill>
              </a:rPr>
              <a:t>CodeActAgent</a:t>
            </a:r>
            <a:r>
              <a:rPr lang="en-US" dirty="0">
                <a:solidFill>
                  <a:schemeClr val="accent1"/>
                </a:solidFill>
              </a:rPr>
              <a:t>: </a:t>
            </a:r>
            <a:br>
              <a:rPr lang="en-US" dirty="0">
                <a:solidFill>
                  <a:schemeClr val="accent1"/>
                </a:solidFill>
              </a:rPr>
            </a:br>
            <a:r>
              <a:rPr lang="en-US" sz="4400" dirty="0">
                <a:solidFill>
                  <a:schemeClr val="accent1"/>
                </a:solidFill>
              </a:rPr>
              <a:t>General Agent Multi-turn Interaction Framework </a:t>
            </a:r>
            <a:endParaRPr lang="en-US" sz="4400" dirty="0">
              <a:solidFill>
                <a:srgbClr val="C00000"/>
              </a:solidFill>
            </a:endParaRPr>
          </a:p>
        </p:txBody>
      </p:sp>
      <p:pic>
        <p:nvPicPr>
          <p:cNvPr id="3" name="Picture 2">
            <a:extLst>
              <a:ext uri="{FF2B5EF4-FFF2-40B4-BE49-F238E27FC236}">
                <a16:creationId xmlns:a16="http://schemas.microsoft.com/office/drawing/2014/main" id="{69EED08E-3580-1C29-DB33-38A1D632DF3F}"/>
              </a:ext>
            </a:extLst>
          </p:cNvPr>
          <p:cNvPicPr>
            <a:picLocks noChangeAspect="1"/>
          </p:cNvPicPr>
          <p:nvPr/>
        </p:nvPicPr>
        <p:blipFill>
          <a:blip r:embed="rId2"/>
          <a:stretch>
            <a:fillRect/>
          </a:stretch>
        </p:blipFill>
        <p:spPr>
          <a:xfrm>
            <a:off x="326828" y="1482439"/>
            <a:ext cx="11538343" cy="4912245"/>
          </a:xfrm>
          <a:prstGeom prst="rect">
            <a:avLst/>
          </a:prstGeom>
        </p:spPr>
      </p:pic>
    </p:spTree>
    <p:extLst>
      <p:ext uri="{BB962C8B-B14F-4D97-AF65-F5344CB8AC3E}">
        <p14:creationId xmlns:p14="http://schemas.microsoft.com/office/powerpoint/2010/main" val="709766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177871"/>
            <a:ext cx="10538847" cy="5341993"/>
          </a:xfrm>
        </p:spPr>
        <p:txBody>
          <a:bodyPr>
            <a:noAutofit/>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sz="3200" dirty="0"/>
              <a:t>its </a:t>
            </a:r>
            <a:r>
              <a:rPr lang="en-US" sz="3200" dirty="0">
                <a:solidFill>
                  <a:srgbClr val="C00000"/>
                </a:solidFill>
              </a:rPr>
              <a:t>overall organization</a:t>
            </a:r>
            <a:r>
              <a:rPr lang="en-US" sz="3200" dirty="0"/>
              <a:t>, </a:t>
            </a:r>
          </a:p>
          <a:p>
            <a:pPr lvl="1"/>
            <a:r>
              <a:rPr lang="en-US" sz="3200" dirty="0"/>
              <a:t>how the software is </a:t>
            </a:r>
            <a:r>
              <a:rPr lang="en-US" sz="3200" dirty="0">
                <a:solidFill>
                  <a:srgbClr val="C00000"/>
                </a:solidFill>
              </a:rPr>
              <a:t>decomposed into components</a:t>
            </a:r>
            <a:r>
              <a:rPr lang="en-US" sz="3200" dirty="0"/>
              <a:t>, </a:t>
            </a:r>
          </a:p>
          <a:p>
            <a:pPr lvl="1"/>
            <a:r>
              <a:rPr lang="en-US" sz="3200" dirty="0"/>
              <a:t>the </a:t>
            </a:r>
            <a:r>
              <a:rPr lang="en-US" sz="3200" dirty="0">
                <a:solidFill>
                  <a:srgbClr val="C00000"/>
                </a:solidFill>
              </a:rPr>
              <a:t>server organization </a:t>
            </a:r>
          </a:p>
          <a:p>
            <a:pPr lvl="1"/>
            <a:r>
              <a:rPr lang="en-US" sz="3200" dirty="0"/>
              <a:t>the </a:t>
            </a:r>
            <a:r>
              <a:rPr lang="en-US" sz="3200" dirty="0">
                <a:solidFill>
                  <a:srgbClr val="C00000"/>
                </a:solidFill>
              </a:rPr>
              <a:t>technologies</a:t>
            </a:r>
            <a:r>
              <a:rPr lang="en-US" sz="3200" dirty="0"/>
              <a:t> that you use to build the software.</a:t>
            </a:r>
            <a:r>
              <a:rPr lang="zh-TW" altLang="en-US" sz="3200" dirty="0"/>
              <a:t> </a:t>
            </a:r>
            <a:r>
              <a:rPr lang="en-US" sz="3200" dirty="0"/>
              <a:t>The architecture of a software product affects its </a:t>
            </a:r>
            <a:r>
              <a:rPr lang="en-US" sz="3200" dirty="0">
                <a:solidFill>
                  <a:schemeClr val="accent1"/>
                </a:solidFill>
              </a:rPr>
              <a:t>performance, usability, security, reliability and maintainability</a:t>
            </a:r>
            <a:r>
              <a:rPr lang="en-US" sz="3200"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697424" y="1522659"/>
            <a:ext cx="10848813" cy="4732173"/>
          </a:xfrm>
        </p:spPr>
        <p:txBody>
          <a:bodyPr>
            <a:normAutofit/>
          </a:bodyPr>
          <a:lstStyle/>
          <a:p>
            <a:r>
              <a:rPr lang="en-US" sz="4000" dirty="0"/>
              <a:t>There are many different interpretations of the term ‘</a:t>
            </a:r>
            <a:r>
              <a:rPr lang="en-US" sz="4000" dirty="0">
                <a:solidFill>
                  <a:srgbClr val="C00000"/>
                </a:solidFill>
              </a:rPr>
              <a:t>software architecture</a:t>
            </a:r>
            <a:r>
              <a:rPr lang="en-US" sz="4000" dirty="0"/>
              <a:t>’. </a:t>
            </a:r>
          </a:p>
          <a:p>
            <a:pPr lvl="1"/>
            <a:r>
              <a:rPr lang="en-US" sz="4000" dirty="0"/>
              <a:t>Some focus on ‘</a:t>
            </a:r>
            <a:r>
              <a:rPr lang="en-US" sz="4000" dirty="0">
                <a:solidFill>
                  <a:srgbClr val="C00000"/>
                </a:solidFill>
              </a:rPr>
              <a:t>architecture</a:t>
            </a:r>
            <a:r>
              <a:rPr lang="en-US" sz="4000" dirty="0"/>
              <a:t>’ as a </a:t>
            </a:r>
            <a:r>
              <a:rPr lang="en-US" sz="4000" dirty="0">
                <a:solidFill>
                  <a:srgbClr val="C00000"/>
                </a:solidFill>
              </a:rPr>
              <a:t>noun</a:t>
            </a:r>
            <a:r>
              <a:rPr lang="en-US" sz="4000" dirty="0"/>
              <a:t> </a:t>
            </a:r>
            <a:br>
              <a:rPr lang="en-US" sz="4000" dirty="0"/>
            </a:br>
            <a:r>
              <a:rPr lang="en-US" sz="4000" dirty="0"/>
              <a:t>- the </a:t>
            </a:r>
            <a:r>
              <a:rPr lang="en-US" sz="4000" dirty="0">
                <a:solidFill>
                  <a:srgbClr val="FF0000"/>
                </a:solidFill>
              </a:rPr>
              <a:t>structure of a system </a:t>
            </a:r>
            <a:br>
              <a:rPr lang="en-US" sz="4000" dirty="0"/>
            </a:br>
            <a:r>
              <a:rPr lang="en-US" sz="4000" dirty="0"/>
              <a:t>and others consider ‘</a:t>
            </a:r>
            <a:r>
              <a:rPr lang="en-US" sz="4000" dirty="0">
                <a:solidFill>
                  <a:srgbClr val="C00000"/>
                </a:solidFill>
              </a:rPr>
              <a:t>architecture</a:t>
            </a:r>
            <a:r>
              <a:rPr lang="en-US" sz="4000" dirty="0"/>
              <a:t>’ to be a </a:t>
            </a:r>
            <a:r>
              <a:rPr lang="en-US" sz="4000" dirty="0">
                <a:solidFill>
                  <a:srgbClr val="C00000"/>
                </a:solidFill>
              </a:rPr>
              <a:t>verb</a:t>
            </a:r>
            <a:r>
              <a:rPr lang="en-US" sz="4000" dirty="0"/>
              <a:t> </a:t>
            </a:r>
            <a:br>
              <a:rPr lang="en-US" sz="4000" dirty="0"/>
            </a:br>
            <a:r>
              <a:rPr lang="en-US" sz="4000" dirty="0"/>
              <a:t>- the </a:t>
            </a:r>
            <a:r>
              <a:rPr lang="en-US" sz="4000" dirty="0">
                <a:solidFill>
                  <a:srgbClr val="FF0000"/>
                </a:solidFill>
              </a:rPr>
              <a:t>process of defining these structures</a:t>
            </a:r>
            <a:r>
              <a:rPr lang="en-US" sz="4000" dirty="0"/>
              <a:t>.</a:t>
            </a:r>
          </a:p>
          <a:p>
            <a:endParaRPr lang="en-US" sz="4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normAutofit fontScale="90000"/>
          </a:bodyPr>
          <a:lstStyle/>
          <a:p>
            <a:r>
              <a:rPr lang="en-US" dirty="0">
                <a:solidFill>
                  <a:schemeClr val="accent1"/>
                </a:solidFill>
              </a:rPr>
              <a:t>The IEEE definition of </a:t>
            </a:r>
            <a:br>
              <a:rPr lang="en-US" dirty="0">
                <a:solidFill>
                  <a:schemeClr val="accent1"/>
                </a:solidFill>
              </a:rPr>
            </a:br>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1038386" y="1600201"/>
            <a:ext cx="10259878" cy="4525963"/>
          </a:xfrm>
        </p:spPr>
        <p:txBody>
          <a:bodyPr>
            <a:normAutofit/>
          </a:bodyPr>
          <a:lstStyle/>
          <a:p>
            <a:r>
              <a:rPr lang="en-US" sz="3600" b="1" dirty="0">
                <a:solidFill>
                  <a:srgbClr val="C00000"/>
                </a:solidFill>
              </a:rPr>
              <a:t>Architecture</a:t>
            </a:r>
            <a:r>
              <a:rPr lang="en-US" sz="3600" dirty="0"/>
              <a:t> is the </a:t>
            </a:r>
            <a:br>
              <a:rPr lang="en-US" sz="3600" dirty="0"/>
            </a:br>
            <a:r>
              <a:rPr lang="en-US" sz="3600" dirty="0">
                <a:solidFill>
                  <a:schemeClr val="accent1"/>
                </a:solidFill>
              </a:rPr>
              <a:t>fundamental organization of a software system</a:t>
            </a:r>
            <a:r>
              <a:rPr lang="en-US" sz="3600" dirty="0"/>
              <a:t> </a:t>
            </a:r>
            <a:br>
              <a:rPr lang="en-US" sz="3600" dirty="0"/>
            </a:br>
            <a:r>
              <a:rPr lang="en-US" sz="3600" dirty="0"/>
              <a:t>embodied in its </a:t>
            </a:r>
            <a:r>
              <a:rPr lang="en-US" sz="3600" dirty="0">
                <a:solidFill>
                  <a:srgbClr val="FF0000"/>
                </a:solidFill>
              </a:rPr>
              <a:t>components</a:t>
            </a:r>
            <a:r>
              <a:rPr lang="en-US" sz="3600" dirty="0"/>
              <a:t>, their </a:t>
            </a:r>
            <a:r>
              <a:rPr lang="en-US" sz="3600" dirty="0">
                <a:solidFill>
                  <a:srgbClr val="FF0000"/>
                </a:solidFill>
              </a:rPr>
              <a:t>relationships</a:t>
            </a:r>
            <a:r>
              <a:rPr lang="en-US" sz="3600" dirty="0"/>
              <a:t> to each other and </a:t>
            </a:r>
            <a:br>
              <a:rPr lang="en-US" sz="3600" dirty="0"/>
            </a:br>
            <a:r>
              <a:rPr lang="en-US" sz="3600" dirty="0"/>
              <a:t>to the </a:t>
            </a:r>
            <a:r>
              <a:rPr lang="en-US" sz="3600" dirty="0">
                <a:solidFill>
                  <a:srgbClr val="FF0000"/>
                </a:solidFill>
              </a:rPr>
              <a:t>environment</a:t>
            </a:r>
            <a:r>
              <a:rPr lang="en-US" sz="3600" dirty="0"/>
              <a:t>, and </a:t>
            </a:r>
            <a:br>
              <a:rPr lang="en-US" sz="3600" dirty="0"/>
            </a:br>
            <a:r>
              <a:rPr lang="en-US" sz="3600" dirty="0"/>
              <a:t>the </a:t>
            </a:r>
            <a:r>
              <a:rPr lang="en-US" sz="3600" dirty="0">
                <a:solidFill>
                  <a:schemeClr val="accent1"/>
                </a:solidFill>
              </a:rPr>
              <a:t>principles guiding</a:t>
            </a:r>
            <a:r>
              <a:rPr lang="en-US" sz="3600" dirty="0"/>
              <a:t> its </a:t>
            </a:r>
            <a:r>
              <a:rPr lang="en-US" sz="3600" dirty="0">
                <a:solidFill>
                  <a:schemeClr val="accent1"/>
                </a:solidFill>
              </a:rPr>
              <a:t>design</a:t>
            </a:r>
            <a:r>
              <a:rPr lang="en-US" sz="3600" dirty="0"/>
              <a:t> and </a:t>
            </a:r>
            <a:r>
              <a:rPr lang="en-US" sz="3600" dirty="0">
                <a:solidFill>
                  <a:schemeClr val="accent1"/>
                </a:solidFill>
              </a:rPr>
              <a:t>evolution</a:t>
            </a:r>
            <a:r>
              <a:rPr lang="en-US" sz="3600" dirty="0"/>
              <a:t>.</a:t>
            </a:r>
          </a:p>
          <a:p>
            <a:endParaRPr lang="en-US" sz="3600"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1981200" y="116632"/>
            <a:ext cx="8229600" cy="1301006"/>
          </a:xfrm>
        </p:spPr>
        <p:txBody>
          <a:bodyPr>
            <a:normAutofit fontScale="90000"/>
          </a:bodyPr>
          <a:lstStyle/>
          <a:p>
            <a:r>
              <a:rPr lang="en-US" dirty="0">
                <a:solidFill>
                  <a:schemeClr val="accent1"/>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805912" y="1495426"/>
            <a:ext cx="10569844" cy="5075237"/>
          </a:xfrm>
        </p:spPr>
        <p:txBody>
          <a:bodyPr>
            <a:noAutofit/>
          </a:bodyPr>
          <a:lstStyle/>
          <a:p>
            <a:r>
              <a:rPr lang="en-US" sz="3000" dirty="0"/>
              <a:t>A </a:t>
            </a:r>
            <a:r>
              <a:rPr lang="en-US" sz="3000" dirty="0">
                <a:solidFill>
                  <a:srgbClr val="C00000"/>
                </a:solidFill>
              </a:rPr>
              <a:t>component</a:t>
            </a:r>
            <a:r>
              <a:rPr lang="en-US" sz="3000" dirty="0"/>
              <a:t> is an element that implements a coherent set of functionality or features. </a:t>
            </a:r>
          </a:p>
          <a:p>
            <a:r>
              <a:rPr lang="en-US" sz="3000" dirty="0">
                <a:solidFill>
                  <a:srgbClr val="C00000"/>
                </a:solidFill>
              </a:rPr>
              <a:t>Software component </a:t>
            </a:r>
            <a:r>
              <a:rPr lang="en-US" sz="3000" dirty="0"/>
              <a:t>can be considered as </a:t>
            </a:r>
            <a:r>
              <a:rPr lang="en-US" sz="3000" dirty="0">
                <a:solidFill>
                  <a:schemeClr val="accent1"/>
                </a:solidFill>
              </a:rPr>
              <a:t>a collection of one or more services</a:t>
            </a:r>
            <a:r>
              <a:rPr lang="en-US" sz="3000" dirty="0"/>
              <a:t> that may be used by other components.</a:t>
            </a:r>
          </a:p>
          <a:p>
            <a:r>
              <a:rPr lang="en-US" sz="3000" dirty="0"/>
              <a:t>When </a:t>
            </a:r>
            <a:r>
              <a:rPr lang="en-US" sz="3000" dirty="0">
                <a:solidFill>
                  <a:srgbClr val="C00000"/>
                </a:solidFill>
              </a:rPr>
              <a:t>designing software architecture</a:t>
            </a:r>
            <a:r>
              <a:rPr lang="en-US" sz="3000" dirty="0"/>
              <a:t>, </a:t>
            </a:r>
            <a:r>
              <a:rPr lang="en-US" sz="3000" dirty="0">
                <a:solidFill>
                  <a:schemeClr val="accent1"/>
                </a:solidFill>
              </a:rPr>
              <a:t>you don’t have to decide how an architectural element or component is to be implemented</a:t>
            </a:r>
            <a:r>
              <a:rPr lang="en-US" sz="3000" dirty="0"/>
              <a:t>.  </a:t>
            </a:r>
          </a:p>
          <a:p>
            <a:r>
              <a:rPr lang="en-US" sz="3000" dirty="0"/>
              <a:t>Rather, you </a:t>
            </a:r>
            <a:r>
              <a:rPr lang="en-US" sz="3000" dirty="0">
                <a:solidFill>
                  <a:srgbClr val="C00000"/>
                </a:solidFill>
              </a:rPr>
              <a:t>design the component interface </a:t>
            </a:r>
            <a:r>
              <a:rPr lang="en-US" sz="3000" dirty="0"/>
              <a:t>and leave the implementation of that interface to a later stage of the development process.</a:t>
            </a:r>
          </a:p>
          <a:p>
            <a:endParaRPr lang="en-US" sz="3000" dirty="0"/>
          </a:p>
          <a:p>
            <a:endParaRPr lang="en-US" sz="30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2079015" y="4558697"/>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6509207" y="3320120"/>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2295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7157280"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830886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9460457"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3472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4616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2727088"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387867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5030265"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6509207" y="4558698"/>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6725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7902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9047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7157280"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830886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9460457"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2864012"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7515251"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1868110" y="3110905"/>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6263998" y="1628801"/>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6096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1972372" y="188640"/>
            <a:ext cx="8229600" cy="778098"/>
          </a:xfrm>
        </p:spPr>
        <p:txBody>
          <a:bodyPr>
            <a:normAutofit fontScale="90000"/>
          </a:bodyPr>
          <a:lstStyle/>
          <a:p>
            <a:r>
              <a:rPr lang="en-US" dirty="0">
                <a:solidFill>
                  <a:schemeClr val="accent1"/>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1038387" y="1268760"/>
            <a:ext cx="10121410" cy="4968552"/>
          </a:xfrm>
        </p:spPr>
        <p:txBody>
          <a:bodyPr>
            <a:noAutofit/>
          </a:bodyPr>
          <a:lstStyle/>
          <a:p>
            <a:r>
              <a:rPr lang="en-US" dirty="0">
                <a:solidFill>
                  <a:srgbClr val="C00000"/>
                </a:solidFill>
              </a:rPr>
              <a:t>Architecture</a:t>
            </a:r>
            <a:r>
              <a:rPr lang="en-US" dirty="0"/>
              <a:t> is important because the architecture of a system has a fundamental influence on the </a:t>
            </a:r>
            <a:r>
              <a:rPr lang="en-US" dirty="0">
                <a:solidFill>
                  <a:srgbClr val="C00000"/>
                </a:solidFill>
              </a:rPr>
              <a:t>non-functional system properties</a:t>
            </a:r>
            <a:r>
              <a:rPr lang="en-US" dirty="0"/>
              <a:t>.</a:t>
            </a:r>
          </a:p>
          <a:p>
            <a:r>
              <a:rPr lang="en-US" dirty="0">
                <a:solidFill>
                  <a:srgbClr val="C00000"/>
                </a:solidFill>
              </a:rPr>
              <a:t>Architectural design </a:t>
            </a:r>
            <a:r>
              <a:rPr lang="en-US" dirty="0"/>
              <a:t>involves understanding the issues that affect the architecture of your product and creating an architectural description that shows the </a:t>
            </a:r>
            <a:r>
              <a:rPr lang="en-US" dirty="0">
                <a:solidFill>
                  <a:schemeClr val="accent1"/>
                </a:solidFill>
              </a:rPr>
              <a:t>critical components and their relationships</a:t>
            </a:r>
            <a:r>
              <a:rPr lang="en-US" dirty="0"/>
              <a:t>.</a:t>
            </a:r>
          </a:p>
          <a:p>
            <a:r>
              <a:rPr lang="en-US" dirty="0">
                <a:solidFill>
                  <a:srgbClr val="C00000"/>
                </a:solidFill>
              </a:rPr>
              <a:t>Minimizing complexity </a:t>
            </a:r>
            <a:r>
              <a:rPr lang="en-US" dirty="0"/>
              <a:t>should be an important goal for architectural designers.</a:t>
            </a:r>
          </a:p>
          <a:p>
            <a:endParaRPr lang="en-US"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038385" y="74557"/>
            <a:ext cx="10121411"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038385" y="1340769"/>
            <a:ext cx="10121411" cy="4929411"/>
          </a:xfrm>
        </p:spPr>
        <p:txBody>
          <a:bodyPr>
            <a:noAutofit/>
          </a:bodyPr>
          <a:lstStyle/>
          <a:p>
            <a:r>
              <a:rPr lang="en-US" sz="2800" dirty="0">
                <a:solidFill>
                  <a:srgbClr val="C00000"/>
                </a:solidFill>
              </a:rPr>
              <a:t>Responsiveness</a:t>
            </a:r>
            <a:br>
              <a:rPr lang="en-US" sz="2800" dirty="0"/>
            </a:br>
            <a:r>
              <a:rPr lang="en-US" sz="2800" dirty="0"/>
              <a:t>Does the system return results to users in a reasonable time?</a:t>
            </a:r>
          </a:p>
          <a:p>
            <a:r>
              <a:rPr lang="en-US" sz="2800" dirty="0">
                <a:solidFill>
                  <a:srgbClr val="C00000"/>
                </a:solidFill>
              </a:rPr>
              <a:t>Reliability</a:t>
            </a:r>
            <a:br>
              <a:rPr lang="en-US" sz="2800" dirty="0"/>
            </a:br>
            <a:r>
              <a:rPr lang="en-US" sz="2800" dirty="0"/>
              <a:t>Do the system features behave as expected by both developers and users?</a:t>
            </a:r>
          </a:p>
          <a:p>
            <a:r>
              <a:rPr lang="en-US" sz="2800" dirty="0">
                <a:solidFill>
                  <a:srgbClr val="C00000"/>
                </a:solidFill>
              </a:rPr>
              <a:t>Availability</a:t>
            </a:r>
            <a:br>
              <a:rPr lang="en-US" sz="2800" dirty="0"/>
            </a:br>
            <a:r>
              <a:rPr lang="en-US" sz="2800" dirty="0"/>
              <a:t>Can the system deliver its services when requested by users?</a:t>
            </a:r>
          </a:p>
          <a:p>
            <a:r>
              <a:rPr lang="en-US" sz="2800" dirty="0">
                <a:solidFill>
                  <a:srgbClr val="C00000"/>
                </a:solidFill>
              </a:rPr>
              <a:t>Security</a:t>
            </a:r>
            <a:br>
              <a:rPr lang="en-US" sz="2800" dirty="0"/>
            </a:br>
            <a:r>
              <a:rPr lang="en-US" sz="28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100379" y="74557"/>
            <a:ext cx="10059417"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100379" y="1484785"/>
            <a:ext cx="10059417"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1022887" y="188641"/>
            <a:ext cx="10136910" cy="854075"/>
          </a:xfrm>
        </p:spPr>
        <p:txBody>
          <a:bodyPr>
            <a:normAutofit/>
          </a:bodyPr>
          <a:lstStyle/>
          <a:p>
            <a:r>
              <a:rPr lang="en-US" dirty="0">
                <a:solidFill>
                  <a:schemeClr val="accent1"/>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1022887" y="1484784"/>
            <a:ext cx="10290875" cy="4752528"/>
          </a:xfrm>
        </p:spPr>
        <p:txBody>
          <a:bodyPr>
            <a:normAutofit/>
          </a:bodyPr>
          <a:lstStyle/>
          <a:p>
            <a:r>
              <a:rPr lang="en-US" dirty="0"/>
              <a:t>The benefits of a </a:t>
            </a:r>
            <a:r>
              <a:rPr lang="en-US" dirty="0">
                <a:solidFill>
                  <a:srgbClr val="C00000"/>
                </a:solidFill>
              </a:rPr>
              <a:t>centralized security architecture </a:t>
            </a:r>
            <a:r>
              <a:rPr lang="en-US" dirty="0"/>
              <a:t>are that it is </a:t>
            </a:r>
            <a:r>
              <a:rPr lang="en-US" dirty="0">
                <a:solidFill>
                  <a:schemeClr val="accent1"/>
                </a:solidFill>
              </a:rPr>
              <a:t>easier to design and build protection</a:t>
            </a:r>
            <a:r>
              <a:rPr lang="en-US" dirty="0"/>
              <a:t> and that the protected information can be accessed more efficiently. </a:t>
            </a:r>
          </a:p>
          <a:p>
            <a:r>
              <a:rPr lang="en-US" dirty="0"/>
              <a:t>However, if your security is breached, you lose everything. </a:t>
            </a:r>
          </a:p>
          <a:p>
            <a:r>
              <a:rPr lang="en-US" dirty="0"/>
              <a:t>If you </a:t>
            </a:r>
            <a:r>
              <a:rPr lang="en-US" dirty="0">
                <a:solidFill>
                  <a:srgbClr val="C00000"/>
                </a:solidFill>
              </a:rPr>
              <a:t>distribute information</a:t>
            </a:r>
            <a:r>
              <a:rPr lang="en-US" dirty="0"/>
              <a:t>, it takes longer to access all of the information and </a:t>
            </a:r>
            <a:r>
              <a:rPr lang="en-US" dirty="0">
                <a:solidFill>
                  <a:schemeClr val="accent1"/>
                </a:solidFill>
              </a:rPr>
              <a:t>costs more to protect it</a:t>
            </a:r>
            <a:r>
              <a:rPr lang="en-US" dirty="0"/>
              <a:t>. </a:t>
            </a:r>
          </a:p>
          <a:p>
            <a:r>
              <a:rPr lang="en-US" dirty="0"/>
              <a:t>If security is breached in one location, you only lose the information that you have stored there.</a:t>
            </a:r>
          </a:p>
          <a:p>
            <a:endParaRPr lang="en-US" dirty="0"/>
          </a:p>
          <a:p>
            <a:endParaRPr lang="en-US"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91544" y="134091"/>
            <a:ext cx="8229600" cy="827265"/>
          </a:xfrm>
        </p:spPr>
        <p:txBody>
          <a:bodyPr/>
          <a:lstStyle/>
          <a:p>
            <a:r>
              <a:rPr lang="en-US" dirty="0">
                <a:solidFill>
                  <a:schemeClr val="accent1"/>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6392981"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428963"/>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3283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80093" y="3633245"/>
              <a:ext cx="260492" cy="428963"/>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3988029" y="5130880"/>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4329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3143672" y="1289658"/>
            <a:ext cx="5349612" cy="890409"/>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7446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4871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6888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19536" y="102009"/>
            <a:ext cx="8229600" cy="781155"/>
          </a:xfrm>
        </p:spPr>
        <p:txBody>
          <a:bodyPr>
            <a:normAutofit fontScale="90000"/>
          </a:bodyPr>
          <a:lstStyle/>
          <a:p>
            <a:r>
              <a:rPr lang="en-US" dirty="0">
                <a:solidFill>
                  <a:schemeClr val="accent1"/>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6392981"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504264"/>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3283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80093" y="3633245"/>
              <a:ext cx="260492" cy="504264"/>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2999657"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4329637"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3143672" y="1143747"/>
            <a:ext cx="5349612" cy="781155"/>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7446228"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4329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7434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6287001"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4723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5087888"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6600056"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3888926"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1981200" y="77788"/>
            <a:ext cx="8229600" cy="922114"/>
          </a:xfrm>
        </p:spPr>
        <p:txBody>
          <a:bodyPr>
            <a:normAutofit fontScale="90000"/>
          </a:bodyPr>
          <a:lstStyle/>
          <a:p>
            <a:r>
              <a:rPr lang="en-US" dirty="0">
                <a:solidFill>
                  <a:schemeClr val="accent1"/>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619932" y="999903"/>
            <a:ext cx="10833315" cy="5597747"/>
          </a:xfrm>
        </p:spPr>
        <p:txBody>
          <a:bodyPr>
            <a:noAutofit/>
          </a:bodyPr>
          <a:lstStyle/>
          <a:p>
            <a:pPr>
              <a:spcAft>
                <a:spcPts val="600"/>
              </a:spcAft>
            </a:pPr>
            <a:r>
              <a:rPr lang="en-US" sz="2600" dirty="0">
                <a:solidFill>
                  <a:srgbClr val="C00000"/>
                </a:solidFill>
              </a:rPr>
              <a:t>Shared database architecture</a:t>
            </a:r>
            <a:r>
              <a:rPr lang="en-US" sz="2600" dirty="0"/>
              <a:t>:</a:t>
            </a:r>
          </a:p>
          <a:p>
            <a:pPr lvl="1">
              <a:spcAft>
                <a:spcPts val="600"/>
              </a:spcAft>
            </a:pPr>
            <a:r>
              <a:rPr lang="en-US" sz="2600" dirty="0"/>
              <a:t>system with two components (C1 and C2) that share a common database. </a:t>
            </a:r>
          </a:p>
          <a:p>
            <a:pPr>
              <a:spcAft>
                <a:spcPts val="600"/>
              </a:spcAft>
            </a:pPr>
            <a:r>
              <a:rPr lang="en-US" sz="2600" dirty="0">
                <a:solidFill>
                  <a:srgbClr val="C00000"/>
                </a:solidFill>
              </a:rPr>
              <a:t>Multiple database architecture</a:t>
            </a:r>
            <a:r>
              <a:rPr lang="en-US" sz="2600" dirty="0"/>
              <a:t>:</a:t>
            </a:r>
          </a:p>
          <a:p>
            <a:pPr lvl="1">
              <a:spcAft>
                <a:spcPts val="600"/>
              </a:spcAft>
            </a:pPr>
            <a:r>
              <a:rPr lang="en-US" sz="2600" dirty="0"/>
              <a:t>each component has its own copy of the parts of the database that it needs. </a:t>
            </a:r>
          </a:p>
          <a:p>
            <a:pPr lvl="1">
              <a:spcAft>
                <a:spcPts val="600"/>
              </a:spcAft>
            </a:pPr>
            <a:r>
              <a:rPr lang="en-US" sz="2600" dirty="0"/>
              <a:t>If one component needs to change the database organization, this does not affect the other component. </a:t>
            </a:r>
          </a:p>
          <a:p>
            <a:pPr>
              <a:spcAft>
                <a:spcPts val="600"/>
              </a:spcAft>
            </a:pPr>
            <a:r>
              <a:rPr lang="en-US" sz="2600" dirty="0"/>
              <a:t>A multi-database architecture may run more slowly and may cost more to implement and change. </a:t>
            </a:r>
          </a:p>
          <a:p>
            <a:pPr lvl="1">
              <a:spcAft>
                <a:spcPts val="600"/>
              </a:spcAft>
            </a:pPr>
            <a:r>
              <a:rPr lang="en-US" sz="2600" dirty="0"/>
              <a:t>A multi-database architecture needs a mechanism </a:t>
            </a:r>
            <a:br>
              <a:rPr lang="en-US" sz="2600" dirty="0"/>
            </a:br>
            <a:r>
              <a:rPr lang="en-US" sz="2600" dirty="0"/>
              <a:t>(component C3) to ensure that the data shared by C1 and C2 is kept consistent when it is changed. </a:t>
            </a:r>
          </a:p>
          <a:p>
            <a:pPr>
              <a:spcAft>
                <a:spcPts val="600"/>
              </a:spcAft>
            </a:pPr>
            <a:endParaRPr lang="en-US" sz="2600" dirty="0"/>
          </a:p>
          <a:p>
            <a:pPr>
              <a:spcAft>
                <a:spcPts val="600"/>
              </a:spcAft>
            </a:pPr>
            <a:endParaRPr lang="en-US" sz="26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1995676" y="116632"/>
            <a:ext cx="8229600" cy="1143000"/>
          </a:xfrm>
        </p:spPr>
        <p:txBody>
          <a:bodyPr>
            <a:normAutofit fontScale="90000"/>
          </a:bodyPr>
          <a:lstStyle/>
          <a:p>
            <a:r>
              <a:rPr lang="en-US" dirty="0">
                <a:solidFill>
                  <a:schemeClr val="accent1"/>
                </a:solidFill>
              </a:rPr>
              <a:t>Issues that influence </a:t>
            </a:r>
            <a:br>
              <a:rPr lang="en-US" dirty="0">
                <a:solidFill>
                  <a:schemeClr val="accent1"/>
                </a:solidFill>
              </a:rPr>
            </a:br>
            <a:r>
              <a:rPr lang="en-US" dirty="0">
                <a:solidFill>
                  <a:schemeClr val="accent1"/>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7462278"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6816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4995123"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4563075" y="3620785"/>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6284525"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5106771"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8024488" y="3175580"/>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7495650" y="5454916"/>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2207568" y="3175580"/>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4976289"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2639616" y="5454916"/>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
        <p:nvSpPr>
          <p:cNvPr id="16" name="Oval 15">
            <a:extLst>
              <a:ext uri="{FF2B5EF4-FFF2-40B4-BE49-F238E27FC236}">
                <a16:creationId xmlns:a16="http://schemas.microsoft.com/office/drawing/2014/main" id="{AB171D6E-FC47-D04D-8564-2A5ABB6F608D}"/>
              </a:ext>
            </a:extLst>
          </p:cNvPr>
          <p:cNvSpPr/>
          <p:nvPr/>
        </p:nvSpPr>
        <p:spPr>
          <a:xfrm>
            <a:off x="4773883" y="138788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824384D-64A0-354E-9C49-5FF795889FA5}"/>
              </a:ext>
            </a:extLst>
          </p:cNvPr>
          <p:cNvSpPr/>
          <p:nvPr/>
        </p:nvSpPr>
        <p:spPr>
          <a:xfrm>
            <a:off x="7829728" y="294573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68C6E06-0CD0-B74A-8F87-CA3EB280AFF7}"/>
              </a:ext>
            </a:extLst>
          </p:cNvPr>
          <p:cNvSpPr/>
          <p:nvPr/>
        </p:nvSpPr>
        <p:spPr>
          <a:xfrm>
            <a:off x="7469480" y="5329695"/>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3721CA7C-4B4A-4C4E-9090-F87A289BD2FC}"/>
              </a:ext>
            </a:extLst>
          </p:cNvPr>
          <p:cNvSpPr/>
          <p:nvPr/>
        </p:nvSpPr>
        <p:spPr>
          <a:xfrm>
            <a:off x="2511754" y="524288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6" name="Oval 25">
            <a:extLst>
              <a:ext uri="{FF2B5EF4-FFF2-40B4-BE49-F238E27FC236}">
                <a16:creationId xmlns:a16="http://schemas.microsoft.com/office/drawing/2014/main" id="{89122282-997D-D74B-AC2E-76AD4CF94D8C}"/>
              </a:ext>
            </a:extLst>
          </p:cNvPr>
          <p:cNvSpPr/>
          <p:nvPr/>
        </p:nvSpPr>
        <p:spPr>
          <a:xfrm>
            <a:off x="2050223" y="301752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79678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Nonfunctional product characteristics</a:t>
            </a:r>
            <a:br>
              <a:rPr lang="en-US" dirty="0"/>
            </a:br>
            <a:r>
              <a:rPr lang="en-US" dirty="0"/>
              <a:t>Nonfunctional product characteristics such as security and performance affect all users. </a:t>
            </a:r>
            <a:br>
              <a:rPr lang="en-US" dirty="0"/>
            </a:br>
            <a:r>
              <a:rPr lang="en-US" dirty="0"/>
              <a:t>If you get these wrong, </a:t>
            </a:r>
            <a:br>
              <a:rPr lang="en-US" dirty="0"/>
            </a:br>
            <a:r>
              <a:rPr lang="en-US" dirty="0"/>
              <a:t>your product will is unlikely to be a commercial success. Unfortunately, some characteristics are opposing, </a:t>
            </a:r>
            <a:br>
              <a:rPr lang="en-US" dirty="0"/>
            </a:br>
            <a:r>
              <a:rPr lang="en-US" dirty="0"/>
              <a:t>so you can only optimize the most important.</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840D7121-D9C8-E247-8C97-24A193DF1623}"/>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16453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Product lifetime</a:t>
            </a:r>
            <a:br>
              <a:rPr lang="en-US" dirty="0"/>
            </a:br>
            <a:r>
              <a:rPr lang="en-US" dirty="0"/>
              <a:t>If you anticipate a long product lifetime, you will need to create regular product revisions. You therefore need an architecture that is evolvable, so that it can be adapted to accommodate new features and technology.</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22961AC1-E44E-CA4E-931E-A21D7F54EAEC}"/>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61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Software reuse</a:t>
            </a:r>
            <a:br>
              <a:rPr lang="en-US" dirty="0"/>
            </a:br>
            <a:r>
              <a:rPr lang="en-US"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0991353A-B573-5F49-9FB7-39822419C6F2}"/>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81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914400" y="1340768"/>
            <a:ext cx="10368366" cy="5256882"/>
          </a:xfrm>
        </p:spPr>
        <p:txBody>
          <a:bodyPr>
            <a:normAutofit/>
          </a:bodyPr>
          <a:lstStyle/>
          <a:p>
            <a:r>
              <a:rPr lang="en-US" dirty="0">
                <a:solidFill>
                  <a:srgbClr val="C00000"/>
                </a:solidFill>
              </a:rPr>
              <a:t>Number of users</a:t>
            </a:r>
            <a:br>
              <a:rPr lang="en-US" dirty="0"/>
            </a:br>
            <a:r>
              <a:rPr lang="en-US" dirty="0"/>
              <a:t>If you are developing  consumer software delivered over the Internet, the number of users can change very quickly. This can lead to serious performance degradation unless you design your architecture so that your system can be quickly scaled up and down.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44E009-C253-1D42-8809-0C9943DD7F8E}"/>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45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836908" y="1340768"/>
            <a:ext cx="10322889" cy="5256882"/>
          </a:xfrm>
        </p:spPr>
        <p:txBody>
          <a:bodyPr>
            <a:normAutofit/>
          </a:bodyPr>
          <a:lstStyle/>
          <a:p>
            <a:r>
              <a:rPr lang="en-US" dirty="0">
                <a:solidFill>
                  <a:srgbClr val="C00000"/>
                </a:solidFill>
              </a:rPr>
              <a:t>Software compatibility</a:t>
            </a:r>
            <a:br>
              <a:rPr lang="en-US" dirty="0"/>
            </a:br>
            <a:r>
              <a:rPr lang="en-US"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BC5112-2FB5-5141-B687-6F016F92C657}"/>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5</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66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547607" y="1398722"/>
            <a:ext cx="11096785" cy="5218301"/>
          </a:xfrm>
        </p:spPr>
        <p:txBody>
          <a:bodyPr>
            <a:noAutofit/>
          </a:bodyPr>
          <a:lstStyle/>
          <a:p>
            <a:r>
              <a:rPr lang="en-US" sz="2800" dirty="0"/>
              <a:t>System </a:t>
            </a:r>
            <a:r>
              <a:rPr lang="en-US" sz="2800" dirty="0">
                <a:solidFill>
                  <a:srgbClr val="C00000"/>
                </a:solidFill>
              </a:rPr>
              <a:t>maintainability</a:t>
            </a:r>
            <a:r>
              <a:rPr lang="en-US" sz="28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800" dirty="0"/>
              <a:t>In architectural terms, this means that the system should be </a:t>
            </a:r>
            <a:r>
              <a:rPr lang="en-US" sz="2800" dirty="0">
                <a:solidFill>
                  <a:srgbClr val="C00000"/>
                </a:solidFill>
              </a:rPr>
              <a:t>decomposed into fine-grain components</a:t>
            </a:r>
            <a:r>
              <a:rPr lang="en-US" sz="28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800" dirty="0"/>
          </a:p>
          <a:p>
            <a:endParaRPr lang="en-US" sz="28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650929" y="1259633"/>
            <a:ext cx="10988297" cy="5233244"/>
          </a:xfrm>
        </p:spPr>
        <p:txBody>
          <a:bodyPr>
            <a:noAutofit/>
          </a:bodyPr>
          <a:lstStyle/>
          <a:p>
            <a:r>
              <a:rPr lang="en-US" sz="3000" dirty="0"/>
              <a:t>You can achieve </a:t>
            </a:r>
            <a:r>
              <a:rPr lang="en-US" sz="3000" dirty="0">
                <a:solidFill>
                  <a:srgbClr val="C00000"/>
                </a:solidFill>
              </a:rPr>
              <a:t>security</a:t>
            </a:r>
            <a:r>
              <a:rPr lang="en-US" sz="3000" dirty="0"/>
              <a:t> by </a:t>
            </a:r>
            <a:r>
              <a:rPr lang="en-US" sz="3000" dirty="0">
                <a:solidFill>
                  <a:schemeClr val="accent1"/>
                </a:solidFill>
              </a:rPr>
              <a:t>designing the system protection as a series of layers</a:t>
            </a:r>
            <a:r>
              <a:rPr lang="en-US" sz="3000" dirty="0"/>
              <a:t>. </a:t>
            </a:r>
          </a:p>
          <a:p>
            <a:r>
              <a:rPr lang="en-US" sz="3000" dirty="0"/>
              <a:t>An attacker has to penetrate all of those layers before the system is compromised. </a:t>
            </a:r>
          </a:p>
          <a:p>
            <a:r>
              <a:rPr lang="en-US" sz="3000" dirty="0"/>
              <a:t>Layers might include </a:t>
            </a:r>
            <a:r>
              <a:rPr lang="en-US" sz="3000" dirty="0">
                <a:solidFill>
                  <a:srgbClr val="C00000"/>
                </a:solidFill>
              </a:rPr>
              <a:t>system authentication layers</a:t>
            </a:r>
            <a:r>
              <a:rPr lang="en-US" sz="3000" dirty="0"/>
              <a:t>, a separate critical </a:t>
            </a:r>
            <a:r>
              <a:rPr lang="en-US" sz="3000" dirty="0">
                <a:solidFill>
                  <a:srgbClr val="C00000"/>
                </a:solidFill>
              </a:rPr>
              <a:t>feature authentication layer</a:t>
            </a:r>
            <a:r>
              <a:rPr lang="en-US" sz="3000" dirty="0"/>
              <a:t>, an </a:t>
            </a:r>
            <a:r>
              <a:rPr lang="en-US" sz="3000" dirty="0">
                <a:solidFill>
                  <a:srgbClr val="C00000"/>
                </a:solidFill>
              </a:rPr>
              <a:t>encryption layer </a:t>
            </a:r>
            <a:r>
              <a:rPr lang="en-US" sz="3000" dirty="0"/>
              <a:t>and so on. </a:t>
            </a:r>
          </a:p>
          <a:p>
            <a:r>
              <a:rPr lang="en-US" sz="3000" dirty="0"/>
              <a:t>Architecturally, you can implement each of these layers as separate components so that if one of these components is compromised by an attacker, then the other layers remain intact. </a:t>
            </a:r>
          </a:p>
          <a:p>
            <a:endParaRPr lang="en-US" sz="3000" dirty="0"/>
          </a:p>
          <a:p>
            <a:endParaRPr lang="en-US" sz="30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1981200" y="116632"/>
            <a:ext cx="8229600" cy="936104"/>
          </a:xfrm>
        </p:spPr>
        <p:txBody>
          <a:bodyPr/>
          <a:lstStyle/>
          <a:p>
            <a:r>
              <a:rPr lang="en-US" dirty="0">
                <a:solidFill>
                  <a:schemeClr val="accent1"/>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2440632" y="1446553"/>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2679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2895904" y="2944598"/>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3172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3476952"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4992185"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4241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4621684"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5577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4195300" y="4419110"/>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1981200" y="188640"/>
            <a:ext cx="8229600" cy="864096"/>
          </a:xfrm>
        </p:spPr>
        <p:txBody>
          <a:bodyPr/>
          <a:lstStyle/>
          <a:p>
            <a:r>
              <a:rPr lang="en-US" dirty="0">
                <a:solidFill>
                  <a:schemeClr val="accent1"/>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720436" y="1052737"/>
            <a:ext cx="10848109" cy="5467127"/>
          </a:xfrm>
        </p:spPr>
        <p:txBody>
          <a:bodyPr>
            <a:noAutofit/>
          </a:bodyPr>
          <a:lstStyle/>
          <a:p>
            <a:r>
              <a:rPr lang="en-US" sz="2800" dirty="0"/>
              <a:t>A layered approach to security affects the usability of the software. </a:t>
            </a:r>
          </a:p>
          <a:p>
            <a:pPr lvl="1"/>
            <a:r>
              <a:rPr lang="en-US" sz="2600" dirty="0"/>
              <a:t>Users have to remember information, like passwords, that is needed to penetrate a security layer. </a:t>
            </a:r>
            <a:br>
              <a:rPr lang="en-US" sz="2600" dirty="0"/>
            </a:br>
            <a:r>
              <a:rPr lang="en-US" sz="2600" dirty="0"/>
              <a:t>Their interaction with the system is inevitably slowed down by its security features. </a:t>
            </a:r>
          </a:p>
          <a:p>
            <a:pPr lvl="1"/>
            <a:r>
              <a:rPr lang="en-US" sz="2600" dirty="0"/>
              <a:t>Many users find this irritating and often look for work-arounds so that they do not have to re-authenticate to access system features or data.</a:t>
            </a:r>
          </a:p>
          <a:p>
            <a:r>
              <a:rPr lang="en-US" sz="2800" dirty="0"/>
              <a:t>To avoid this, you need an architecture:</a:t>
            </a:r>
          </a:p>
          <a:p>
            <a:pPr lvl="1"/>
            <a:r>
              <a:rPr lang="en-US" sz="2600" dirty="0"/>
              <a:t>that doesn’t have too many security layers </a:t>
            </a:r>
          </a:p>
          <a:p>
            <a:pPr lvl="1"/>
            <a:r>
              <a:rPr lang="en-US" sz="2600" dirty="0"/>
              <a:t>that doesn’t enforce unnecessary security</a:t>
            </a:r>
          </a:p>
          <a:p>
            <a:pPr lvl="1"/>
            <a:r>
              <a:rPr lang="en-US" sz="2600" dirty="0"/>
              <a:t>that provides helper components that reduce the load on users</a:t>
            </a:r>
          </a:p>
          <a:p>
            <a:endParaRPr lang="en-US" sz="2600" dirty="0"/>
          </a:p>
          <a:p>
            <a:endParaRPr lang="en-US" sz="26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1981200" y="0"/>
            <a:ext cx="8229600" cy="1143000"/>
          </a:xfrm>
        </p:spPr>
        <p:txBody>
          <a:bodyPr>
            <a:normAutofit fontScale="90000"/>
          </a:bodyPr>
          <a:lstStyle/>
          <a:p>
            <a:r>
              <a:rPr lang="en-US" dirty="0">
                <a:solidFill>
                  <a:schemeClr val="accent1"/>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4357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5561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6765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7969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9173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5825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7232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8472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4357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6373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8389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4266401"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5238087" y="3085367"/>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6540716" y="3085367"/>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7957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9068870"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4295801"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6592618"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8600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4441036"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6562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8370530"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1782050" y="1241493"/>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1782050" y="2146520"/>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1782050" y="3051547"/>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1782050" y="3956574"/>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1782050" y="4861601"/>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1782050" y="5766626"/>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2586911" y="5208779"/>
            <a:ext cx="2359893" cy="1173750"/>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1622894" y="212712"/>
            <a:ext cx="8713121" cy="1143000"/>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8499475" y="6519864"/>
            <a:ext cx="2133600" cy="365125"/>
          </a:xfrm>
        </p:spPr>
        <p:txBody>
          <a:bodyPr/>
          <a:lstStyle/>
          <a:p>
            <a:pPr>
              <a:defRPr/>
            </a:pPr>
            <a:fld id="{E78C9E75-97FD-45D9-8ED3-955348887BB1}" type="slidenum">
              <a:rPr lang="zh-TW" altLang="en-US" smtClean="0"/>
              <a:pPr>
                <a:defRPr/>
              </a:pPr>
              <a:t>78</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2676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2937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7398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3904040"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2858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3888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2495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6960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7871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7400693"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8880606"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6168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7406477" y="5301209"/>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6989060" y="5746413"/>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8465098"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7810264"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2129584"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6168009"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5807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1973754"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1923247" y="-9175"/>
            <a:ext cx="8229600" cy="845887"/>
          </a:xfrm>
        </p:spPr>
        <p:txBody>
          <a:bodyPr/>
          <a:lstStyle/>
          <a:p>
            <a:r>
              <a:rPr lang="en-US" dirty="0">
                <a:solidFill>
                  <a:schemeClr val="accent1"/>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4705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4239382"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1775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6452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4832288" y="2313180"/>
            <a:ext cx="5349612" cy="4068149"/>
          </a:xfrm>
          <a:prstGeom prst="roundRect">
            <a:avLst>
              <a:gd name="adj" fmla="val 2454"/>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1991544" y="0"/>
            <a:ext cx="8229600" cy="1025750"/>
          </a:xfrm>
        </p:spPr>
        <p:txBody>
          <a:bodyPr/>
          <a:lstStyle/>
          <a:p>
            <a:r>
              <a:rPr lang="en-US" dirty="0">
                <a:solidFill>
                  <a:schemeClr val="accent1"/>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4871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2189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5087888" y="25649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5087888" y="33428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5087888" y="41207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5087888" y="48986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5087888" y="5676506"/>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6347011"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8531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5587513"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7397938"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9363207"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2385659"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2207533"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1919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2502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1981200" y="197768"/>
            <a:ext cx="8229600" cy="1143000"/>
          </a:xfrm>
        </p:spPr>
        <p:txBody>
          <a:bodyPr>
            <a:normAutofit fontScale="90000"/>
          </a:bodyPr>
          <a:lstStyle/>
          <a:p>
            <a:r>
              <a:rPr lang="en-US" dirty="0">
                <a:solidFill>
                  <a:schemeClr val="accent1"/>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2423593" y="1844825"/>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2423593" y="2782247"/>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2423593" y="3719669"/>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2423593" y="4657091"/>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2423593" y="559451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1981200" y="116632"/>
            <a:ext cx="8229600" cy="980728"/>
          </a:xfrm>
        </p:spPr>
        <p:txBody>
          <a:bodyPr>
            <a:normAutofit fontScale="90000"/>
          </a:bodyPr>
          <a:lstStyle/>
          <a:p>
            <a:r>
              <a:rPr lang="en-US" dirty="0">
                <a:solidFill>
                  <a:schemeClr val="accent1"/>
                </a:solidFill>
              </a:rPr>
              <a:t>A layered architectural model of the </a:t>
            </a:r>
            <a:r>
              <a:rPr lang="en-US" dirty="0" err="1">
                <a:solidFill>
                  <a:schemeClr val="accent1"/>
                </a:solidFill>
              </a:rPr>
              <a:t>iLearn</a:t>
            </a:r>
            <a:r>
              <a:rPr lang="en-US" dirty="0">
                <a:solidFill>
                  <a:schemeClr val="accent1"/>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4266400" y="5816269"/>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5519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7032104" y="4941169"/>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4218037" y="3075206"/>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5521486"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4295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5616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9173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4917104"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8370530"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1782050" y="1241493"/>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1782050" y="2146520"/>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1782050" y="3051547"/>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1782050" y="3956574"/>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1782050" y="4861601"/>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1782050" y="5766626"/>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7680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6791389"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8061292"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9331194" y="3075206"/>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4151785" y="4044248"/>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8065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9052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4151784" y="4293097"/>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8544272" y="4952630"/>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4441036"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1981200" y="166151"/>
            <a:ext cx="8229600" cy="850106"/>
          </a:xfrm>
        </p:spPr>
        <p:txBody>
          <a:bodyPr/>
          <a:lstStyle/>
          <a:p>
            <a:r>
              <a:rPr lang="en-US" dirty="0">
                <a:solidFill>
                  <a:schemeClr val="accent1"/>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728420" y="1124745"/>
            <a:ext cx="10678333" cy="5395119"/>
          </a:xfrm>
        </p:spPr>
        <p:txBody>
          <a:bodyPr>
            <a:normAutofit/>
          </a:bodyPr>
          <a:lstStyle/>
          <a:p>
            <a:r>
              <a:rPr lang="en-US" sz="3000" dirty="0"/>
              <a:t>The </a:t>
            </a:r>
            <a:r>
              <a:rPr lang="en-US" sz="3000" dirty="0">
                <a:solidFill>
                  <a:srgbClr val="C00000"/>
                </a:solidFill>
              </a:rPr>
              <a:t>distribution architecture </a:t>
            </a:r>
            <a:r>
              <a:rPr lang="en-US" sz="3000" dirty="0"/>
              <a:t>of a software system </a:t>
            </a:r>
            <a:r>
              <a:rPr lang="en-US" sz="3000" dirty="0">
                <a:solidFill>
                  <a:schemeClr val="accent1"/>
                </a:solidFill>
              </a:rPr>
              <a:t>defines the servers in the system</a:t>
            </a:r>
            <a:r>
              <a:rPr lang="en-US" sz="3000" dirty="0"/>
              <a:t> and the </a:t>
            </a:r>
            <a:r>
              <a:rPr lang="en-US" sz="3000" dirty="0">
                <a:solidFill>
                  <a:schemeClr val="accent1"/>
                </a:solidFill>
              </a:rPr>
              <a:t>allocation of components to these servers</a:t>
            </a:r>
            <a:r>
              <a:rPr lang="en-US" sz="3000" dirty="0"/>
              <a:t>. </a:t>
            </a:r>
          </a:p>
          <a:p>
            <a:r>
              <a:rPr lang="en-US" sz="3000" dirty="0">
                <a:solidFill>
                  <a:srgbClr val="C00000"/>
                </a:solidFill>
              </a:rPr>
              <a:t>Client-server architectures </a:t>
            </a:r>
            <a:r>
              <a:rPr lang="en-US" sz="3000" dirty="0"/>
              <a:t>are a type of </a:t>
            </a:r>
            <a:r>
              <a:rPr lang="en-US" sz="3000" dirty="0">
                <a:solidFill>
                  <a:srgbClr val="C00000"/>
                </a:solidFill>
              </a:rPr>
              <a:t>distribution architecture </a:t>
            </a:r>
            <a:r>
              <a:rPr lang="en-US" sz="3000" dirty="0"/>
              <a:t>that is suited to applications where clients access a </a:t>
            </a:r>
            <a:r>
              <a:rPr lang="en-US" sz="3000" dirty="0">
                <a:solidFill>
                  <a:schemeClr val="accent1"/>
                </a:solidFill>
              </a:rPr>
              <a:t>shared database </a:t>
            </a:r>
            <a:r>
              <a:rPr lang="en-US" sz="3000" dirty="0"/>
              <a:t>and </a:t>
            </a:r>
            <a:r>
              <a:rPr lang="en-US" sz="3000" dirty="0">
                <a:solidFill>
                  <a:schemeClr val="accent1"/>
                </a:solidFill>
              </a:rPr>
              <a:t>business logic operations </a:t>
            </a:r>
            <a:r>
              <a:rPr lang="en-US" sz="3000" dirty="0"/>
              <a:t>on that data. </a:t>
            </a:r>
          </a:p>
          <a:p>
            <a:r>
              <a:rPr lang="en-US" sz="3000" dirty="0"/>
              <a:t>In this architecture, the </a:t>
            </a:r>
            <a:r>
              <a:rPr lang="en-US" sz="3000" dirty="0">
                <a:solidFill>
                  <a:schemeClr val="accent1"/>
                </a:solidFill>
              </a:rPr>
              <a:t>user interface </a:t>
            </a:r>
            <a:r>
              <a:rPr lang="en-US" sz="3000" dirty="0"/>
              <a:t>is implemented on the </a:t>
            </a:r>
            <a:r>
              <a:rPr lang="en-US" sz="3000" dirty="0">
                <a:solidFill>
                  <a:schemeClr val="accent1"/>
                </a:solidFill>
              </a:rPr>
              <a:t>user’s own computer </a:t>
            </a:r>
            <a:r>
              <a:rPr lang="en-US" sz="3000" dirty="0"/>
              <a:t>or </a:t>
            </a:r>
            <a:r>
              <a:rPr lang="en-US" sz="3000" dirty="0">
                <a:solidFill>
                  <a:schemeClr val="accent1"/>
                </a:solidFill>
              </a:rPr>
              <a:t>mobile device</a:t>
            </a:r>
            <a:r>
              <a:rPr lang="en-US" sz="3000" dirty="0"/>
              <a:t>. </a:t>
            </a:r>
          </a:p>
          <a:p>
            <a:pPr lvl="1"/>
            <a:r>
              <a:rPr lang="en-US" sz="3000" dirty="0">
                <a:solidFill>
                  <a:schemeClr val="accent1"/>
                </a:solidFill>
              </a:rPr>
              <a:t>Functionality is distributed </a:t>
            </a:r>
            <a:r>
              <a:rPr lang="en-US" sz="3000" dirty="0"/>
              <a:t>between the client and one or more server computers. </a:t>
            </a:r>
          </a:p>
          <a:p>
            <a:endParaRPr lang="en-US" sz="3000" dirty="0"/>
          </a:p>
          <a:p>
            <a:endParaRPr lang="en-US" sz="30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2107767" y="116632"/>
            <a:ext cx="8229600" cy="854968"/>
          </a:xfrm>
        </p:spPr>
        <p:txBody>
          <a:bodyPr/>
          <a:lstStyle/>
          <a:p>
            <a:r>
              <a:rPr lang="en-US" dirty="0">
                <a:solidFill>
                  <a:schemeClr val="accent1"/>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2123880"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2123880"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2123880"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2123880"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7680177"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7910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8695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9480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7910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8695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9480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8332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5740860" y="5355214"/>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6261576" y="2153685"/>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3564040" y="1821978"/>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3564041" y="3183362"/>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3564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3547928"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6693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6707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6707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6693624" y="4234381"/>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3486326" y="1964214"/>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3513956" y="3343802"/>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3486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3486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3702533" y="5673289"/>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3584629" y="4479504"/>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3528484" y="3287480"/>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3431704" y="2247256"/>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4655840" y="1772817"/>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4853648" y="281967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4814538" y="3747629"/>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4957034" y="4479504"/>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524001" y="116632"/>
            <a:ext cx="9109074" cy="1334532"/>
          </a:xfrm>
        </p:spPr>
        <p:txBody>
          <a:bodyPr>
            <a:normAutofit fontScale="90000"/>
          </a:bodyPr>
          <a:lstStyle/>
          <a:p>
            <a:r>
              <a:rPr lang="en-US" dirty="0">
                <a:solidFill>
                  <a:schemeClr val="accent1"/>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3359696" y="1766301"/>
            <a:ext cx="5040560" cy="2592288"/>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4636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4802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6365259"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3774729"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4997106" y="2098236"/>
            <a:ext cx="1368152" cy="615548"/>
          </a:xfrm>
          <a:prstGeom prst="roundRect">
            <a:avLst>
              <a:gd name="adj" fmla="val 50000"/>
            </a:avLst>
          </a:prstGeom>
          <a:solidFill>
            <a:schemeClr val="accent2">
              <a:lumMod val="40000"/>
              <a:lumOff val="60000"/>
              <a:alpha val="50196"/>
            </a:schemeClr>
          </a:solidFill>
          <a:ln w="28575">
            <a:solidFill>
              <a:schemeClr val="accent2">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1845117" y="2522461"/>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1845117" y="5666593"/>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4636064" y="2713785"/>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4636065" y="4041746"/>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6358735" y="3995843"/>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6644119" y="4041746"/>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6365259" y="2406011"/>
            <a:ext cx="744997" cy="810805"/>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5497399" y="3617902"/>
            <a:ext cx="867860" cy="11379"/>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3534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5194403" y="287862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6578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5087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3079561"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6661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53"/>
            <a:ext cx="8229600" cy="740287"/>
          </a:xfrm>
        </p:spPr>
        <p:txBody>
          <a:bodyPr>
            <a:normAutofit fontScale="90000"/>
          </a:bodyPr>
          <a:lstStyle/>
          <a:p>
            <a:r>
              <a:rPr lang="en-US" b="1" dirty="0">
                <a:solidFill>
                  <a:schemeClr val="accent1"/>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86</a:t>
            </a:fld>
            <a:endParaRPr lang="en-US"/>
          </a:p>
        </p:txBody>
      </p:sp>
      <p:sp>
        <p:nvSpPr>
          <p:cNvPr id="8" name="Rounded Rectangle 7"/>
          <p:cNvSpPr/>
          <p:nvPr/>
        </p:nvSpPr>
        <p:spPr>
          <a:xfrm>
            <a:off x="4107164" y="1366781"/>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5969544" y="3244937"/>
            <a:ext cx="1515762" cy="1123037"/>
          </a:xfrm>
          <a:prstGeom prst="roundRect">
            <a:avLst>
              <a:gd name="adj" fmla="val 9172"/>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4107164" y="3256010"/>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8068702" y="2339821"/>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8068702" y="4202398"/>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2202963" y="3244937"/>
            <a:ext cx="1515762" cy="1123037"/>
          </a:xfrm>
          <a:prstGeom prst="roundRect">
            <a:avLst>
              <a:gd name="adj" fmla="val 9172"/>
            </a:avLst>
          </a:prstGeom>
          <a:solidFill>
            <a:srgbClr val="D88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4107164" y="5132663"/>
            <a:ext cx="3378142" cy="1330802"/>
          </a:xfrm>
          <a:prstGeom prst="roundRect">
            <a:avLst>
              <a:gd name="adj" fmla="val 91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5516859" y="2034369"/>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2875687"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4843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7485306" y="3806457"/>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7485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5879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4953833"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3437446" y="1012771"/>
            <a:ext cx="626562" cy="890378"/>
          </a:xfrm>
          <a:prstGeom prst="rect">
            <a:avLst/>
          </a:prstGeom>
        </p:spPr>
      </p:pic>
      <p:pic>
        <p:nvPicPr>
          <p:cNvPr id="54" name="Picture 53"/>
          <p:cNvPicPr>
            <a:picLocks noChangeAspect="1"/>
          </p:cNvPicPr>
          <p:nvPr/>
        </p:nvPicPr>
        <p:blipFill>
          <a:blip r:embed="rId3"/>
          <a:stretch>
            <a:fillRect/>
          </a:stretch>
        </p:blipFill>
        <p:spPr>
          <a:xfrm>
            <a:off x="6062995" y="2590083"/>
            <a:ext cx="449706" cy="635112"/>
          </a:xfrm>
          <a:prstGeom prst="rect">
            <a:avLst/>
          </a:prstGeom>
        </p:spPr>
      </p:pic>
      <p:pic>
        <p:nvPicPr>
          <p:cNvPr id="55" name="Picture 54"/>
          <p:cNvPicPr>
            <a:picLocks noChangeAspect="1"/>
          </p:cNvPicPr>
          <p:nvPr/>
        </p:nvPicPr>
        <p:blipFill>
          <a:blip r:embed="rId4"/>
          <a:stretch>
            <a:fillRect/>
          </a:stretch>
        </p:blipFill>
        <p:spPr>
          <a:xfrm>
            <a:off x="4064009" y="2623349"/>
            <a:ext cx="438997" cy="621589"/>
          </a:xfrm>
          <a:prstGeom prst="rect">
            <a:avLst/>
          </a:prstGeom>
        </p:spPr>
      </p:pic>
      <p:pic>
        <p:nvPicPr>
          <p:cNvPr id="56" name="Picture 55"/>
          <p:cNvPicPr>
            <a:picLocks noChangeAspect="1"/>
          </p:cNvPicPr>
          <p:nvPr/>
        </p:nvPicPr>
        <p:blipFill>
          <a:blip r:embed="rId5"/>
          <a:stretch>
            <a:fillRect/>
          </a:stretch>
        </p:blipFill>
        <p:spPr>
          <a:xfrm>
            <a:off x="2177610" y="5595801"/>
            <a:ext cx="1886398" cy="535051"/>
          </a:xfrm>
          <a:prstGeom prst="rect">
            <a:avLst/>
          </a:prstGeom>
        </p:spPr>
      </p:pic>
      <p:sp>
        <p:nvSpPr>
          <p:cNvPr id="57" name="Rectangle 56"/>
          <p:cNvSpPr/>
          <p:nvPr/>
        </p:nvSpPr>
        <p:spPr>
          <a:xfrm>
            <a:off x="1847528" y="6639164"/>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024"/>
            <a:ext cx="8229600" cy="1060369"/>
          </a:xfrm>
        </p:spPr>
        <p:txBody>
          <a:bodyPr>
            <a:normAutofit fontScale="90000"/>
          </a:bodyPr>
          <a:lstStyle/>
          <a:p>
            <a:r>
              <a:rPr lang="en-US" b="1" dirty="0">
                <a:solidFill>
                  <a:schemeClr val="accent1"/>
                </a:solidFill>
              </a:rPr>
              <a:t>MVC Framework of Mobile Apps</a:t>
            </a:r>
            <a:br>
              <a:rPr lang="en-US" b="1" dirty="0">
                <a:solidFill>
                  <a:schemeClr val="accent1"/>
                </a:solidFill>
              </a:rPr>
            </a:br>
            <a:r>
              <a:rPr lang="en-US" b="1" dirty="0">
                <a:solidFill>
                  <a:schemeClr val="accent1"/>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87</a:t>
            </a:fld>
            <a:endParaRPr lang="en-US"/>
          </a:p>
        </p:txBody>
      </p:sp>
      <p:pic>
        <p:nvPicPr>
          <p:cNvPr id="5" name="Picture 4"/>
          <p:cNvPicPr>
            <a:picLocks noChangeAspect="1"/>
          </p:cNvPicPr>
          <p:nvPr/>
        </p:nvPicPr>
        <p:blipFill>
          <a:blip r:embed="rId2"/>
          <a:stretch>
            <a:fillRect/>
          </a:stretch>
        </p:blipFill>
        <p:spPr>
          <a:xfrm>
            <a:off x="2467010" y="1160968"/>
            <a:ext cx="7286641" cy="5457864"/>
          </a:xfrm>
          <a:prstGeom prst="rect">
            <a:avLst/>
          </a:prstGeom>
        </p:spPr>
      </p:pic>
      <p:sp>
        <p:nvSpPr>
          <p:cNvPr id="6" name="Rectangle 5"/>
          <p:cNvSpPr/>
          <p:nvPr/>
        </p:nvSpPr>
        <p:spPr>
          <a:xfrm>
            <a:off x="3070920" y="6546256"/>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5375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6744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2863134"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1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1981200" y="274638"/>
            <a:ext cx="8229600" cy="782662"/>
          </a:xfrm>
        </p:spPr>
        <p:txBody>
          <a:bodyPr>
            <a:normAutofit fontScale="90000"/>
          </a:bodyPr>
          <a:lstStyle/>
          <a:p>
            <a:r>
              <a:rPr lang="en-US" dirty="0">
                <a:solidFill>
                  <a:schemeClr val="accent1"/>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929897" y="1417638"/>
            <a:ext cx="10399363" cy="4819674"/>
          </a:xfrm>
        </p:spPr>
        <p:txBody>
          <a:bodyPr>
            <a:normAutofit/>
          </a:bodyPr>
          <a:lstStyle/>
          <a:p>
            <a:r>
              <a:rPr lang="en-US" sz="3600" dirty="0"/>
              <a:t>Services in a </a:t>
            </a:r>
            <a:r>
              <a:rPr lang="en-US" sz="3600" dirty="0">
                <a:solidFill>
                  <a:srgbClr val="C00000"/>
                </a:solidFill>
              </a:rPr>
              <a:t>service-oriented architecture </a:t>
            </a:r>
            <a:r>
              <a:rPr lang="en-US" sz="3600" dirty="0"/>
              <a:t>are </a:t>
            </a:r>
            <a:r>
              <a:rPr lang="en-US" sz="3600" dirty="0">
                <a:solidFill>
                  <a:srgbClr val="C00000"/>
                </a:solidFill>
              </a:rPr>
              <a:t>stateless components</a:t>
            </a:r>
            <a:r>
              <a:rPr lang="en-US" sz="3600" dirty="0"/>
              <a:t>, which means that they can be replicated and can migrate from one computer to another. </a:t>
            </a:r>
          </a:p>
          <a:p>
            <a:r>
              <a:rPr lang="en-US" sz="3600" dirty="0"/>
              <a:t>Many servers may be involved in providing services</a:t>
            </a:r>
          </a:p>
          <a:p>
            <a:r>
              <a:rPr lang="en-US" sz="3600" dirty="0"/>
              <a:t>A </a:t>
            </a:r>
            <a:r>
              <a:rPr lang="en-US" sz="3600" dirty="0">
                <a:solidFill>
                  <a:srgbClr val="C00000"/>
                </a:solidFill>
              </a:rPr>
              <a:t>service-oriented architecture </a:t>
            </a:r>
            <a:r>
              <a:rPr lang="en-US" sz="3600" dirty="0"/>
              <a:t>is usually </a:t>
            </a:r>
            <a:r>
              <a:rPr lang="en-US" sz="3600" dirty="0">
                <a:solidFill>
                  <a:srgbClr val="C00000"/>
                </a:solidFill>
              </a:rPr>
              <a:t>easier to scale</a:t>
            </a:r>
            <a:r>
              <a:rPr lang="en-US" sz="3600" dirty="0"/>
              <a:t> as demand increases and is resilient to failure.</a:t>
            </a:r>
          </a:p>
          <a:p>
            <a:endParaRPr lang="en-US" sz="3600" dirty="0"/>
          </a:p>
          <a:p>
            <a:endParaRPr lang="en-US" sz="3600"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36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sz="3600" dirty="0">
                <a:solidFill>
                  <a:srgbClr val="C00000"/>
                </a:solidFill>
              </a:rPr>
              <a:t>Data type and data updates</a:t>
            </a:r>
          </a:p>
          <a:p>
            <a:r>
              <a:rPr lang="en-US" sz="3600" dirty="0">
                <a:solidFill>
                  <a:srgbClr val="C00000"/>
                </a:solidFill>
              </a:rPr>
              <a:t>Change frequency</a:t>
            </a:r>
          </a:p>
          <a:p>
            <a:r>
              <a:rPr lang="en-US" sz="3600" dirty="0">
                <a:solidFill>
                  <a:srgbClr val="C00000"/>
                </a:solidFill>
              </a:rPr>
              <a:t>The system execution platform</a:t>
            </a:r>
          </a:p>
          <a:p>
            <a:endParaRPr lang="en-US" sz="3600" dirty="0"/>
          </a:p>
          <a:p>
            <a:endParaRPr lang="en-US" sz="36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Data type and data updates</a:t>
            </a:r>
          </a:p>
          <a:p>
            <a:pPr lvl="1"/>
            <a:r>
              <a:rPr lang="en-US" sz="32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28313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Change frequency</a:t>
            </a:r>
          </a:p>
          <a:p>
            <a:pPr lvl="1"/>
            <a:r>
              <a:rPr lang="en-US" sz="3200" dirty="0"/>
              <a:t>If you anticipate that system components will be regularly changed or replaced, then isolating these components as separate services simplifies those changes.</a:t>
            </a:r>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771537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The system execution platform</a:t>
            </a:r>
          </a:p>
          <a:p>
            <a:pPr lvl="1"/>
            <a:r>
              <a:rPr lang="en-US" sz="3200" dirty="0"/>
              <a:t>If you plan to run your system on the cloud with users accessing it over the Internet, it is usually best to implement it as a service-oriented architecture because scaling the system is simpler. </a:t>
            </a:r>
          </a:p>
          <a:p>
            <a:pPr lvl="1"/>
            <a:r>
              <a:rPr lang="en-US" sz="3200" dirty="0"/>
              <a:t>If your product is a business system that runs on local servers, a multi-tier architecture may be more appropriate.</a:t>
            </a:r>
          </a:p>
          <a:p>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6239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1981200" y="116633"/>
            <a:ext cx="8229600" cy="752649"/>
          </a:xfrm>
        </p:spPr>
        <p:txBody>
          <a:bodyPr>
            <a:normAutofit fontScale="90000"/>
          </a:bodyPr>
          <a:lstStyle/>
          <a:p>
            <a:r>
              <a:rPr lang="en-US" dirty="0">
                <a:solidFill>
                  <a:schemeClr val="accent1"/>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759417" y="1053884"/>
            <a:ext cx="10631837" cy="5360311"/>
          </a:xfrm>
        </p:spPr>
        <p:txBody>
          <a:bodyPr>
            <a:normAutofit lnSpcReduction="10000"/>
          </a:bodyPr>
          <a:lstStyle/>
          <a:p>
            <a:r>
              <a:rPr lang="en-US" sz="2800" dirty="0">
                <a:solidFill>
                  <a:srgbClr val="C00000"/>
                </a:solidFill>
              </a:rPr>
              <a:t>Database</a:t>
            </a:r>
            <a:br>
              <a:rPr lang="en-US" sz="2200" dirty="0"/>
            </a:br>
            <a:r>
              <a:rPr lang="en-US" sz="2200" dirty="0"/>
              <a:t>Should you use a relational SQL database or an unstructured NOSQL database?</a:t>
            </a:r>
          </a:p>
          <a:p>
            <a:r>
              <a:rPr lang="en-US" sz="2800" dirty="0">
                <a:solidFill>
                  <a:srgbClr val="C00000"/>
                </a:solidFill>
              </a:rPr>
              <a:t>Platform</a:t>
            </a:r>
            <a:br>
              <a:rPr lang="en-US" sz="2200" dirty="0"/>
            </a:br>
            <a:r>
              <a:rPr lang="en-US" sz="2200" dirty="0"/>
              <a:t>Should you deliver your product on a mobile app and/or a web platform?</a:t>
            </a:r>
          </a:p>
          <a:p>
            <a:r>
              <a:rPr lang="en-US" sz="2800"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dirty="0">
                <a:solidFill>
                  <a:srgbClr val="C00000"/>
                </a:solidFill>
              </a:rPr>
              <a:t>Open source</a:t>
            </a:r>
            <a:br>
              <a:rPr lang="en-US" sz="2200" dirty="0"/>
            </a:br>
            <a:r>
              <a:rPr lang="en-US" sz="2200" dirty="0"/>
              <a:t>Are there suitable open-source components that you could incorporate into your products?</a:t>
            </a:r>
          </a:p>
          <a:p>
            <a:r>
              <a:rPr lang="en-US" sz="2800"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33587" y="1000001"/>
            <a:ext cx="10724826" cy="5506368"/>
          </a:xfrm>
        </p:spPr>
        <p:txBody>
          <a:bodyPr>
            <a:noAutofit/>
          </a:bodyPr>
          <a:lstStyle/>
          <a:p>
            <a:r>
              <a:rPr lang="en-US" dirty="0">
                <a:solidFill>
                  <a:srgbClr val="C00000"/>
                </a:solidFill>
              </a:rPr>
              <a:t>Software architecture </a:t>
            </a:r>
            <a:r>
              <a:rPr lang="en-US" dirty="0"/>
              <a:t>is the fundamental organization of a system embodied in its components, their relationships to each other, and to the environment, and the principles guiding its design and evolution.</a:t>
            </a:r>
          </a:p>
          <a:p>
            <a:r>
              <a:rPr lang="en-US" dirty="0">
                <a:solidFill>
                  <a:srgbClr val="C00000"/>
                </a:solidFill>
              </a:rPr>
              <a:t>The architecture of a software system </a:t>
            </a:r>
            <a:r>
              <a:rPr lang="en-US" dirty="0"/>
              <a:t>has a significant influence on </a:t>
            </a:r>
            <a:r>
              <a:rPr lang="en-US" dirty="0">
                <a:solidFill>
                  <a:srgbClr val="C00000"/>
                </a:solidFill>
              </a:rPr>
              <a:t>non-functional system properties</a:t>
            </a:r>
            <a:r>
              <a:rPr lang="en-US" dirty="0"/>
              <a:t> such as reliability, efficiency and security.</a:t>
            </a:r>
          </a:p>
          <a:p>
            <a:r>
              <a:rPr lang="en-US" dirty="0">
                <a:solidFill>
                  <a:srgbClr val="C00000"/>
                </a:solidFill>
              </a:rPr>
              <a:t>Architectural design </a:t>
            </a:r>
            <a:r>
              <a:rPr lang="en-US" dirty="0"/>
              <a:t>involves understanding the issues that are critical for your product and creating system descriptions that shows components and their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45397" y="986508"/>
            <a:ext cx="10430359" cy="5506368"/>
          </a:xfrm>
        </p:spPr>
        <p:txBody>
          <a:bodyPr>
            <a:normAutofit/>
          </a:bodyPr>
          <a:lstStyle/>
          <a:p>
            <a:r>
              <a:rPr lang="en-US" dirty="0"/>
              <a:t>The principal role of </a:t>
            </a:r>
            <a:r>
              <a:rPr lang="en-US" dirty="0">
                <a:solidFill>
                  <a:srgbClr val="C00000"/>
                </a:solidFill>
              </a:rPr>
              <a:t>architectural descriptions </a:t>
            </a:r>
            <a:r>
              <a:rPr lang="en-US" dirty="0"/>
              <a:t>is to provide a basis for the development team to discuss the system organization. Informal architectural diagrams are effective in architectural description because they are fast and easy to draw and share.</a:t>
            </a:r>
          </a:p>
          <a:p>
            <a:r>
              <a:rPr lang="en-US" dirty="0">
                <a:solidFill>
                  <a:srgbClr val="C00000"/>
                </a:solidFill>
              </a:rPr>
              <a:t>System decomposition </a:t>
            </a:r>
            <a:r>
              <a:rPr lang="en-US" dirty="0"/>
              <a:t>involves analyzing </a:t>
            </a:r>
            <a:r>
              <a:rPr lang="en-US" dirty="0">
                <a:solidFill>
                  <a:srgbClr val="C00000"/>
                </a:solidFill>
              </a:rPr>
              <a:t>architectural components </a:t>
            </a:r>
            <a:r>
              <a:rPr lang="en-US" dirty="0"/>
              <a:t>and representing them as a set of </a:t>
            </a:r>
            <a:r>
              <a:rPr lang="en-US" dirty="0">
                <a:solidFill>
                  <a:srgbClr val="C00000"/>
                </a:solidFill>
              </a:rPr>
              <a:t>finer-grain components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29897" y="986508"/>
            <a:ext cx="10492353" cy="5506368"/>
          </a:xfrm>
        </p:spPr>
        <p:txBody>
          <a:bodyPr>
            <a:normAutofit/>
          </a:bodyPr>
          <a:lstStyle/>
          <a:p>
            <a:r>
              <a:rPr lang="en-US" dirty="0"/>
              <a:t>To</a:t>
            </a:r>
            <a:r>
              <a:rPr lang="en-US" dirty="0">
                <a:solidFill>
                  <a:srgbClr val="C00000"/>
                </a:solidFill>
              </a:rPr>
              <a:t> minimize complexity</a:t>
            </a:r>
            <a:r>
              <a:rPr lang="en-US" dirty="0"/>
              <a:t>, you should separate concerns, avoid functional duplication and focus on component interfaces.</a:t>
            </a:r>
          </a:p>
          <a:p>
            <a:r>
              <a:rPr lang="en-US" dirty="0">
                <a:solidFill>
                  <a:srgbClr val="C00000"/>
                </a:solidFill>
              </a:rPr>
              <a:t>Web-based systems </a:t>
            </a:r>
            <a:r>
              <a:rPr lang="en-US" dirty="0"/>
              <a:t>often have a common layered structure including </a:t>
            </a:r>
            <a:r>
              <a:rPr lang="en-US" dirty="0">
                <a:solidFill>
                  <a:srgbClr val="C00000"/>
                </a:solidFill>
              </a:rPr>
              <a:t>user interface layers</a:t>
            </a:r>
            <a:r>
              <a:rPr lang="en-US" dirty="0"/>
              <a:t>, </a:t>
            </a:r>
            <a:r>
              <a:rPr lang="en-US" dirty="0">
                <a:solidFill>
                  <a:srgbClr val="C00000"/>
                </a:solidFill>
              </a:rPr>
              <a:t>application-specific layers </a:t>
            </a:r>
            <a:r>
              <a:rPr lang="en-US" dirty="0"/>
              <a:t>and a </a:t>
            </a:r>
            <a:r>
              <a:rPr lang="en-US" dirty="0">
                <a:solidFill>
                  <a:srgbClr val="C00000"/>
                </a:solidFill>
              </a:rPr>
              <a:t>database layer</a:t>
            </a:r>
            <a:r>
              <a:rPr lang="en-US" dirty="0"/>
              <a:t>.</a:t>
            </a:r>
          </a:p>
          <a:p>
            <a:r>
              <a:rPr lang="en-US" dirty="0"/>
              <a:t>The </a:t>
            </a:r>
            <a:r>
              <a:rPr lang="en-US" dirty="0">
                <a:solidFill>
                  <a:srgbClr val="C00000"/>
                </a:solidFill>
              </a:rPr>
              <a:t>distribution architecture </a:t>
            </a:r>
            <a:r>
              <a:rPr lang="en-US" dirty="0"/>
              <a:t>in a system defines the organization of the servers in that system and the allocation of components to these servers.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83403" y="986508"/>
            <a:ext cx="10507851" cy="5506368"/>
          </a:xfrm>
        </p:spPr>
        <p:txBody>
          <a:bodyPr>
            <a:normAutofit/>
          </a:bodyPr>
          <a:lstStyle/>
          <a:p>
            <a:r>
              <a:rPr lang="en-US" dirty="0">
                <a:solidFill>
                  <a:srgbClr val="C00000"/>
                </a:solidFill>
              </a:rPr>
              <a:t>Multi-tier client-server </a:t>
            </a:r>
            <a:r>
              <a:rPr lang="en-US" dirty="0"/>
              <a:t>and </a:t>
            </a:r>
            <a:br>
              <a:rPr lang="en-US" dirty="0"/>
            </a:br>
            <a:r>
              <a:rPr lang="en-US" dirty="0">
                <a:solidFill>
                  <a:srgbClr val="C00000"/>
                </a:solidFill>
              </a:rPr>
              <a:t>service-oriented architectures</a:t>
            </a:r>
            <a:r>
              <a:rPr lang="en-US" dirty="0"/>
              <a:t> are the most commonly used architectures for web-based systems.</a:t>
            </a:r>
          </a:p>
          <a:p>
            <a:r>
              <a:rPr lang="en-US" dirty="0"/>
              <a:t>Making decisions on technologies such as </a:t>
            </a:r>
            <a:r>
              <a:rPr lang="en-US" dirty="0">
                <a:solidFill>
                  <a:srgbClr val="C00000"/>
                </a:solidFill>
              </a:rPr>
              <a:t>database</a:t>
            </a:r>
            <a:r>
              <a:rPr lang="en-US" dirty="0"/>
              <a:t> and </a:t>
            </a:r>
            <a:r>
              <a:rPr lang="en-US" dirty="0">
                <a:solidFill>
                  <a:srgbClr val="C00000"/>
                </a:solidFill>
              </a:rPr>
              <a:t>cloud technologies </a:t>
            </a:r>
            <a:r>
              <a:rPr lang="en-US" dirty="0"/>
              <a:t>are an important part of the </a:t>
            </a:r>
            <a:r>
              <a:rPr lang="en-US" dirty="0">
                <a:solidFill>
                  <a:srgbClr val="C00000"/>
                </a:solidFill>
              </a:rPr>
              <a:t>architectural design process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12725</TotalTime>
  <Words>6481</Words>
  <Application>Microsoft Macintosh PowerPoint</Application>
  <PresentationFormat>Widescreen</PresentationFormat>
  <Paragraphs>1045</Paragraphs>
  <Slides>100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100</vt:i4>
      </vt:variant>
    </vt:vector>
  </HeadingPairs>
  <TitlesOfParts>
    <vt:vector size="103" baseType="lpstr">
      <vt:lpstr>Arial</vt:lpstr>
      <vt:lpstr>Calibri</vt:lpstr>
      <vt:lpstr>Office Theme</vt:lpstr>
      <vt:lpstr>Software Architecture:  Architectural design, System decomposition, and Distribution architecture</vt:lpstr>
      <vt:lpstr>Syllabus</vt:lpstr>
      <vt:lpstr>Syllabus</vt:lpstr>
      <vt:lpstr>Syllabus</vt:lpstr>
      <vt:lpstr>Software Architecture:  Architectural design,  System decomposition, and Distribution architecture</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 Agentic AI for Software Engineering Architecture</vt:lpstr>
      <vt:lpstr> Harness Engineering</vt:lpstr>
      <vt:lpstr> Agentic AI Harness Engineering Building systems that transform the LLM into the new operating system </vt:lpstr>
      <vt:lpstr> Harness Engineering  Context Engineering, Prompt Engineering</vt:lpstr>
      <vt:lpstr> Karpathy Autoresearch</vt:lpstr>
      <vt:lpstr> Karpathy Autoresearch Architecture</vt:lpstr>
      <vt:lpstr> Karpathy Autoresearch: The Loop That Improves Your Work</vt:lpstr>
      <vt:lpstr> Agentic AI Foundations</vt:lpstr>
      <vt:lpstr> Agentic AI Workflow for Scientific Discovery</vt:lpstr>
      <vt:lpstr> Large Language Model (LLM) Based Agents</vt:lpstr>
      <vt:lpstr>Large Multimodal Agents (LMAs) (a) Type I: Closed-source LLMs as Planners w/o Longterm Memory. </vt:lpstr>
      <vt:lpstr>Large Multimodal Agents (LMAs) (b) Type II: Finetuned LLMs as Planners w/o long-term Memory. </vt:lpstr>
      <vt:lpstr>Large Multimodal Agents (LMAs) (c) Type III: Planners with Indirect Long-term Memory</vt:lpstr>
      <vt:lpstr>Large Multimodal Agents (LMAs) (d) Type IV: Planners with Native Long-term Memory</vt:lpstr>
      <vt:lpstr>Multi-Agent Frameworks</vt:lpstr>
      <vt:lpstr>Applications of Large Multimodal Agents (LMAs) </vt:lpstr>
      <vt:lpstr>CodeActAgent:  General Agent Multi-turn Interaction Framework </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The importance of  architectural design issues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Issues in architectural choice</vt:lpstr>
      <vt:lpstr>Issues in architectural choice</vt:lpstr>
      <vt:lpstr>Issues in architectural choice</vt:lpstr>
      <vt:lpstr>Technology choices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757</cp:revision>
  <cp:lastPrinted>2020-12-23T14:44:17Z</cp:lastPrinted>
  <dcterms:created xsi:type="dcterms:W3CDTF">2019-09-12T03:09:52Z</dcterms:created>
  <dcterms:modified xsi:type="dcterms:W3CDTF">2026-03-31T23:55:23Z</dcterms:modified>
  <cp:category/>
</cp:coreProperties>
</file>