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sldIdLst>
    <p:sldId id="3462" r:id="rId2"/>
    <p:sldId id="3806" r:id="rId3"/>
    <p:sldId id="265" r:id="rId4"/>
    <p:sldId id="266" r:id="rId5"/>
    <p:sldId id="5270" r:id="rId6"/>
    <p:sldId id="3819" r:id="rId7"/>
    <p:sldId id="256" r:id="rId8"/>
    <p:sldId id="3820" r:id="rId9"/>
    <p:sldId id="819" r:id="rId10"/>
    <p:sldId id="5234" r:id="rId11"/>
    <p:sldId id="267" r:id="rId12"/>
    <p:sldId id="5235" r:id="rId13"/>
    <p:sldId id="5236" r:id="rId14"/>
    <p:sldId id="5237" r:id="rId15"/>
    <p:sldId id="5238" r:id="rId16"/>
    <p:sldId id="5239" r:id="rId17"/>
    <p:sldId id="5240" r:id="rId18"/>
    <p:sldId id="259" r:id="rId19"/>
    <p:sldId id="262" r:id="rId20"/>
    <p:sldId id="263" r:id="rId21"/>
    <p:sldId id="264" r:id="rId22"/>
    <p:sldId id="5245" r:id="rId23"/>
    <p:sldId id="5246" r:id="rId24"/>
    <p:sldId id="5247" r:id="rId25"/>
    <p:sldId id="5248" r:id="rId26"/>
    <p:sldId id="5249" r:id="rId27"/>
    <p:sldId id="5250" r:id="rId28"/>
    <p:sldId id="5251" r:id="rId29"/>
    <p:sldId id="5252" r:id="rId30"/>
    <p:sldId id="5253" r:id="rId31"/>
    <p:sldId id="5254" r:id="rId32"/>
    <p:sldId id="5255" r:id="rId33"/>
    <p:sldId id="5256" r:id="rId34"/>
    <p:sldId id="5257" r:id="rId35"/>
    <p:sldId id="5258" r:id="rId36"/>
    <p:sldId id="5259" r:id="rId37"/>
    <p:sldId id="5260" r:id="rId38"/>
    <p:sldId id="3832" r:id="rId39"/>
    <p:sldId id="5274" r:id="rId40"/>
    <p:sldId id="5277" r:id="rId41"/>
    <p:sldId id="5282" r:id="rId42"/>
    <p:sldId id="5283" r:id="rId43"/>
    <p:sldId id="5285" r:id="rId44"/>
    <p:sldId id="5284" r:id="rId45"/>
    <p:sldId id="5286" r:id="rId46"/>
    <p:sldId id="5279" r:id="rId47"/>
    <p:sldId id="5280" r:id="rId48"/>
    <p:sldId id="5273" r:id="rId49"/>
    <p:sldId id="5276" r:id="rId50"/>
    <p:sldId id="5271" r:id="rId51"/>
    <p:sldId id="5278" r:id="rId52"/>
    <p:sldId id="5275" r:id="rId53"/>
    <p:sldId id="5272" r:id="rId54"/>
    <p:sldId id="828" r:id="rId55"/>
    <p:sldId id="3892" r:id="rId56"/>
    <p:sldId id="638" r:id="rId57"/>
    <p:sldId id="639" r:id="rId58"/>
    <p:sldId id="642" r:id="rId59"/>
    <p:sldId id="640" r:id="rId60"/>
    <p:sldId id="641" r:id="rId61"/>
    <p:sldId id="643" r:id="rId62"/>
    <p:sldId id="3893" r:id="rId63"/>
    <p:sldId id="3894" r:id="rId64"/>
    <p:sldId id="689" r:id="rId65"/>
    <p:sldId id="690" r:id="rId66"/>
    <p:sldId id="677" r:id="rId67"/>
    <p:sldId id="691" r:id="rId68"/>
    <p:sldId id="678" r:id="rId69"/>
    <p:sldId id="680" r:id="rId70"/>
    <p:sldId id="681" r:id="rId71"/>
    <p:sldId id="3895" r:id="rId72"/>
    <p:sldId id="3896" r:id="rId73"/>
    <p:sldId id="3897" r:id="rId74"/>
    <p:sldId id="3898" r:id="rId75"/>
    <p:sldId id="3899" r:id="rId76"/>
    <p:sldId id="3900" r:id="rId77"/>
    <p:sldId id="3901" r:id="rId78"/>
    <p:sldId id="3902" r:id="rId79"/>
    <p:sldId id="3903" r:id="rId80"/>
    <p:sldId id="3904" r:id="rId81"/>
    <p:sldId id="3905" r:id="rId82"/>
    <p:sldId id="3906" r:id="rId83"/>
    <p:sldId id="3907" r:id="rId84"/>
    <p:sldId id="3908" r:id="rId85"/>
    <p:sldId id="3909" r:id="rId86"/>
    <p:sldId id="3910" r:id="rId87"/>
    <p:sldId id="3911" r:id="rId88"/>
    <p:sldId id="5281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7"/>
    <p:restoredTop sz="94453"/>
  </p:normalViewPr>
  <p:slideViewPr>
    <p:cSldViewPr snapToGrid="0" snapToObjects="1">
      <p:cViewPr varScale="1">
        <p:scale>
          <a:sx n="94" d="100"/>
          <a:sy n="94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5E6F-707E-E6D1-E759-D6DD345E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58440-6ADD-7723-A300-B837BD195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08FA7-F1B5-DE18-EEA9-D5FF4DF66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7417A-45D9-D1F6-15F5-577F90A6F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CA4F-DB6C-8CB6-F9EA-5863DEE0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77481-0CE1-0A9F-416C-77116D705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8F078-EDFC-0B04-368E-4D9B292F4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E8D2-3EA3-4142-48E5-A30FB5861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4/29/26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hyperlink" Target="https://meet.google.com/ish-gzmy-pmo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tiff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loud.google.com/architecture/choose-agentic-ai-architecture-component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cloud.google.com/architecture/agentic-ai-interactive-learni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cloud.google.com/architecture/agentic-ai-multimodal-graph-rag-resource-orchestratio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cloud.google.com/architecture/agentic-ai-multimodal-graph-rag-resource-orchestration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cloud.google.com/architecture/agentic-ai-multimodal-graph-rag-resource-orchestration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log.dailydoseofds.com/p/a-visual-guide-to-agent2agent-a2a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log.dailydoseofds.com/p/a-visual-guide-to-agent2agent-a2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oogle.github.io/A2A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google/A2A/blob/main/demo/README.m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oogle.github.io/A2A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github.io/A2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modelcontextprotocol.io/introduction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github.io/A2A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github.com/aws-samples/aws-serverless-airline-book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OeHTp2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ourses/course-detail?course_id=course-v1:DLI+S-FX-14+V1" TargetMode="External"/><Relationship Id="rId2" Type="http://schemas.openxmlformats.org/officeDocument/2006/relationships/hyperlink" Target="https://learn.nvidia.com/courses/course-detail?course_id=course-v1:DLI+S-FX-15+V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nvidia.com/courses/course-detail?course_id=course-v1:DLI+S-FX-41+V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6" y="1453223"/>
            <a:ext cx="11819066" cy="21978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0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Computing and </a:t>
            </a:r>
            <a:br>
              <a:rPr lang="en-US" altLang="zh-TW" sz="70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0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Software Architecture</a:t>
            </a:r>
            <a:endParaRPr lang="en-US" sz="7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696989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1142SE07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2026)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2026-04-22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80E445-4810-9CD1-0369-3C6C6769E0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004" y="3651053"/>
            <a:ext cx="1453236" cy="1453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A3C3C1-CCCA-B3B1-81F6-BB5ED8A46EBF}"/>
              </a:ext>
            </a:extLst>
          </p:cNvPr>
          <p:cNvSpPr txBox="1"/>
          <p:nvPr/>
        </p:nvSpPr>
        <p:spPr>
          <a:xfrm>
            <a:off x="10473181" y="5060965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BDDCCF-7BF3-BD28-B32B-364D5551182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AB8E9F-5427-FEE6-32C7-4AEB0C80BB2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EFB30-0CE1-0DC6-2882-E579788F308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78317A-4F06-A088-6700-4FCACF45541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1645EB-9172-4A10-6FE4-1388F8925D8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CFD15F-F2E0-CAF9-F251-9E74369B5744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FFE7D-E789-3E9F-C558-6D428C363C9F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E0E69F-DD55-3677-9486-DADD1F529BF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7590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DD854-C4E6-E874-C035-A3DF77CA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DA68C64E-1760-89B4-698E-1107167B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188914"/>
            <a:ext cx="8229600" cy="993775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75AE4F88-27C3-E426-74FB-92F5892D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FA9F-80B2-B51A-A14B-A66F3320F23B}"/>
              </a:ext>
            </a:extLst>
          </p:cNvPr>
          <p:cNvSpPr/>
          <p:nvPr/>
        </p:nvSpPr>
        <p:spPr>
          <a:xfrm>
            <a:off x="2135189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D8DA5-5FC9-F156-3562-5C0750A7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1268414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Key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Activities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4C90E-B557-430E-5D69-59CA1E1A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Key 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E7BBF-626E-D3F7-FA08-C6FA45AF4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1268414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Customer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Segments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C2A4B-18DD-F7EC-D0C6-05ADA0308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268414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Key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Partners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E247D7-55A6-0529-B569-58E51F0E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1" y="1268414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Customer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Relationships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5B0C6-89D9-432D-B2B4-D070C9EC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1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Channels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920214-0652-CF15-6F47-16318AEA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</a:rPr>
              <a:t>Revenue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Streams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AD6513-3697-04C2-63AD-47246525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</a:rPr>
              <a:t>Cost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EFF75-F00E-13DC-364F-FA9C028F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1268414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Value Proposition</a:t>
            </a:r>
          </a:p>
        </p:txBody>
      </p:sp>
      <p:sp>
        <p:nvSpPr>
          <p:cNvPr id="66574" name="TextBox 15">
            <a:extLst>
              <a:ext uri="{FF2B5EF4-FFF2-40B4-BE49-F238E27FC236}">
                <a16:creationId xmlns:a16="http://schemas.microsoft.com/office/drawing/2014/main" id="{1584B300-DE07-81AC-C3D1-3EFDA931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196976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>
            <a:extLst>
              <a:ext uri="{FF2B5EF4-FFF2-40B4-BE49-F238E27FC236}">
                <a16:creationId xmlns:a16="http://schemas.microsoft.com/office/drawing/2014/main" id="{F191F90C-8820-38DE-5F33-417E1653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1196976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>
            <a:extLst>
              <a:ext uri="{FF2B5EF4-FFF2-40B4-BE49-F238E27FC236}">
                <a16:creationId xmlns:a16="http://schemas.microsoft.com/office/drawing/2014/main" id="{3BD27F87-6529-4DF1-CC7F-EC4F7C8D9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3225032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>
            <a:extLst>
              <a:ext uri="{FF2B5EF4-FFF2-40B4-BE49-F238E27FC236}">
                <a16:creationId xmlns:a16="http://schemas.microsoft.com/office/drawing/2014/main" id="{3E7F2753-3C42-AB42-0453-3157C279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440" y="3225032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>
            <a:extLst>
              <a:ext uri="{FF2B5EF4-FFF2-40B4-BE49-F238E27FC236}">
                <a16:creationId xmlns:a16="http://schemas.microsoft.com/office/drawing/2014/main" id="{38DCAE78-F5EE-77D2-3AE4-AFA12C78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795" y="1196976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>
            <a:extLst>
              <a:ext uri="{FF2B5EF4-FFF2-40B4-BE49-F238E27FC236}">
                <a16:creationId xmlns:a16="http://schemas.microsoft.com/office/drawing/2014/main" id="{95A96E8E-4F52-8FE7-39B4-A99DAB77A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196976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>
            <a:extLst>
              <a:ext uri="{FF2B5EF4-FFF2-40B4-BE49-F238E27FC236}">
                <a16:creationId xmlns:a16="http://schemas.microsoft.com/office/drawing/2014/main" id="{EFE4535E-769D-3043-B92C-7DCD32C4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881564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>
            <a:extLst>
              <a:ext uri="{FF2B5EF4-FFF2-40B4-BE49-F238E27FC236}">
                <a16:creationId xmlns:a16="http://schemas.microsoft.com/office/drawing/2014/main" id="{8991B833-3980-58C7-5BEF-B47F9959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4881564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>
            <a:extLst>
              <a:ext uri="{FF2B5EF4-FFF2-40B4-BE49-F238E27FC236}">
                <a16:creationId xmlns:a16="http://schemas.microsoft.com/office/drawing/2014/main" id="{D741B8D2-CC0E-1340-2227-8518799B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196976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8424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34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67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209370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20713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1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09178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60292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 2026/02/25 Introduction to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 2026/03/04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Software product management and prototyping with </a:t>
            </a:r>
            <a:br>
              <a:rPr lang="en-US" sz="2800" dirty="0"/>
            </a:br>
            <a:r>
              <a:rPr lang="en-US" sz="2800" dirty="0"/>
              <a:t>                          Generative AI and Agentic 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2026/03/11 Agile Software Engineering: </a:t>
            </a:r>
            <a:br>
              <a:rPr lang="en-US" sz="2800" dirty="0"/>
            </a:br>
            <a:r>
              <a:rPr lang="en-US" sz="2800" dirty="0"/>
              <a:t>                          Agile methods, Scrum, and Extreme Programming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4 2026/03/18 Case Study on Software Engineering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5 2026/03/25 Features, Scenarios, and Stories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6 2026/04/01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System decomposition, and Distribution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3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86612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0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301812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844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3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9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612723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08158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4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8E4B-C052-72FD-3663-51A33B57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D48F-7301-9C55-33C3-50CB7F18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EA8C-0891-638E-683C-FFE6090B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7 2026/04/08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Everything as a service, Software as a service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2026/04/15 Midterm Project Report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9 2026/04/22 Cloud Computing and Cloud Software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10 2026/04/29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Service deployment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2026/05/06 Case Study on Software Engineering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2026/05/13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Testing: Functional testing, Test automation, </a:t>
            </a:r>
            <a:br>
              <a:rPr lang="en-US" sz="2800" dirty="0"/>
            </a:br>
            <a:r>
              <a:rPr lang="en-US" sz="2800" dirty="0"/>
              <a:t>                            Test-driven development, and Code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2EFB6-B7E7-F62B-3F37-8DB42706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18D39-FD13-8A3A-F008-9631B57BA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BA543-429D-C0C1-1D93-6B3107CFD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63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374895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841361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3546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765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3562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6349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244303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64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22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Software Architecture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for Agentic AI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8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7D368-B647-6632-BCFF-5DF7EAB1D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F1D1-6983-EADF-E18E-87C852A7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B56F-CCA1-F55D-3C44-F0DB19CA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2026/05/20 Industry Practices of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2026/05/27 DevOps and Code Management: </a:t>
            </a:r>
            <a:br>
              <a:rPr lang="en-US" sz="2800" dirty="0"/>
            </a:br>
            <a:r>
              <a:rPr lang="en-US" sz="2800" dirty="0"/>
              <a:t>                            Code management and DevOps automation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2026/06/03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2026/06/10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CF9D-DF62-9A0E-16F4-985C5C3D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86AE3-4C62-A40A-6604-977F1453A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9648E-4E73-A9F7-5DFC-24DDF7B7F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1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042724"/>
          </a:xfrm>
        </p:spPr>
        <p:txBody>
          <a:bodyPr/>
          <a:lstStyle/>
          <a:p>
            <a:r>
              <a:rPr lang="en-US" dirty="0"/>
              <a:t>Cloud Software Architecture for Agentic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58C685-913E-B422-A03B-82C00816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11" y="1118194"/>
            <a:ext cx="10861958" cy="146598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Microservices and Serverless Architecture</a:t>
            </a:r>
          </a:p>
          <a:p>
            <a:pPr algn="ctr">
              <a:defRPr/>
            </a:pPr>
            <a:r>
              <a:rPr lang="en-US" sz="2600" dirty="0"/>
              <a:t>Containers (Docker, Kubernetes) </a:t>
            </a:r>
            <a:br>
              <a:rPr lang="en-US" sz="2600" dirty="0"/>
            </a:br>
            <a:r>
              <a:rPr lang="en-US" sz="2600" dirty="0"/>
              <a:t>Serverless platforms (AWS Lambda, Google Cloud Functions)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4994A8-5E28-8C7C-7E3E-23EF2250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08" y="2770565"/>
            <a:ext cx="10861959" cy="1820345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APIs and Tooling Integration via MCP</a:t>
            </a:r>
          </a:p>
          <a:p>
            <a:pPr algn="ctr">
              <a:defRPr/>
            </a:pPr>
            <a:r>
              <a:rPr lang="en-US" sz="2600" dirty="0"/>
              <a:t>Agents access tools (e.g., databases, APIs, CRMs, payment gateways) </a:t>
            </a:r>
            <a:br>
              <a:rPr lang="en-US" sz="2600" dirty="0"/>
            </a:br>
            <a:r>
              <a:rPr lang="en-US" sz="2600" dirty="0"/>
              <a:t>using Model Context Protocol (MCP)</a:t>
            </a:r>
          </a:p>
          <a:p>
            <a:pPr algn="ctr">
              <a:defRPr/>
            </a:pPr>
            <a:r>
              <a:rPr lang="en-US" sz="2600" dirty="0"/>
              <a:t>Enhances tool-using behavior of LLM agents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154CE2-50D5-6B6D-105A-E8EED45C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08" y="4740289"/>
            <a:ext cx="10861959" cy="186171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Tools and Frameworks</a:t>
            </a:r>
          </a:p>
          <a:p>
            <a:pPr algn="ctr">
              <a:defRPr/>
            </a:pPr>
            <a:r>
              <a:rPr lang="en-US" sz="2600" dirty="0" err="1"/>
              <a:t>LangChain</a:t>
            </a:r>
            <a:r>
              <a:rPr lang="en-US" sz="2600" dirty="0"/>
              <a:t>, </a:t>
            </a:r>
            <a:r>
              <a:rPr lang="en-US" sz="2600" dirty="0" err="1"/>
              <a:t>AutoGen</a:t>
            </a:r>
            <a:r>
              <a:rPr lang="en-US" sz="2600" dirty="0"/>
              <a:t>, </a:t>
            </a:r>
            <a:r>
              <a:rPr lang="en-US" sz="2600" dirty="0" err="1"/>
              <a:t>CrewAI</a:t>
            </a:r>
            <a:r>
              <a:rPr lang="en-US" sz="2600" dirty="0"/>
              <a:t>: for orchestrating LLM agents</a:t>
            </a:r>
          </a:p>
          <a:p>
            <a:pPr algn="ctr">
              <a:defRPr/>
            </a:pPr>
            <a:r>
              <a:rPr lang="en-US" sz="2600" dirty="0" err="1"/>
              <a:t>Anthropic’s</a:t>
            </a:r>
            <a:r>
              <a:rPr lang="en-US" sz="2600" dirty="0"/>
              <a:t> MCP, Google’s A2A: communication protocols</a:t>
            </a:r>
          </a:p>
          <a:p>
            <a:pPr algn="ctr">
              <a:defRPr/>
            </a:pPr>
            <a:r>
              <a:rPr lang="en-US" sz="2600" dirty="0"/>
              <a:t>Vector DBs (Pinecone, </a:t>
            </a:r>
            <a:r>
              <a:rPr lang="en-US" sz="2600" dirty="0" err="1"/>
              <a:t>Weaviate</a:t>
            </a:r>
            <a:r>
              <a:rPr lang="en-US" sz="2600" dirty="0"/>
              <a:t>): for agent memory</a:t>
            </a:r>
          </a:p>
        </p:txBody>
      </p:sp>
    </p:spTree>
    <p:extLst>
      <p:ext uri="{BB962C8B-B14F-4D97-AF65-F5344CB8AC3E}">
        <p14:creationId xmlns:p14="http://schemas.microsoft.com/office/powerpoint/2010/main" val="3194520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18BF-1D17-79A1-77FB-31A02A82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6BA5-B5B4-0B44-69AE-6AB0790A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871106"/>
          </a:xfrm>
        </p:spPr>
        <p:txBody>
          <a:bodyPr/>
          <a:lstStyle/>
          <a:p>
            <a:r>
              <a:rPr lang="en-US" dirty="0"/>
              <a:t>Agentic AI System Architecture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456DC-B444-05CC-79CD-48B71FC9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04C21-A653-511E-DC58-46362404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41" y="949569"/>
            <a:ext cx="10774543" cy="5609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47706-8F56-397E-A331-1B3D4E0D350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https://docs.cloud.google.com/architecture/choose-agentic-ai-architecture-components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8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DF5A3-C183-05B6-E2AB-911DC35C6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9D45-00A9-078F-D3E8-555AC6D2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0"/>
            <a:ext cx="11222181" cy="1067529"/>
          </a:xfrm>
        </p:spPr>
        <p:txBody>
          <a:bodyPr>
            <a:normAutofit fontScale="90000"/>
          </a:bodyPr>
          <a:lstStyle/>
          <a:p>
            <a:r>
              <a:rPr lang="en-US" dirty="0"/>
              <a:t>Agentic AI Cloud Architecture: </a:t>
            </a:r>
            <a:br>
              <a:rPr lang="en-US" dirty="0"/>
            </a:br>
            <a:r>
              <a:rPr lang="en-US" dirty="0"/>
              <a:t>Interactive Learning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2C06A-14FC-7F28-D985-557B70E6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A98B8-E58E-2A80-C7DF-BAAA433FA47B}"/>
              </a:ext>
            </a:extLst>
          </p:cNvPr>
          <p:cNvSpPr txBox="1"/>
          <p:nvPr/>
        </p:nvSpPr>
        <p:spPr>
          <a:xfrm>
            <a:off x="1442772" y="6548650"/>
            <a:ext cx="930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https://docs.cloud.google.com/architecture/agentic-ai-interactive-learning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C79FF-79E3-6C09-EE87-B76B54F5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7" y="1312899"/>
            <a:ext cx="11492583" cy="52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FDEB2-1AF1-AD01-9613-10FC385D4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001B-ECEF-6436-341A-047F755A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0"/>
            <a:ext cx="11222181" cy="1284151"/>
          </a:xfrm>
        </p:spPr>
        <p:txBody>
          <a:bodyPr>
            <a:normAutofit/>
          </a:bodyPr>
          <a:lstStyle/>
          <a:p>
            <a:r>
              <a:rPr lang="en-US" dirty="0"/>
              <a:t>Agentic AI Cloud Architecture: </a:t>
            </a:r>
            <a:br>
              <a:rPr lang="en-US" dirty="0"/>
            </a:br>
            <a:r>
              <a:rPr lang="en-US" sz="2800" dirty="0"/>
              <a:t>Multi-agent AI System for Multimodal </a:t>
            </a:r>
            <a:r>
              <a:rPr lang="en-US" sz="2800" dirty="0" err="1"/>
              <a:t>GraphRAG</a:t>
            </a:r>
            <a:r>
              <a:rPr lang="en-US" sz="2800" dirty="0"/>
              <a:t> Resource Orchestration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1FAD-56B2-8F7D-2E8E-2B484984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0CBB7-9F1A-EEC8-1A79-F96B3F53D773}"/>
              </a:ext>
            </a:extLst>
          </p:cNvPr>
          <p:cNvSpPr txBox="1"/>
          <p:nvPr/>
        </p:nvSpPr>
        <p:spPr>
          <a:xfrm>
            <a:off x="1442772" y="6548650"/>
            <a:ext cx="930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https://docs.cloud.google.com/architecture/agentic-ai-multimodal-graph-rag-resource-orchestration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710F4-3850-4942-22BB-62E2FF4EA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617" y="1359621"/>
            <a:ext cx="8378092" cy="5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F7C16-5B32-0197-14AE-B82B5C49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73D2-C8CC-2E58-00C6-6C2BE8AF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27" y="75470"/>
            <a:ext cx="11565346" cy="1171023"/>
          </a:xfrm>
        </p:spPr>
        <p:txBody>
          <a:bodyPr>
            <a:normAutofit fontScale="90000"/>
          </a:bodyPr>
          <a:lstStyle/>
          <a:p>
            <a:r>
              <a:rPr lang="en-US" dirty="0"/>
              <a:t>Agentic AI Cloud Architecture: </a:t>
            </a:r>
            <a:br>
              <a:rPr lang="en-US" dirty="0"/>
            </a:br>
            <a:r>
              <a:rPr lang="en-US" sz="3100" dirty="0"/>
              <a:t>Data Ingestion Workflow for Multimodal </a:t>
            </a:r>
            <a:r>
              <a:rPr lang="en-US" sz="3100" dirty="0" err="1"/>
              <a:t>GraphRAG</a:t>
            </a:r>
            <a:r>
              <a:rPr lang="en-US" sz="3100" dirty="0"/>
              <a:t> Resource Orchestration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5C57A-F5F3-DAB3-DCAC-BF433353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3195D-8649-E9A5-2565-AD58661B8188}"/>
              </a:ext>
            </a:extLst>
          </p:cNvPr>
          <p:cNvSpPr txBox="1"/>
          <p:nvPr/>
        </p:nvSpPr>
        <p:spPr>
          <a:xfrm>
            <a:off x="1442772" y="6548650"/>
            <a:ext cx="930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https://docs.cloud.google.com/architecture/agentic-ai-multimodal-graph-rag-resource-orchestration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505FB-BDA7-DCC7-9752-40205276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27" y="1246493"/>
            <a:ext cx="11222181" cy="53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64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9D8E7-D297-717C-BFDE-F1B234E3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663E-7E83-F858-70F7-E525CC1B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BE95C-9DB4-D6FC-7FC7-34D530D9D201}"/>
              </a:ext>
            </a:extLst>
          </p:cNvPr>
          <p:cNvSpPr txBox="1"/>
          <p:nvPr/>
        </p:nvSpPr>
        <p:spPr>
          <a:xfrm>
            <a:off x="1442772" y="6548650"/>
            <a:ext cx="930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https://docs.cloud.google.com/architecture/agentic-ai-multimodal-graph-rag-resource-orchestration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B676D-9AD5-12B2-0240-FFF4E825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8" y="1164803"/>
            <a:ext cx="10948365" cy="53974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1E81B4-28A5-3DAF-96B9-D9A6879E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27" y="75470"/>
            <a:ext cx="11565346" cy="1171023"/>
          </a:xfrm>
        </p:spPr>
        <p:txBody>
          <a:bodyPr>
            <a:normAutofit fontScale="90000"/>
          </a:bodyPr>
          <a:lstStyle/>
          <a:p>
            <a:r>
              <a:rPr lang="en-US" dirty="0"/>
              <a:t>Agentic AI Cloud Architecture: </a:t>
            </a:r>
            <a:br>
              <a:rPr lang="en-US" dirty="0"/>
            </a:br>
            <a:r>
              <a:rPr lang="en-US" sz="3100" dirty="0"/>
              <a:t>Search Workflow for Multimodal </a:t>
            </a:r>
            <a:r>
              <a:rPr lang="en-US" sz="3100" dirty="0" err="1"/>
              <a:t>GraphRAG</a:t>
            </a:r>
            <a:r>
              <a:rPr lang="en-US" sz="3100" dirty="0"/>
              <a:t> Resource Orchestration</a:t>
            </a:r>
          </a:p>
        </p:txBody>
      </p:sp>
    </p:spTree>
    <p:extLst>
      <p:ext uri="{BB962C8B-B14F-4D97-AF65-F5344CB8AC3E}">
        <p14:creationId xmlns:p14="http://schemas.microsoft.com/office/powerpoint/2010/main" val="1011347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2B3-A118-9122-AF78-BCE4FC2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3" y="436638"/>
            <a:ext cx="4388927" cy="604609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Agentic applications require both A2A and MCP</a:t>
            </a:r>
            <a:br>
              <a:rPr lang="en-US" sz="5400" dirty="0"/>
            </a:br>
            <a:br>
              <a:rPr lang="en-US" sz="3100" dirty="0"/>
            </a:br>
            <a:r>
              <a:rPr lang="en-US" sz="3100" b="0" dirty="0"/>
              <a:t>A2A allows agents to connect with other agents and collaborate in teams.</a:t>
            </a:r>
            <a:br>
              <a:rPr lang="en-US" sz="3100" b="0" dirty="0"/>
            </a:br>
            <a:br>
              <a:rPr lang="en-US" sz="3100" b="0" dirty="0"/>
            </a:br>
            <a:r>
              <a:rPr lang="en-US" sz="3100" b="0" dirty="0"/>
              <a:t>MCP provides agents with access to tools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5F2-10EE-05A6-11D7-C176B463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A0A3E-0676-D3FD-F607-0532E13F463D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https://blog.dailydoseofds.com/p/a-visual-guide-to-agent2agent-a2a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0D7FF-2038-9975-8EBA-B6DCF1F5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36" y="412750"/>
            <a:ext cx="70358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9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2B3-A118-9122-AF78-BCE4FC2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3" y="56101"/>
            <a:ext cx="11580674" cy="1079341"/>
          </a:xfrm>
        </p:spPr>
        <p:txBody>
          <a:bodyPr>
            <a:normAutofit/>
          </a:bodyPr>
          <a:lstStyle/>
          <a:p>
            <a:r>
              <a:rPr lang="en-US" sz="5400" dirty="0"/>
              <a:t>MCP and A2A Protocol for AI Agents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5F2-10EE-05A6-11D7-C176B463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A0A3E-0676-D3FD-F607-0532E13F463D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https://blog.dailydoseofds.com/p/a-visual-guide-to-agent2agent-a2a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8FFD4-6B49-9E73-43F1-3EB1F7A82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03" y="1015429"/>
            <a:ext cx="10127593" cy="55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3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80B81-46DA-0B56-1F3C-289905A39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62" y="1888435"/>
            <a:ext cx="11600076" cy="45134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247518-F51A-8B2E-5D8B-DB72BA3E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05887"/>
          </a:xfrm>
        </p:spPr>
        <p:txBody>
          <a:bodyPr>
            <a:normAutofit/>
          </a:bodyPr>
          <a:lstStyle/>
          <a:p>
            <a:r>
              <a:rPr lang="en-US" dirty="0"/>
              <a:t>Agent2Agent Protocol (A2A)</a:t>
            </a:r>
            <a:br>
              <a:rPr lang="en-US" dirty="0"/>
            </a:br>
            <a:r>
              <a:rPr lang="en-US" sz="2900" b="0" dirty="0"/>
              <a:t>An open protocol enabling Agent-to-Agent interoperability, </a:t>
            </a:r>
            <a:br>
              <a:rPr lang="en-US" sz="2900" b="0" dirty="0"/>
            </a:br>
            <a:r>
              <a:rPr lang="en-US" sz="2900" b="0" dirty="0"/>
              <a:t>bridging the gap between opaque agentic systems</a:t>
            </a:r>
          </a:p>
        </p:txBody>
      </p:sp>
    </p:spTree>
    <p:extLst>
      <p:ext uri="{BB962C8B-B14F-4D97-AF65-F5344CB8AC3E}">
        <p14:creationId xmlns:p14="http://schemas.microsoft.com/office/powerpoint/2010/main" val="2801882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https://github.com/google/A2A/blob/main/demo/README.md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F247518-F51A-8B2E-5D8B-DB72BA3E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95522"/>
          </a:xfrm>
        </p:spPr>
        <p:txBody>
          <a:bodyPr>
            <a:normAutofit/>
          </a:bodyPr>
          <a:lstStyle/>
          <a:p>
            <a:r>
              <a:rPr lang="en-US" dirty="0"/>
              <a:t>A2A Demo Web App</a:t>
            </a:r>
            <a:br>
              <a:rPr lang="en-US" dirty="0"/>
            </a:br>
            <a:r>
              <a:rPr lang="en-US" sz="2900" b="0" dirty="0"/>
              <a:t> </a:t>
            </a:r>
            <a:r>
              <a:rPr lang="en-US" sz="3600" b="0" dirty="0"/>
              <a:t>Agents talking to other agents over A2A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95602-E702-9648-6CE0-885D749F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4" y="1953992"/>
            <a:ext cx="10841582" cy="45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046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4" y="323640"/>
            <a:ext cx="2770476" cy="6238604"/>
          </a:xfrm>
        </p:spPr>
        <p:txBody>
          <a:bodyPr>
            <a:normAutofit fontScale="90000"/>
          </a:bodyPr>
          <a:lstStyle/>
          <a:p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A2A </a:t>
            </a:r>
            <a:b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(Agent2Agent Protocol) 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for agent-agent collaboration</a:t>
            </a: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b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br>
              <a:rPr lang="en-US" sz="2900" dirty="0"/>
            </a:br>
            <a:r>
              <a:rPr lang="en-US" sz="6200" dirty="0">
                <a:solidFill>
                  <a:srgbClr val="C00000"/>
                </a:solidFill>
              </a:rPr>
              <a:t>MCP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(Model Context Protocol) </a:t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en-US" sz="3100" b="0" dirty="0"/>
              <a:t>for tools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B0109-5BD1-E62E-AC93-39F476F0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476" y="323640"/>
            <a:ext cx="9350020" cy="62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0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042724"/>
          </a:xfrm>
        </p:spPr>
        <p:txBody>
          <a:bodyPr/>
          <a:lstStyle/>
          <a:p>
            <a:r>
              <a:rPr lang="en-US" dirty="0"/>
              <a:t>Google A2A (Agent2Agent Protocol)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C5EE2A-4AE9-8007-A925-BCFCBED59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687" y="968810"/>
            <a:ext cx="6957391" cy="54478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58C685-913E-B422-A03B-82C00816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24" y="1886288"/>
            <a:ext cx="4119537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Seamless Agent Collaboration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4994A8-5E28-8C7C-7E3E-23EF2250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24" y="3326280"/>
            <a:ext cx="4119537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Simplifies Enterprise </a:t>
            </a:r>
            <a:br>
              <a:rPr lang="en-US" sz="2800" b="1" dirty="0"/>
            </a:br>
            <a:r>
              <a:rPr lang="en-US" sz="2800" b="1" dirty="0"/>
              <a:t>Agent Integration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4DED9A-BE7E-8B46-99B6-64E6051C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2" y="4766272"/>
            <a:ext cx="4119537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Supports Key </a:t>
            </a:r>
            <a:br>
              <a:rPr lang="en-US" sz="2800" b="1" dirty="0"/>
            </a:br>
            <a:r>
              <a:rPr lang="en-US" sz="2800" b="1" dirty="0"/>
              <a:t>Enterprise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0656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3906-79F6-9A0A-3702-8EFED5C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042724"/>
          </a:xfrm>
        </p:spPr>
        <p:txBody>
          <a:bodyPr/>
          <a:lstStyle/>
          <a:p>
            <a:r>
              <a:rPr lang="en-US" dirty="0"/>
              <a:t>MCP (Model Context Protocol)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1D1F-F67B-286D-D339-E0038E4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C22D-F443-445D-AC89-DC22E83A2630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https://modelcontextprotocol.io/introduction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58C685-913E-B422-A03B-82C00816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48" y="1118195"/>
            <a:ext cx="3438850" cy="5284606"/>
          </a:xfrm>
          <a:prstGeom prst="roundRect">
            <a:avLst>
              <a:gd name="adj" fmla="val 3837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MCP is a open protocol that standardizes how applications provide context to LLMs.</a:t>
            </a:r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r>
              <a:rPr lang="en-US" sz="3200" b="1" dirty="0"/>
              <a:t>MCP: USB-C port for AI applications.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068612-26AC-EE2A-FC33-3A10903FF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15" y="1053194"/>
            <a:ext cx="8164722" cy="5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2B3-A118-9122-AF78-BCE4FC2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5471"/>
            <a:ext cx="11222181" cy="1176862"/>
          </a:xfrm>
        </p:spPr>
        <p:txBody>
          <a:bodyPr>
            <a:normAutofit/>
          </a:bodyPr>
          <a:lstStyle/>
          <a:p>
            <a:r>
              <a:rPr lang="en-US" sz="5400" dirty="0"/>
              <a:t>MCP and A2A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E69A-E019-00CE-45BA-A3EB8F32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72817"/>
            <a:ext cx="11222181" cy="53894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MCP (Model Context Protocol) for tools and resources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Connect agents to tools, APIs, and resources with structured inputs/outputs.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Google ADK supports MCP tools. Enabling wide range of MCP servers to be used with agents.</a:t>
            </a:r>
          </a:p>
          <a:p>
            <a:pPr>
              <a:spcAft>
                <a:spcPts val="600"/>
              </a:spcAft>
            </a:pPr>
            <a:r>
              <a:rPr lang="en-US" dirty="0"/>
              <a:t>A2A (Agent2Agent Protocol) for agent-agent collaboration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Dynamic, multimodal communication between different agents without sharing memory, resources, and tools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Open standard driven by community.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Samples available using Google ADK, </a:t>
            </a:r>
            <a:r>
              <a:rPr lang="en-US" sz="3200" dirty="0" err="1"/>
              <a:t>LangGraph</a:t>
            </a:r>
            <a:r>
              <a:rPr lang="en-US" sz="3200" dirty="0"/>
              <a:t>, </a:t>
            </a:r>
            <a:r>
              <a:rPr lang="en-US" sz="3200" dirty="0" err="1"/>
              <a:t>Crew.AI</a:t>
            </a:r>
            <a:endParaRPr lang="en-US" sz="32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5F2-10EE-05A6-11D7-C176B463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A0A3E-0676-D3FD-F607-0532E13F463D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https://google.github.io/A2A/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0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Web Application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with  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AWS Core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485E7-4F0E-E54B-B730-1AF0EA6E43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1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062E1-EA12-2949-A54D-E65A1AF34B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63" y="1069088"/>
            <a:ext cx="11297957" cy="545968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E2CCE9-A1B5-F740-93E6-5417FD0DCE7B}"/>
              </a:ext>
            </a:extLst>
          </p:cNvPr>
          <p:cNvSpPr/>
          <p:nvPr/>
        </p:nvSpPr>
        <p:spPr>
          <a:xfrm>
            <a:off x="2690847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8C14F8-9E26-F049-ABAD-279E7A328336}"/>
              </a:ext>
            </a:extLst>
          </p:cNvPr>
          <p:cNvSpPr/>
          <p:nvPr/>
        </p:nvSpPr>
        <p:spPr>
          <a:xfrm>
            <a:off x="7443382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46E76C-9868-5843-B39D-611B84467E59}"/>
              </a:ext>
            </a:extLst>
          </p:cNvPr>
          <p:cNvSpPr/>
          <p:nvPr/>
        </p:nvSpPr>
        <p:spPr>
          <a:xfrm>
            <a:off x="7443382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B5DD96-40C6-A140-B7A7-B24E77A3CD68}"/>
              </a:ext>
            </a:extLst>
          </p:cNvPr>
          <p:cNvSpPr/>
          <p:nvPr/>
        </p:nvSpPr>
        <p:spPr>
          <a:xfrm>
            <a:off x="7443382" y="427119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C741E2-D27A-0F41-B20D-0649FD567064}"/>
              </a:ext>
            </a:extLst>
          </p:cNvPr>
          <p:cNvSpPr/>
          <p:nvPr/>
        </p:nvSpPr>
        <p:spPr>
          <a:xfrm>
            <a:off x="5085238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397F7C6-D19B-4D46-93B4-3F09030B306C}"/>
              </a:ext>
            </a:extLst>
          </p:cNvPr>
          <p:cNvSpPr/>
          <p:nvPr/>
        </p:nvSpPr>
        <p:spPr>
          <a:xfrm>
            <a:off x="7443382" y="91682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9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Compute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0133A-2E3D-D44A-BC7D-7D633CDA3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24" y="1204761"/>
            <a:ext cx="11914800" cy="518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87917-6745-8647-A516-ABD7D1429445}"/>
              </a:ext>
            </a:extLst>
          </p:cNvPr>
          <p:cNvSpPr/>
          <p:nvPr/>
        </p:nvSpPr>
        <p:spPr>
          <a:xfrm>
            <a:off x="233091" y="1204761"/>
            <a:ext cx="2419361" cy="106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01DA-1B30-5B4E-B9D2-AB8914B50C3A}"/>
              </a:ext>
            </a:extLst>
          </p:cNvPr>
          <p:cNvSpPr/>
          <p:nvPr/>
        </p:nvSpPr>
        <p:spPr>
          <a:xfrm>
            <a:off x="4679699" y="1204762"/>
            <a:ext cx="7091754" cy="1024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C18778-3F12-FC42-A960-77DB9FBE3E97}"/>
              </a:ext>
            </a:extLst>
          </p:cNvPr>
          <p:cNvSpPr/>
          <p:nvPr/>
        </p:nvSpPr>
        <p:spPr>
          <a:xfrm>
            <a:off x="2986268" y="1204761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F2D98C-C826-7D45-B505-38C60196EA06}"/>
              </a:ext>
            </a:extLst>
          </p:cNvPr>
          <p:cNvSpPr/>
          <p:nvPr/>
        </p:nvSpPr>
        <p:spPr>
          <a:xfrm>
            <a:off x="601883" y="2424295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319CE8-0329-2B41-8B57-435740CD21FC}"/>
              </a:ext>
            </a:extLst>
          </p:cNvPr>
          <p:cNvSpPr/>
          <p:nvPr/>
        </p:nvSpPr>
        <p:spPr>
          <a:xfrm>
            <a:off x="601883" y="3216508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CDD0B3-06F7-E944-9BF4-B7F228707479}"/>
              </a:ext>
            </a:extLst>
          </p:cNvPr>
          <p:cNvSpPr/>
          <p:nvPr/>
        </p:nvSpPr>
        <p:spPr>
          <a:xfrm>
            <a:off x="601883" y="4931470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97143E-D797-A54E-A9A5-05BD185E716B}"/>
              </a:ext>
            </a:extLst>
          </p:cNvPr>
          <p:cNvSpPr/>
          <p:nvPr/>
        </p:nvSpPr>
        <p:spPr>
          <a:xfrm>
            <a:off x="4714424" y="2375371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14A8AC-3BA5-2049-885D-D7FD7F96B185}"/>
              </a:ext>
            </a:extLst>
          </p:cNvPr>
          <p:cNvSpPr/>
          <p:nvPr/>
        </p:nvSpPr>
        <p:spPr>
          <a:xfrm>
            <a:off x="4727929" y="4101926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5141C-AC18-2E43-A114-217CFAA1324F}"/>
              </a:ext>
            </a:extLst>
          </p:cNvPr>
          <p:cNvSpPr/>
          <p:nvPr/>
        </p:nvSpPr>
        <p:spPr>
          <a:xfrm>
            <a:off x="8715737" y="3251191"/>
            <a:ext cx="2937893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2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CD9FC-DEBD-EE4F-BC25-49AC702A3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577"/>
            <a:ext cx="12192000" cy="5112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C665E-2CB9-3041-8D34-AC655EBDA9C0}"/>
              </a:ext>
            </a:extLst>
          </p:cNvPr>
          <p:cNvSpPr/>
          <p:nvPr/>
        </p:nvSpPr>
        <p:spPr>
          <a:xfrm>
            <a:off x="10515598" y="1264395"/>
            <a:ext cx="1451113" cy="11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147B-0C9C-BC4E-93A2-7419FF124DE0}"/>
              </a:ext>
            </a:extLst>
          </p:cNvPr>
          <p:cNvSpPr/>
          <p:nvPr/>
        </p:nvSpPr>
        <p:spPr>
          <a:xfrm>
            <a:off x="8094981" y="1371230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20A59B-FEAC-1B42-82C0-67FF1F7D19FF}"/>
              </a:ext>
            </a:extLst>
          </p:cNvPr>
          <p:cNvSpPr/>
          <p:nvPr/>
        </p:nvSpPr>
        <p:spPr>
          <a:xfrm>
            <a:off x="85240" y="2587239"/>
            <a:ext cx="3566550" cy="713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8F7D2-9B4F-2341-8122-014C23817D0D}"/>
              </a:ext>
            </a:extLst>
          </p:cNvPr>
          <p:cNvSpPr/>
          <p:nvPr/>
        </p:nvSpPr>
        <p:spPr>
          <a:xfrm>
            <a:off x="99139" y="1325051"/>
            <a:ext cx="73584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6CCCE-2C3A-F041-96E2-F707FC0648F7}"/>
              </a:ext>
            </a:extLst>
          </p:cNvPr>
          <p:cNvSpPr/>
          <p:nvPr/>
        </p:nvSpPr>
        <p:spPr>
          <a:xfrm>
            <a:off x="85240" y="3779398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AC4EB6-A9DB-CE42-8427-40D2BAC66B0F}"/>
              </a:ext>
            </a:extLst>
          </p:cNvPr>
          <p:cNvSpPr/>
          <p:nvPr/>
        </p:nvSpPr>
        <p:spPr>
          <a:xfrm>
            <a:off x="99139" y="5806533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5EAD34-6BD7-9244-8463-71FCD966E946}"/>
              </a:ext>
            </a:extLst>
          </p:cNvPr>
          <p:cNvSpPr/>
          <p:nvPr/>
        </p:nvSpPr>
        <p:spPr>
          <a:xfrm>
            <a:off x="4312724" y="474911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55D97D-5BC5-534F-A1C3-12F752DA5D3B}"/>
              </a:ext>
            </a:extLst>
          </p:cNvPr>
          <p:cNvSpPr/>
          <p:nvPr/>
        </p:nvSpPr>
        <p:spPr>
          <a:xfrm>
            <a:off x="4312724" y="262008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5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1243C-8FAE-C144-853B-73FCA38C9B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6" y="1328576"/>
            <a:ext cx="12103514" cy="496869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CF4E7-8CD5-BF47-933C-B7172F4BEE8D}"/>
              </a:ext>
            </a:extLst>
          </p:cNvPr>
          <p:cNvSpPr/>
          <p:nvPr/>
        </p:nvSpPr>
        <p:spPr>
          <a:xfrm>
            <a:off x="8247585" y="1356712"/>
            <a:ext cx="1445055" cy="1079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884ED-4A48-014D-8E3F-D30EFADD3961}"/>
              </a:ext>
            </a:extLst>
          </p:cNvPr>
          <p:cNvSpPr/>
          <p:nvPr/>
        </p:nvSpPr>
        <p:spPr>
          <a:xfrm>
            <a:off x="99139" y="1325051"/>
            <a:ext cx="7358485" cy="129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DD427F-2A1D-7043-9954-45B35FB94669}"/>
              </a:ext>
            </a:extLst>
          </p:cNvPr>
          <p:cNvSpPr/>
          <p:nvPr/>
        </p:nvSpPr>
        <p:spPr>
          <a:xfrm>
            <a:off x="4399172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32ECD-5044-F84C-B977-21A4FA6F9770}"/>
              </a:ext>
            </a:extLst>
          </p:cNvPr>
          <p:cNvSpPr/>
          <p:nvPr/>
        </p:nvSpPr>
        <p:spPr>
          <a:xfrm>
            <a:off x="88486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FC7C1-CC65-664B-8216-57A54F265C10}"/>
              </a:ext>
            </a:extLst>
          </p:cNvPr>
          <p:cNvSpPr/>
          <p:nvPr/>
        </p:nvSpPr>
        <p:spPr>
          <a:xfrm>
            <a:off x="9242473" y="2823796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7916C8-1953-CB44-B3B5-D4305E3B61D8}"/>
              </a:ext>
            </a:extLst>
          </p:cNvPr>
          <p:cNvSpPr/>
          <p:nvPr/>
        </p:nvSpPr>
        <p:spPr>
          <a:xfrm>
            <a:off x="9268261" y="3721785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DDD58A-6B2D-194D-98B0-A774A56EEAB7}"/>
              </a:ext>
            </a:extLst>
          </p:cNvPr>
          <p:cNvSpPr/>
          <p:nvPr/>
        </p:nvSpPr>
        <p:spPr>
          <a:xfrm>
            <a:off x="9251845" y="4661974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Networking </a:t>
            </a:r>
            <a:r>
              <a:rPr lang="en-US" sz="4400" b="1" dirty="0">
                <a:latin typeface="+mn-lt"/>
              </a:rPr>
              <a:t>&amp; Content </a:t>
            </a:r>
            <a:r>
              <a:rPr lang="en-US" sz="4400" b="1" dirty="0" err="1">
                <a:latin typeface="+mn-lt"/>
              </a:rPr>
              <a:t>Dilivery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F8AA2-4414-4D42-BB35-DC4CEA877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2" y="1080678"/>
            <a:ext cx="12033066" cy="47595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F7870E-1811-7647-9191-E567C4372D8D}"/>
              </a:ext>
            </a:extLst>
          </p:cNvPr>
          <p:cNvSpPr/>
          <p:nvPr/>
        </p:nvSpPr>
        <p:spPr>
          <a:xfrm>
            <a:off x="7532534" y="1087161"/>
            <a:ext cx="2019429" cy="1104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27F91-B8FF-D745-8105-D5A95AA85B84}"/>
              </a:ext>
            </a:extLst>
          </p:cNvPr>
          <p:cNvSpPr/>
          <p:nvPr/>
        </p:nvSpPr>
        <p:spPr>
          <a:xfrm>
            <a:off x="198127" y="1040982"/>
            <a:ext cx="6680976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57CDC5-DAFA-024B-B462-54FE0138C33F}"/>
              </a:ext>
            </a:extLst>
          </p:cNvPr>
          <p:cNvSpPr/>
          <p:nvPr/>
        </p:nvSpPr>
        <p:spPr>
          <a:xfrm>
            <a:off x="198126" y="2479135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2B9B2-AE37-EC49-AECE-7787B6EA59A2}"/>
              </a:ext>
            </a:extLst>
          </p:cNvPr>
          <p:cNvSpPr/>
          <p:nvPr/>
        </p:nvSpPr>
        <p:spPr>
          <a:xfrm>
            <a:off x="9814643" y="1080678"/>
            <a:ext cx="23210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01703-7FC8-F344-B3F7-A8311713E859}"/>
              </a:ext>
            </a:extLst>
          </p:cNvPr>
          <p:cNvSpPr/>
          <p:nvPr/>
        </p:nvSpPr>
        <p:spPr>
          <a:xfrm>
            <a:off x="209847" y="3334920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1A95D2-ABE3-D74D-A5F4-171E6CAAD4AE}"/>
              </a:ext>
            </a:extLst>
          </p:cNvPr>
          <p:cNvSpPr/>
          <p:nvPr/>
        </p:nvSpPr>
        <p:spPr>
          <a:xfrm>
            <a:off x="4164111" y="2479135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03814-9D2E-474F-A18D-28D8FBF0BE29}"/>
              </a:ext>
            </a:extLst>
          </p:cNvPr>
          <p:cNvSpPr/>
          <p:nvPr/>
        </p:nvSpPr>
        <p:spPr>
          <a:xfrm>
            <a:off x="4164112" y="425577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E3C84E-FF83-7740-9209-8B55AA6849AE}"/>
              </a:ext>
            </a:extLst>
          </p:cNvPr>
          <p:cNvSpPr/>
          <p:nvPr/>
        </p:nvSpPr>
        <p:spPr>
          <a:xfrm>
            <a:off x="4164111" y="5045658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0F8D05-88DC-C24A-9548-A8A9DB66C6BE}"/>
              </a:ext>
            </a:extLst>
          </p:cNvPr>
          <p:cNvSpPr/>
          <p:nvPr/>
        </p:nvSpPr>
        <p:spPr>
          <a:xfrm>
            <a:off x="8335450" y="246509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85629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1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Security, </a:t>
            </a:r>
            <a:r>
              <a:rPr lang="en-US" sz="4600" b="1" dirty="0">
                <a:latin typeface="+mn-lt"/>
              </a:rPr>
              <a:t>Identity &amp;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41EF-99BA-D848-AF0D-08A736EE05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24" y="1106705"/>
            <a:ext cx="10122149" cy="54309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D2693-0A8A-054F-9265-D56760B22E53}"/>
              </a:ext>
            </a:extLst>
          </p:cNvPr>
          <p:cNvSpPr/>
          <p:nvPr/>
        </p:nvSpPr>
        <p:spPr>
          <a:xfrm>
            <a:off x="5131147" y="1062862"/>
            <a:ext cx="1565074" cy="1053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C56E-A001-8F41-8B9A-F45B7F96CAE8}"/>
              </a:ext>
            </a:extLst>
          </p:cNvPr>
          <p:cNvSpPr/>
          <p:nvPr/>
        </p:nvSpPr>
        <p:spPr>
          <a:xfrm>
            <a:off x="1153550" y="1133060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406F2A-3E00-6A4F-88FF-649584B36A16}"/>
              </a:ext>
            </a:extLst>
          </p:cNvPr>
          <p:cNvSpPr/>
          <p:nvPr/>
        </p:nvSpPr>
        <p:spPr>
          <a:xfrm>
            <a:off x="1034924" y="2239766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CF994-F05D-A04C-9D89-55DA1A1607A0}"/>
              </a:ext>
            </a:extLst>
          </p:cNvPr>
          <p:cNvSpPr/>
          <p:nvPr/>
        </p:nvSpPr>
        <p:spPr>
          <a:xfrm>
            <a:off x="6917481" y="1204677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5539B-10E8-FF4D-97A7-92B1F79D4B6F}"/>
              </a:ext>
            </a:extLst>
          </p:cNvPr>
          <p:cNvSpPr/>
          <p:nvPr/>
        </p:nvSpPr>
        <p:spPr>
          <a:xfrm>
            <a:off x="1034924" y="4403130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03431-E25A-514D-A930-73E567F98301}"/>
              </a:ext>
            </a:extLst>
          </p:cNvPr>
          <p:cNvSpPr/>
          <p:nvPr/>
        </p:nvSpPr>
        <p:spPr>
          <a:xfrm>
            <a:off x="1034924" y="5907619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D555FB-1F30-844C-ADE7-1A9B908FCE0C}"/>
              </a:ext>
            </a:extLst>
          </p:cNvPr>
          <p:cNvSpPr/>
          <p:nvPr/>
        </p:nvSpPr>
        <p:spPr>
          <a:xfrm>
            <a:off x="4581244" y="3028937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4BEA2B-C351-9A4E-BFDD-984AF88D2199}"/>
              </a:ext>
            </a:extLst>
          </p:cNvPr>
          <p:cNvSpPr/>
          <p:nvPr/>
        </p:nvSpPr>
        <p:spPr>
          <a:xfrm>
            <a:off x="4563353" y="2284945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170F6-7AEE-2442-A3E0-2DAF5ED3D7AA}"/>
              </a:ext>
            </a:extLst>
          </p:cNvPr>
          <p:cNvSpPr/>
          <p:nvPr/>
        </p:nvSpPr>
        <p:spPr>
          <a:xfrm>
            <a:off x="7800652" y="3712660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E15A6C-F386-9345-B2CF-071D9D8B743E}"/>
              </a:ext>
            </a:extLst>
          </p:cNvPr>
          <p:cNvSpPr/>
          <p:nvPr/>
        </p:nvSpPr>
        <p:spPr>
          <a:xfrm>
            <a:off x="7800652" y="4441437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2DFC07-083B-E84F-8DC6-50EFAA90E782}"/>
              </a:ext>
            </a:extLst>
          </p:cNvPr>
          <p:cNvSpPr/>
          <p:nvPr/>
        </p:nvSpPr>
        <p:spPr>
          <a:xfrm>
            <a:off x="4563352" y="5214348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2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Cost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A842-BE95-8F49-8194-FA0E6164B2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2" y="2035687"/>
            <a:ext cx="12049246" cy="28200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BBA0D6-42E0-2041-8880-7B793BD35D60}"/>
              </a:ext>
            </a:extLst>
          </p:cNvPr>
          <p:cNvSpPr/>
          <p:nvPr/>
        </p:nvSpPr>
        <p:spPr>
          <a:xfrm>
            <a:off x="7500491" y="2020402"/>
            <a:ext cx="2065540" cy="1108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13A15-4224-174C-9FF1-45BC2CEACA64}"/>
              </a:ext>
            </a:extLst>
          </p:cNvPr>
          <p:cNvSpPr/>
          <p:nvPr/>
        </p:nvSpPr>
        <p:spPr>
          <a:xfrm>
            <a:off x="56272" y="2076674"/>
            <a:ext cx="7358485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8A611-9E3B-C142-9153-B5275E5A1A91}"/>
              </a:ext>
            </a:extLst>
          </p:cNvPr>
          <p:cNvSpPr/>
          <p:nvPr/>
        </p:nvSpPr>
        <p:spPr>
          <a:xfrm>
            <a:off x="4312724" y="3282589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40D494-139D-7846-A43F-87AD6C4F19FB}"/>
              </a:ext>
            </a:extLst>
          </p:cNvPr>
          <p:cNvSpPr/>
          <p:nvPr/>
        </p:nvSpPr>
        <p:spPr>
          <a:xfrm>
            <a:off x="202608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B1A5F0-8176-AD4B-B602-AED8C88322E3}"/>
              </a:ext>
            </a:extLst>
          </p:cNvPr>
          <p:cNvSpPr/>
          <p:nvPr/>
        </p:nvSpPr>
        <p:spPr>
          <a:xfrm>
            <a:off x="8422840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64AF-F27A-154C-B344-86091D3CE214}"/>
              </a:ext>
            </a:extLst>
          </p:cNvPr>
          <p:cNvSpPr/>
          <p:nvPr/>
        </p:nvSpPr>
        <p:spPr>
          <a:xfrm>
            <a:off x="10466363" y="2076674"/>
            <a:ext cx="1523027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6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EC2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Virtual servers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Simple Storage Service (S3)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Scalable storage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Aurora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High performance managed relational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DynamoDB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NoSQL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relational database service for MySQL, PostgreSQL, Oracle, SQL Server, and MariaDB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8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Lambda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code without thinking about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Elastic Beanstalk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and manage web apps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VPC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Isolated cloud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Lightsail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Launch and manage virtual private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SageMaker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Build, train, and deploy machine learning models at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196A8-A2A5-2048-814E-AB9299C95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5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1DF6D-F53C-8A41-8A05-E79B3373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" y="13854"/>
            <a:ext cx="11744588" cy="6616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A623DD-853B-0748-9296-A45494C780FA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2699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7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09B63D-1941-3B44-BBB9-2E132FDD3950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1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9FE04D9-0BFF-5146-BA66-5A1EE3FBD353}"/>
              </a:ext>
            </a:extLst>
          </p:cNvPr>
          <p:cNvSpPr/>
          <p:nvPr/>
        </p:nvSpPr>
        <p:spPr>
          <a:xfrm>
            <a:off x="8294915" y="96019"/>
            <a:ext cx="1087574" cy="94697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24E899-6A69-CA4E-940D-AC0643315A86}"/>
              </a:ext>
            </a:extLst>
          </p:cNvPr>
          <p:cNvSpPr/>
          <p:nvPr/>
        </p:nvSpPr>
        <p:spPr>
          <a:xfrm>
            <a:off x="4250520" y="653258"/>
            <a:ext cx="1453594" cy="841713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6D07E7-715B-5048-9E0A-6435AF55371E}"/>
              </a:ext>
            </a:extLst>
          </p:cNvPr>
          <p:cNvSpPr/>
          <p:nvPr/>
        </p:nvSpPr>
        <p:spPr>
          <a:xfrm>
            <a:off x="8409778" y="1738416"/>
            <a:ext cx="857848" cy="75804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24C918-F37D-7B4C-ABC7-1758E0F4308B}"/>
              </a:ext>
            </a:extLst>
          </p:cNvPr>
          <p:cNvSpPr/>
          <p:nvPr/>
        </p:nvSpPr>
        <p:spPr>
          <a:xfrm>
            <a:off x="4601029" y="5391038"/>
            <a:ext cx="1219199" cy="1210022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6C45FA-E46D-174D-B3DE-834F3833301E}"/>
              </a:ext>
            </a:extLst>
          </p:cNvPr>
          <p:cNvSpPr/>
          <p:nvPr/>
        </p:nvSpPr>
        <p:spPr>
          <a:xfrm>
            <a:off x="7743825" y="2160108"/>
            <a:ext cx="665953" cy="115459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96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DBE6-4DCB-AA4E-9B60-16F50A92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" y="27291"/>
            <a:ext cx="11727655" cy="66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3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3CAB-4473-AA48-A4DE-88C40FDD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4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86B77-C1F1-4A04-A42E-977F91AC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475E-560E-CA8F-B3EA-8FFADA9F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049"/>
            <a:ext cx="11222181" cy="8734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Agentic Coding Software Development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159E7-A3A1-622F-AA7D-8AC3D020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D15A30-971E-BCB5-D121-C8709C59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8263" y="6618344"/>
            <a:ext cx="11374432" cy="2396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TW" sz="1000" dirty="0"/>
              <a:t>Anthropic (2026), 2026 Agentic CodingTrends Report: How coding agents are reshaping software development,</a:t>
            </a:r>
            <a:r>
              <a:rPr lang="en-US" altLang="zh-TW" sz="1000" dirty="0"/>
              <a:t> </a:t>
            </a:r>
            <a:r>
              <a:rPr lang="en-US" altLang="zh-TW" sz="800" dirty="0"/>
              <a:t>https://</a:t>
            </a:r>
            <a:r>
              <a:rPr lang="en-US" altLang="zh-TW" sz="800" dirty="0" err="1"/>
              <a:t>resources.anthropic.com</a:t>
            </a:r>
            <a:r>
              <a:rPr lang="en-US" altLang="zh-TW" sz="800" dirty="0"/>
              <a:t>/</a:t>
            </a:r>
            <a:r>
              <a:rPr lang="en-US" altLang="zh-TW" sz="800" dirty="0" err="1"/>
              <a:t>hubfs</a:t>
            </a:r>
            <a:r>
              <a:rPr lang="en-US" altLang="zh-TW" sz="800" dirty="0"/>
              <a:t>/2026%20Agentic%20Coding%20Trends%20Report.pdf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F6E72-6BFF-EB41-4880-A150DA0DDD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"/>
          <a:stretch>
            <a:fillRect/>
          </a:stretch>
        </p:blipFill>
        <p:spPr>
          <a:xfrm>
            <a:off x="2522436" y="806231"/>
            <a:ext cx="7246086" cy="57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75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55137-1418-D942-80CE-F0CA006E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5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94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AWS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2565A-965D-B54C-A462-DADA994C7D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1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03893"/>
            <a:ext cx="9668434" cy="779463"/>
          </a:xfrm>
        </p:spPr>
        <p:txBody>
          <a:bodyPr>
            <a:noAutofit/>
          </a:bodyPr>
          <a:lstStyle/>
          <a:p>
            <a:r>
              <a:rPr lang="en-US" sz="5400" b="1" dirty="0"/>
              <a:t>AWS Serverless Airline Booking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4317F-B33C-084D-8363-2E83F359A7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86" y="1085442"/>
            <a:ext cx="10757537" cy="5312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BC01E-9713-7542-86BE-8A945FFE5809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034E-4895-5B41-AC48-D71299331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1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924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4516-3E17-3643-9961-CCA60133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6" y="1164954"/>
            <a:ext cx="9984133" cy="5321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9C370-5F30-8740-B28E-902CC5A75EED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9A33-C115-AD4A-B319-5F93AB4C89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19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High level infrastructure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FCC7F-8611-EC4B-BE66-35F65C269A53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2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88720-11C1-4540-95CA-E7D3CE073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53728"/>
            <a:ext cx="10439401" cy="5202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BB06E-ACBF-994A-9F33-C272AD6CB1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57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0BE4-B218-F847-B629-6363247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11115261" cy="1332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Architecture</a:t>
            </a:r>
            <a:br>
              <a:rPr lang="en-US" b="1" dirty="0"/>
            </a:br>
            <a:r>
              <a:rPr lang="en-US" b="1" dirty="0"/>
              <a:t>AWS Operational Responsibility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E1BB-23FF-4641-91AA-1C7F775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6147-307C-534A-BEF8-74C1C3F98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9225"/>
            <a:ext cx="12192000" cy="49939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EB96E-68CE-8A4E-8606-813E8B48A913}"/>
              </a:ext>
            </a:extLst>
          </p:cNvPr>
          <p:cNvSpPr/>
          <p:nvPr/>
        </p:nvSpPr>
        <p:spPr>
          <a:xfrm>
            <a:off x="10177670" y="1332927"/>
            <a:ext cx="1948018" cy="505025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9E55DB-12D3-5F49-9272-70DB46ED733B}"/>
              </a:ext>
            </a:extLst>
          </p:cNvPr>
          <p:cNvSpPr/>
          <p:nvPr/>
        </p:nvSpPr>
        <p:spPr>
          <a:xfrm>
            <a:off x="1252330" y="1306421"/>
            <a:ext cx="3120887" cy="5133055"/>
          </a:xfrm>
          <a:prstGeom prst="roundRect">
            <a:avLst>
              <a:gd name="adj" fmla="val 3714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06C0-D53E-F140-916E-024C979F7DC6}"/>
              </a:ext>
            </a:extLst>
          </p:cNvPr>
          <p:cNvSpPr txBox="1"/>
          <p:nvPr/>
        </p:nvSpPr>
        <p:spPr>
          <a:xfrm>
            <a:off x="3568700" y="6517372"/>
            <a:ext cx="793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Heitor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Lessa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How to build a full stack serverless airline ticketing web app,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https://www.youtube.com/watch?v=MyoOeHTp2pg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67A89-6AC4-DF46-900E-861816C750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55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Build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E57-CCD9-4A4B-9CEC-68ACA1081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92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62" y="0"/>
            <a:ext cx="9835038" cy="1171575"/>
          </a:xfrm>
        </p:spPr>
        <p:txBody>
          <a:bodyPr>
            <a:normAutofit/>
          </a:bodyPr>
          <a:lstStyle/>
          <a:p>
            <a:r>
              <a:rPr lang="en-US" b="1" dirty="0"/>
              <a:t>Build a Serverless Web Application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B08A6-125C-FF42-864B-5F9FB26C9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1200575"/>
            <a:ext cx="10425673" cy="523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3D8D3-D168-8E44-93F2-754646042E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78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DF3A0-358A-B842-A59E-96277A2415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8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B3196-4271-3046-80F3-FC109581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6892EE-CE13-9D41-9671-AB517E439454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0BE13-C1F6-C645-94AE-BD5C4E45111B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9120-5DC1-1344-B57A-13704AFFC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Information Management </a:t>
            </a:r>
            <a:br>
              <a:rPr lang="en-US" altLang="zh-TW" sz="5400" dirty="0">
                <a:solidFill>
                  <a:srgbClr val="FF0000"/>
                </a:solidFill>
              </a:rPr>
            </a:br>
            <a:br>
              <a:rPr lang="en-US" altLang="zh-TW" sz="5400" dirty="0">
                <a:solidFill>
                  <a:srgbClr val="FF0000"/>
                </a:solidFill>
              </a:rPr>
            </a:br>
            <a:r>
              <a:rPr lang="en-US" altLang="zh-TW" sz="5400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C00000"/>
                </a:solidFill>
              </a:rPr>
              <a:t>Management </a:t>
            </a: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5400" dirty="0">
                <a:solidFill>
                  <a:srgbClr val="C00000"/>
                </a:solidFill>
              </a:rPr>
              <a:t>Information Systems (MIS)</a:t>
            </a:r>
            <a:br>
              <a:rPr lang="en-US" altLang="zh-TW" sz="5400" dirty="0">
                <a:solidFill>
                  <a:srgbClr val="C00000"/>
                </a:solidFill>
              </a:rPr>
            </a:b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6000" dirty="0">
                <a:solidFill>
                  <a:srgbClr val="FF0000"/>
                </a:solidFill>
              </a:rPr>
              <a:t>Information Systems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7541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F532E-EB32-0D49-97DB-F1E7F0282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DAF5C-51DD-BF45-9BC2-88C4CB4C3D6B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61AD-B1BC-DD41-B58C-C50FAC025A42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85824" y="2066145"/>
            <a:ext cx="749482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Static Web Hosting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Amazon S3 </a:t>
            </a:r>
            <a:r>
              <a:rPr lang="en-US" sz="4400" dirty="0"/>
              <a:t>hosts static web resources including HTML, CSS, JavaScript, and image files which are loaded in the user's browser.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4CE32-2A43-564B-89EC-36A8675CB3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21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2BF81-98A0-2847-83F1-6914B81CE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04387B-6936-3E4C-B407-089015327C9A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D15BC-6C9C-5C4C-A584-581692364F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86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60242-FFA2-B44D-A29A-1CE90B92FB39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3A29E-75CC-C842-A578-C1E999492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42963" y="1642249"/>
            <a:ext cx="753903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User Management</a:t>
            </a:r>
            <a:endParaRPr lang="en-US" sz="4800" dirty="0"/>
          </a:p>
          <a:p>
            <a:r>
              <a:rPr lang="en-US" sz="4800" b="1" dirty="0">
                <a:solidFill>
                  <a:srgbClr val="C00000"/>
                </a:solidFill>
              </a:rPr>
              <a:t>Amazon Cognito </a:t>
            </a:r>
            <a:r>
              <a:rPr lang="en-US" sz="4800" dirty="0"/>
              <a:t>provides </a:t>
            </a:r>
            <a:br>
              <a:rPr lang="en-US" sz="4800" dirty="0"/>
            </a:br>
            <a:r>
              <a:rPr lang="en-US" sz="4800" dirty="0"/>
              <a:t>user management and authentication functions to secure the backend API.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E00D0-966D-5D48-A24C-CF9EC2D51A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64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DA4A-CCF1-5B40-860F-E24A82095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7" t="8723" r="9188" b="10834"/>
          <a:stretch/>
        </p:blipFill>
        <p:spPr>
          <a:xfrm>
            <a:off x="1385889" y="1289083"/>
            <a:ext cx="9244012" cy="511838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0FC867-2B80-4249-974E-6FF0BB4DEB39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96885-F051-3D43-BC3C-D06DC0756F67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114E7-283B-1B42-93B7-7FBEC5929C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88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F398-7B54-7E44-94FA-7E34CC2A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7" t="8723" r="9188" b="10834"/>
          <a:stretch/>
        </p:blipFill>
        <p:spPr>
          <a:xfrm>
            <a:off x="1467213" y="1303604"/>
            <a:ext cx="9244012" cy="5118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70096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Serverless Backend</a:t>
            </a:r>
            <a:endParaRPr lang="en-US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Amazon DynamoDB </a:t>
            </a:r>
            <a:r>
              <a:rPr lang="en-US" sz="4000" dirty="0"/>
              <a:t>provides a persistence layer where data can be stored by the API's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function.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E0F65-D625-2848-8BC6-4ABBFAE02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6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6C37-7090-4741-B7D5-6E46F53A9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88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8581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RESTful API</a:t>
            </a:r>
          </a:p>
          <a:p>
            <a:r>
              <a:rPr lang="en-US" sz="4000" dirty="0"/>
              <a:t>JavaScript executed in the browser sends and receives data from a public backend API built using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API Gateway</a:t>
            </a:r>
            <a:r>
              <a:rPr lang="en-US" sz="4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1F840-A25B-034A-8093-B7348BB5D1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79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108585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Terminate resources</a:t>
            </a:r>
          </a:p>
          <a:p>
            <a:r>
              <a:rPr lang="en-US" sz="4000" dirty="0"/>
              <a:t>Resource Cleanup</a:t>
            </a:r>
          </a:p>
          <a:p>
            <a:r>
              <a:rPr lang="en-US" sz="4000" dirty="0"/>
              <a:t>You will terminate an </a:t>
            </a:r>
            <a:r>
              <a:rPr lang="en-US" sz="4000" b="1" dirty="0">
                <a:solidFill>
                  <a:srgbClr val="C00000"/>
                </a:solidFill>
              </a:rPr>
              <a:t>Amazon S3 </a:t>
            </a:r>
            <a:r>
              <a:rPr lang="en-US" sz="4000" dirty="0"/>
              <a:t>bucket, an </a:t>
            </a:r>
            <a:r>
              <a:rPr lang="en-US" sz="4000" b="1" dirty="0">
                <a:solidFill>
                  <a:srgbClr val="C00000"/>
                </a:solidFill>
              </a:rPr>
              <a:t>Amazon Cognito </a:t>
            </a:r>
            <a:r>
              <a:rPr lang="en-US" sz="4000" dirty="0"/>
              <a:t>User Pool, an </a:t>
            </a:r>
            <a:r>
              <a:rPr lang="en-US" sz="4000" b="1" dirty="0">
                <a:solidFill>
                  <a:srgbClr val="C00000"/>
                </a:solidFill>
              </a:rPr>
              <a:t>AWS Lambda </a:t>
            </a:r>
            <a:r>
              <a:rPr lang="en-US" sz="4000" dirty="0"/>
              <a:t>function, an </a:t>
            </a:r>
            <a:r>
              <a:rPr lang="en-US" sz="4000" b="1" dirty="0">
                <a:solidFill>
                  <a:srgbClr val="C00000"/>
                </a:solidFill>
              </a:rPr>
              <a:t>IAM</a:t>
            </a:r>
            <a:r>
              <a:rPr lang="en-US" sz="4000" dirty="0"/>
              <a:t> role, a </a:t>
            </a:r>
            <a:r>
              <a:rPr lang="en-US" sz="4000" b="1" dirty="0">
                <a:solidFill>
                  <a:srgbClr val="C00000"/>
                </a:solidFill>
              </a:rPr>
              <a:t>DynamoDB</a:t>
            </a:r>
            <a:r>
              <a:rPr lang="en-US" sz="4000" dirty="0"/>
              <a:t> table, a </a:t>
            </a:r>
            <a:r>
              <a:rPr lang="en-US" sz="4000" b="1" dirty="0">
                <a:solidFill>
                  <a:srgbClr val="C00000"/>
                </a:solidFill>
              </a:rPr>
              <a:t>REST API</a:t>
            </a:r>
            <a:r>
              <a:rPr lang="en-US" sz="4000" dirty="0"/>
              <a:t>, and a </a:t>
            </a:r>
            <a:r>
              <a:rPr lang="en-US" sz="4000" b="1" dirty="0">
                <a:solidFill>
                  <a:srgbClr val="C00000"/>
                </a:solidFill>
              </a:rPr>
              <a:t>CloudWatch</a:t>
            </a:r>
            <a:r>
              <a:rPr lang="en-US" sz="4000" dirty="0"/>
              <a:t> Log. </a:t>
            </a:r>
            <a:br>
              <a:rPr lang="en-US" sz="4000" dirty="0"/>
            </a:br>
            <a:r>
              <a:rPr lang="en-US" sz="4000" dirty="0"/>
              <a:t>It is a best practice to </a:t>
            </a:r>
            <a:r>
              <a:rPr lang="en-US" sz="4000" dirty="0">
                <a:solidFill>
                  <a:srgbClr val="FF0000"/>
                </a:solidFill>
              </a:rPr>
              <a:t>delete resources </a:t>
            </a:r>
            <a:r>
              <a:rPr lang="en-US" sz="4000" dirty="0"/>
              <a:t>you are no longer using to avoid unwanted charges.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31192-1B7C-AF49-A903-6E8C863BDE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6CD1-696A-CA40-B3EB-C1207E90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0622"/>
            <a:ext cx="8229600" cy="85010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D885-E96F-814E-9AE3-6B89308F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980728"/>
            <a:ext cx="10626437" cy="57466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TW" sz="2400" b="0" dirty="0"/>
              <a:t>Ian Sommerville (2019), Engineering Software Products: An Introduction to Modern Software Engineering, Pearson.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TW" sz="2400" b="0" dirty="0"/>
              <a:t>Ian Sommerville (2015), Software Engineering, 10th Edition, Pearson.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TW" sz="2400" b="0" dirty="0"/>
              <a:t>Titus Winters, Tom Manshreck, and Hyrum Wright (2020), Software Engineering at Google: Lessons Learned from Programming Over Time, O'Reilly Media.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Project Management Institute (2021), A Guide to the Project Management Body of Knowledge (PMBOK Guide) – Seventh Edition and The Standard for Project Management, PMI.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Project Management Institute (2017), A Guide to the Project Management Body of Knowledge (PMBOK Guide), Sixth Edition, Project Management Institute.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Project Management Institute (2017), Agile Practice Guide, Project Management Institute.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Nesreen Otoum and Nuha Elkhalili.(2026) "Methods and Techniques of Agentic Software Engineering: A Systematic Literature Review." IEEE Access 14 (2026): 7443-7465.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Lakshana </a:t>
            </a:r>
            <a:r>
              <a:rPr lang="en-US" sz="2400" b="0" dirty="0" err="1"/>
              <a:t>Iruni</a:t>
            </a:r>
            <a:r>
              <a:rPr lang="en-US" sz="2400" b="0" dirty="0"/>
              <a:t> </a:t>
            </a:r>
            <a:r>
              <a:rPr lang="en-US" sz="2400" b="0" dirty="0" err="1"/>
              <a:t>Assalaarachchi</a:t>
            </a:r>
            <a:r>
              <a:rPr lang="en-US" sz="2400" b="0" dirty="0"/>
              <a:t>, Zainab Masood, Rashina Hoda, and John Grundy. (2026) "Toward Agentic Software Project Management: A Vision and Roadmap." </a:t>
            </a:r>
            <a:r>
              <a:rPr lang="en-US" sz="2400" b="0" dirty="0" err="1"/>
              <a:t>arXiv</a:t>
            </a:r>
            <a:r>
              <a:rPr lang="en-US" sz="2400" b="0" dirty="0"/>
              <a:t> preprint arXiv:2601.16392 (2026).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NVIDIA DLI (2026), Building RAG Agents with LLMs, </a:t>
            </a:r>
            <a:br>
              <a:rPr lang="en-US" sz="2400" b="0" dirty="0"/>
            </a:br>
            <a:r>
              <a:rPr lang="en-US" sz="2400" b="0" dirty="0">
                <a:hlinkClick r:id="rId2"/>
              </a:rPr>
              <a:t>https://learn.nvidia.com/courses/course-detail?course_id=course-v1:DLI+S-FX-15+V1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NVIDIA DLI (2026), Generative AI with Diffusion Models, </a:t>
            </a:r>
            <a:br>
              <a:rPr lang="en-US" sz="2400" b="0" dirty="0"/>
            </a:br>
            <a:r>
              <a:rPr lang="en-US" sz="2400" b="0" dirty="0">
                <a:hlinkClick r:id="rId3"/>
              </a:rPr>
              <a:t>https://learn.nvidia.com/courses/course-detail?course_id=course-v1:DLI+S-FX-14+V1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400" b="0" dirty="0"/>
              <a:t>NVIDIA DLI (2026), Building Agentic AI Applications with LLMs, </a:t>
            </a:r>
            <a:br>
              <a:rPr lang="en-US" sz="2400" b="0" dirty="0"/>
            </a:br>
            <a:r>
              <a:rPr lang="en-US" sz="2400" b="0" dirty="0">
                <a:hlinkClick r:id="rId4"/>
              </a:rPr>
              <a:t>https://learn.nvidia.com/courses/course-detail?course_id=course-v1:DLI+S-FX-41+V1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3B1F-C2FF-D84E-9715-5239A41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1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03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22339</TotalTime>
  <Words>3913</Words>
  <Application>Microsoft Macintosh PowerPoint</Application>
  <PresentationFormat>Widescreen</PresentationFormat>
  <Paragraphs>732</Paragraphs>
  <Slides>88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Arial</vt:lpstr>
      <vt:lpstr>Calibri</vt:lpstr>
      <vt:lpstr>Office Theme</vt:lpstr>
      <vt:lpstr>Cloud Computing and  Cloud Software Architecture</vt:lpstr>
      <vt:lpstr>Syllabus</vt:lpstr>
      <vt:lpstr>Syllabus</vt:lpstr>
      <vt:lpstr>Syllabus</vt:lpstr>
      <vt:lpstr>Cloud Computing and  Cloud Software Architecture</vt:lpstr>
      <vt:lpstr>Software Engineering  and  Project Management</vt:lpstr>
      <vt:lpstr>Agentic Coding Software Development Lifecycle</vt:lpstr>
      <vt:lpstr>Information Management    Management  Information Systems (MIS)  Information Systems</vt:lpstr>
      <vt:lpstr>Information Management (MIS) Information Systems</vt:lpstr>
      <vt:lpstr>Fundamental MIS Concepts</vt:lpstr>
      <vt:lpstr>Business Model</vt:lpstr>
      <vt:lpstr>Project-based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Cloud Computing and  Cloud Software Architecture</vt:lpstr>
      <vt:lpstr>Cloud Software Architecture  for Agentic AI</vt:lpstr>
      <vt:lpstr>Cloud Software Architecture for Agentic AI</vt:lpstr>
      <vt:lpstr>Agentic AI System Architecture </vt:lpstr>
      <vt:lpstr>Agentic AI Cloud Architecture:  Interactive Learning Agent</vt:lpstr>
      <vt:lpstr>Agentic AI Cloud Architecture:  Multi-agent AI System for Multimodal GraphRAG Resource Orchestration</vt:lpstr>
      <vt:lpstr>Agentic AI Cloud Architecture:  Data Ingestion Workflow for Multimodal GraphRAG Resource Orchestration</vt:lpstr>
      <vt:lpstr>Agentic AI Cloud Architecture:  Search Workflow for Multimodal GraphRAG Resource Orchestration</vt:lpstr>
      <vt:lpstr>Agentic applications require both A2A and MCP  A2A allows agents to connect with other agents and collaborate in teams.  MCP provides agents with access to tools</vt:lpstr>
      <vt:lpstr>MCP and A2A Protocol for AI Agents</vt:lpstr>
      <vt:lpstr>Agent2Agent Protocol (A2A) An open protocol enabling Agent-to-Agent interoperability,  bridging the gap between opaque agentic systems</vt:lpstr>
      <vt:lpstr>A2A Demo Web App  Agents talking to other agents over A2A</vt:lpstr>
      <vt:lpstr>A2A  (Agent2Agent Protocol)  for agent-agent collaboration    MCP  (Model Context Protocol)  for tools and resources</vt:lpstr>
      <vt:lpstr>Google A2A (Agent2Agent Protocol)</vt:lpstr>
      <vt:lpstr>MCP (Model Context Protocol)</vt:lpstr>
      <vt:lpstr>MCP and A2A</vt:lpstr>
      <vt:lpstr>Web Application  with    AWS Core Services</vt:lpstr>
      <vt:lpstr>AWS Products and Services</vt:lpstr>
      <vt:lpstr>AWS Compute</vt:lpstr>
      <vt:lpstr>AWS Database</vt:lpstr>
      <vt:lpstr>AWS Storage</vt:lpstr>
      <vt:lpstr>AWS Networking &amp; Content Dilivery</vt:lpstr>
      <vt:lpstr>AWS Security, Identity &amp; Compliance</vt:lpstr>
      <vt:lpstr>AWS Cost Management</vt:lpstr>
      <vt:lpstr>AWS Services</vt:lpstr>
      <vt:lpstr>AWS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  Serverless Architecture</vt:lpstr>
      <vt:lpstr>AWS Serverless Airline Booking</vt:lpstr>
      <vt:lpstr>AWS Serverless Airline Booking  Stack</vt:lpstr>
      <vt:lpstr>AWS Serverless Airline Booking  High level infrastructure architecture</vt:lpstr>
      <vt:lpstr>AWS Serverless Architecture AWS Operational Responsibility Models</vt:lpstr>
      <vt:lpstr>Build  a  Serverless  Web Application</vt:lpstr>
      <vt:lpstr>Build a Serverless Web Application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MYDAY</cp:lastModifiedBy>
  <cp:revision>771</cp:revision>
  <cp:lastPrinted>2020-12-23T14:44:17Z</cp:lastPrinted>
  <dcterms:created xsi:type="dcterms:W3CDTF">2019-09-12T03:09:52Z</dcterms:created>
  <dcterms:modified xsi:type="dcterms:W3CDTF">2026-04-28T22:49:23Z</dcterms:modified>
  <cp:category/>
</cp:coreProperties>
</file>