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7"/>
  </p:notesMasterIdLst>
  <p:sldIdLst>
    <p:sldId id="3462" r:id="rId2"/>
    <p:sldId id="3806" r:id="rId3"/>
    <p:sldId id="265" r:id="rId4"/>
    <p:sldId id="266" r:id="rId5"/>
    <p:sldId id="5282" r:id="rId6"/>
    <p:sldId id="3819" r:id="rId7"/>
    <p:sldId id="256" r:id="rId8"/>
    <p:sldId id="3820" r:id="rId9"/>
    <p:sldId id="819" r:id="rId10"/>
    <p:sldId id="5234" r:id="rId11"/>
    <p:sldId id="267" r:id="rId12"/>
    <p:sldId id="5235" r:id="rId13"/>
    <p:sldId id="5236" r:id="rId14"/>
    <p:sldId id="5237" r:id="rId15"/>
    <p:sldId id="5238" r:id="rId16"/>
    <p:sldId id="5239" r:id="rId17"/>
    <p:sldId id="5240" r:id="rId18"/>
    <p:sldId id="259" r:id="rId19"/>
    <p:sldId id="262" r:id="rId20"/>
    <p:sldId id="263" r:id="rId21"/>
    <p:sldId id="264" r:id="rId22"/>
    <p:sldId id="5245" r:id="rId23"/>
    <p:sldId id="5246" r:id="rId24"/>
    <p:sldId id="5247" r:id="rId25"/>
    <p:sldId id="5248" r:id="rId26"/>
    <p:sldId id="5249" r:id="rId27"/>
    <p:sldId id="5250" r:id="rId28"/>
    <p:sldId id="5251" r:id="rId29"/>
    <p:sldId id="5252" r:id="rId30"/>
    <p:sldId id="5253" r:id="rId31"/>
    <p:sldId id="5254" r:id="rId32"/>
    <p:sldId id="5255" r:id="rId33"/>
    <p:sldId id="5256" r:id="rId34"/>
    <p:sldId id="5257" r:id="rId35"/>
    <p:sldId id="5258" r:id="rId36"/>
    <p:sldId id="5259" r:id="rId37"/>
    <p:sldId id="5260" r:id="rId38"/>
    <p:sldId id="3973" r:id="rId39"/>
    <p:sldId id="3974" r:id="rId40"/>
    <p:sldId id="3982" r:id="rId41"/>
    <p:sldId id="550145866" r:id="rId42"/>
    <p:sldId id="550145867" r:id="rId43"/>
    <p:sldId id="550145870" r:id="rId44"/>
    <p:sldId id="550145871" r:id="rId45"/>
    <p:sldId id="550145824" r:id="rId46"/>
    <p:sldId id="550145823" r:id="rId47"/>
    <p:sldId id="550145825" r:id="rId48"/>
    <p:sldId id="550145834" r:id="rId49"/>
    <p:sldId id="550145835" r:id="rId50"/>
    <p:sldId id="550145836" r:id="rId51"/>
    <p:sldId id="550145833" r:id="rId52"/>
    <p:sldId id="550145865" r:id="rId53"/>
    <p:sldId id="550145864" r:id="rId54"/>
    <p:sldId id="3975" r:id="rId55"/>
    <p:sldId id="3976" r:id="rId56"/>
    <p:sldId id="3656" r:id="rId57"/>
    <p:sldId id="3657" r:id="rId58"/>
    <p:sldId id="3977" r:id="rId59"/>
    <p:sldId id="3659" r:id="rId60"/>
    <p:sldId id="3660" r:id="rId61"/>
    <p:sldId id="3661" r:id="rId62"/>
    <p:sldId id="3675" r:id="rId63"/>
    <p:sldId id="3662" r:id="rId64"/>
    <p:sldId id="3978" r:id="rId65"/>
    <p:sldId id="3664" r:id="rId66"/>
    <p:sldId id="3665" r:id="rId67"/>
    <p:sldId id="3676" r:id="rId68"/>
    <p:sldId id="3666" r:id="rId69"/>
    <p:sldId id="3667" r:id="rId70"/>
    <p:sldId id="3677" r:id="rId71"/>
    <p:sldId id="3668" r:id="rId72"/>
    <p:sldId id="3669" r:id="rId73"/>
    <p:sldId id="3670" r:id="rId74"/>
    <p:sldId id="3671" r:id="rId75"/>
    <p:sldId id="3672" r:id="rId76"/>
    <p:sldId id="3685" r:id="rId77"/>
    <p:sldId id="3678" r:id="rId78"/>
    <p:sldId id="3679" r:id="rId79"/>
    <p:sldId id="3684" r:id="rId80"/>
    <p:sldId id="3705" r:id="rId81"/>
    <p:sldId id="3706" r:id="rId82"/>
    <p:sldId id="3681" r:id="rId83"/>
    <p:sldId id="3682" r:id="rId84"/>
    <p:sldId id="3683" r:id="rId85"/>
    <p:sldId id="5281"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579"/>
    <a:srgbClr val="A9D18E"/>
    <a:srgbClr val="D883FF"/>
    <a:srgbClr val="FF8AD8"/>
    <a:srgbClr val="FF2600"/>
    <a:srgbClr val="FF7E79"/>
    <a:srgbClr val="C00000"/>
    <a:srgbClr val="F8CBAD"/>
    <a:srgbClr val="000000"/>
    <a:srgbClr val="FF8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799"/>
    <p:restoredTop sz="94392"/>
  </p:normalViewPr>
  <p:slideViewPr>
    <p:cSldViewPr snapToGrid="0" snapToObjects="1">
      <p:cViewPr varScale="1">
        <p:scale>
          <a:sx n="97" d="100"/>
          <a:sy n="97" d="100"/>
        </p:scale>
        <p:origin x="208"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A3957-4C3A-0949-A668-E5B432EFB7B5}" type="datetimeFigureOut">
              <a:rPr lang="en-US" smtClean="0"/>
              <a:t>5/27/26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3BE1D-9CA5-194E-A79F-6FE8485E6EFE}" type="slidenum">
              <a:rPr lang="en-US" smtClean="0"/>
              <a:t>‹#›</a:t>
            </a:fld>
            <a:endParaRPr lang="en-US"/>
          </a:p>
        </p:txBody>
      </p:sp>
    </p:spTree>
    <p:extLst>
      <p:ext uri="{BB962C8B-B14F-4D97-AF65-F5344CB8AC3E}">
        <p14:creationId xmlns:p14="http://schemas.microsoft.com/office/powerpoint/2010/main" val="340116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W" dirty="0"/>
          </a:p>
        </p:txBody>
      </p:sp>
      <p:sp>
        <p:nvSpPr>
          <p:cNvPr id="4" name="Slide Number Placeholder 3"/>
          <p:cNvSpPr>
            <a:spLocks noGrp="1"/>
          </p:cNvSpPr>
          <p:nvPr>
            <p:ph type="sldNum" sz="quarter" idx="5"/>
          </p:nvPr>
        </p:nvSpPr>
        <p:spPr/>
        <p:txBody>
          <a:bodyPr/>
          <a:lstStyle/>
          <a:p>
            <a:fld id="{E113BE1D-9CA5-194E-A79F-6FE8485E6EFE}" type="slidenum">
              <a:rPr lang="en-US" smtClean="0"/>
              <a:t>2</a:t>
            </a:fld>
            <a:endParaRPr lang="en-US"/>
          </a:p>
        </p:txBody>
      </p:sp>
    </p:spTree>
    <p:extLst>
      <p:ext uri="{BB962C8B-B14F-4D97-AF65-F5344CB8AC3E}">
        <p14:creationId xmlns:p14="http://schemas.microsoft.com/office/powerpoint/2010/main" val="3887185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B5E6F-707E-E6D1-E759-D6DD345E52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A58440-6ADD-7723-A300-B837BD195B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B08FA7-F1B5-DE18-EEA9-D5FF4DF66064}"/>
              </a:ext>
            </a:extLst>
          </p:cNvPr>
          <p:cNvSpPr>
            <a:spLocks noGrp="1"/>
          </p:cNvSpPr>
          <p:nvPr>
            <p:ph type="body" idx="1"/>
          </p:nvPr>
        </p:nvSpPr>
        <p:spPr/>
        <p:txBody>
          <a:bodyPr/>
          <a:lstStyle/>
          <a:p>
            <a:endParaRPr lang="en-TW" dirty="0"/>
          </a:p>
        </p:txBody>
      </p:sp>
      <p:sp>
        <p:nvSpPr>
          <p:cNvPr id="4" name="Slide Number Placeholder 3">
            <a:extLst>
              <a:ext uri="{FF2B5EF4-FFF2-40B4-BE49-F238E27FC236}">
                <a16:creationId xmlns:a16="http://schemas.microsoft.com/office/drawing/2014/main" id="{BB17417A-45D9-D1F6-15F5-577F90A6FFDB}"/>
              </a:ext>
            </a:extLst>
          </p:cNvPr>
          <p:cNvSpPr>
            <a:spLocks noGrp="1"/>
          </p:cNvSpPr>
          <p:nvPr>
            <p:ph type="sldNum" sz="quarter" idx="5"/>
          </p:nvPr>
        </p:nvSpPr>
        <p:spPr/>
        <p:txBody>
          <a:bodyPr/>
          <a:lstStyle/>
          <a:p>
            <a:fld id="{E113BE1D-9CA5-194E-A79F-6FE8485E6EFE}" type="slidenum">
              <a:rPr lang="en-US" smtClean="0"/>
              <a:t>3</a:t>
            </a:fld>
            <a:endParaRPr lang="en-US"/>
          </a:p>
        </p:txBody>
      </p:sp>
    </p:spTree>
    <p:extLst>
      <p:ext uri="{BB962C8B-B14F-4D97-AF65-F5344CB8AC3E}">
        <p14:creationId xmlns:p14="http://schemas.microsoft.com/office/powerpoint/2010/main" val="3829989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5CA4F-DB6C-8CB6-F9EA-5863DEE0AF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77481-0CE1-0A9F-416C-77116D705B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08F078-EDFC-0B04-368E-4D9B292F45EA}"/>
              </a:ext>
            </a:extLst>
          </p:cNvPr>
          <p:cNvSpPr>
            <a:spLocks noGrp="1"/>
          </p:cNvSpPr>
          <p:nvPr>
            <p:ph type="body" idx="1"/>
          </p:nvPr>
        </p:nvSpPr>
        <p:spPr/>
        <p:txBody>
          <a:bodyPr/>
          <a:lstStyle/>
          <a:p>
            <a:endParaRPr lang="en-TW" dirty="0"/>
          </a:p>
        </p:txBody>
      </p:sp>
      <p:sp>
        <p:nvSpPr>
          <p:cNvPr id="4" name="Slide Number Placeholder 3">
            <a:extLst>
              <a:ext uri="{FF2B5EF4-FFF2-40B4-BE49-F238E27FC236}">
                <a16:creationId xmlns:a16="http://schemas.microsoft.com/office/drawing/2014/main" id="{532BE8D2-3EA3-4142-48E5-A30FB5861B25}"/>
              </a:ext>
            </a:extLst>
          </p:cNvPr>
          <p:cNvSpPr>
            <a:spLocks noGrp="1"/>
          </p:cNvSpPr>
          <p:nvPr>
            <p:ph type="sldNum" sz="quarter" idx="5"/>
          </p:nvPr>
        </p:nvSpPr>
        <p:spPr/>
        <p:txBody>
          <a:bodyPr/>
          <a:lstStyle/>
          <a:p>
            <a:fld id="{E113BE1D-9CA5-194E-A79F-6FE8485E6EFE}" type="slidenum">
              <a:rPr lang="en-US" smtClean="0"/>
              <a:t>4</a:t>
            </a:fld>
            <a:endParaRPr lang="en-US"/>
          </a:p>
        </p:txBody>
      </p:sp>
    </p:spTree>
    <p:extLst>
      <p:ext uri="{BB962C8B-B14F-4D97-AF65-F5344CB8AC3E}">
        <p14:creationId xmlns:p14="http://schemas.microsoft.com/office/powerpoint/2010/main" val="30526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CC4B-04C0-E345-9135-AF2AAC1F6D59}"/>
              </a:ext>
            </a:extLst>
          </p:cNvPr>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8B97307F-E82F-6C41-94D7-0B918F030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3F9956-9324-FB4E-AEF2-D9D738D02FDE}"/>
              </a:ext>
            </a:extLst>
          </p:cNvPr>
          <p:cNvSpPr>
            <a:spLocks noGrp="1"/>
          </p:cNvSpPr>
          <p:nvPr>
            <p:ph type="dt" sz="half" idx="10"/>
          </p:nvPr>
        </p:nvSpPr>
        <p:spPr/>
        <p:txBody>
          <a:bodyPr/>
          <a:lstStyle/>
          <a:p>
            <a:fld id="{16CB3FA3-22CF-D24E-9257-B4BAD3401880}" type="datetime1">
              <a:rPr lang="en-US" smtClean="0"/>
              <a:t>5/27/26</a:t>
            </a:fld>
            <a:endParaRPr lang="en-US"/>
          </a:p>
        </p:txBody>
      </p:sp>
      <p:sp>
        <p:nvSpPr>
          <p:cNvPr id="5" name="Footer Placeholder 4">
            <a:extLst>
              <a:ext uri="{FF2B5EF4-FFF2-40B4-BE49-F238E27FC236}">
                <a16:creationId xmlns:a16="http://schemas.microsoft.com/office/drawing/2014/main" id="{B672AD58-8C94-5746-A2CF-4E8B65CDE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A6D2F-B142-C34E-B53B-8319FC5621D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03496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6172-8336-0A40-B4C3-4D8A5C93F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E20883-F177-154D-8E05-CA7696CC36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D4DA9-1F29-B84E-80DC-389667922023}"/>
              </a:ext>
            </a:extLst>
          </p:cNvPr>
          <p:cNvSpPr>
            <a:spLocks noGrp="1"/>
          </p:cNvSpPr>
          <p:nvPr>
            <p:ph type="dt" sz="half" idx="10"/>
          </p:nvPr>
        </p:nvSpPr>
        <p:spPr/>
        <p:txBody>
          <a:bodyPr/>
          <a:lstStyle/>
          <a:p>
            <a:fld id="{AB039A0E-6D67-224D-9CFD-01A351FD6A9C}" type="datetime1">
              <a:rPr lang="en-US" smtClean="0"/>
              <a:t>5/27/26</a:t>
            </a:fld>
            <a:endParaRPr lang="en-US"/>
          </a:p>
        </p:txBody>
      </p:sp>
      <p:sp>
        <p:nvSpPr>
          <p:cNvPr id="5" name="Footer Placeholder 4">
            <a:extLst>
              <a:ext uri="{FF2B5EF4-FFF2-40B4-BE49-F238E27FC236}">
                <a16:creationId xmlns:a16="http://schemas.microsoft.com/office/drawing/2014/main" id="{4705BD03-736F-184E-8D7C-026EFBAE6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AE6B7-5864-5F49-A039-0A08BCD1253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46119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8E1BA-4517-8F4C-BECF-2D4D4F9475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35B11-57DD-6647-A778-87C8BED79B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5C4B8-A561-E841-8C61-AA17720C8D40}"/>
              </a:ext>
            </a:extLst>
          </p:cNvPr>
          <p:cNvSpPr>
            <a:spLocks noGrp="1"/>
          </p:cNvSpPr>
          <p:nvPr>
            <p:ph type="dt" sz="half" idx="10"/>
          </p:nvPr>
        </p:nvSpPr>
        <p:spPr/>
        <p:txBody>
          <a:bodyPr/>
          <a:lstStyle/>
          <a:p>
            <a:fld id="{C11E26E0-5B06-6D4B-BE9C-55EAEC63A6AC}" type="datetime1">
              <a:rPr lang="en-US" smtClean="0"/>
              <a:t>5/27/26</a:t>
            </a:fld>
            <a:endParaRPr lang="en-US"/>
          </a:p>
        </p:txBody>
      </p:sp>
      <p:sp>
        <p:nvSpPr>
          <p:cNvPr id="5" name="Footer Placeholder 4">
            <a:extLst>
              <a:ext uri="{FF2B5EF4-FFF2-40B4-BE49-F238E27FC236}">
                <a16:creationId xmlns:a16="http://schemas.microsoft.com/office/drawing/2014/main" id="{85337148-7E46-1642-856B-2C5035058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49ADD-0B1A-2C4D-963C-BCAD6CA8EDD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82296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E4ED-5B09-6A4A-B804-3F95E7CDB23A}"/>
              </a:ext>
            </a:extLst>
          </p:cNvPr>
          <p:cNvSpPr>
            <a:spLocks noGrp="1"/>
          </p:cNvSpPr>
          <p:nvPr>
            <p:ph type="title"/>
          </p:nvPr>
        </p:nvSpPr>
        <p:spPr>
          <a:xfrm>
            <a:off x="534389" y="135104"/>
            <a:ext cx="11222181" cy="1325563"/>
          </a:xfrm>
        </p:spPr>
        <p:txBody>
          <a:bodyPr>
            <a:normAutofit/>
          </a:bodyPr>
          <a:lstStyle>
            <a:lvl1pPr algn="ctr">
              <a:lnSpc>
                <a:spcPct val="100000"/>
              </a:lnSpc>
              <a:defRPr sz="4800" b="1">
                <a:solidFill>
                  <a:schemeClr val="accent1">
                    <a:lumMod val="75000"/>
                  </a:schemeClr>
                </a:solidFill>
                <a:latin typeface="Calibri" panose="020F0502020204030204" pitchFamily="34" charset="0"/>
                <a:ea typeface="HEITI TC MEDIUM" pitchFamily="2" charset="-128"/>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68D9A-CD57-CE49-8834-30E3992BCD9F}"/>
              </a:ext>
            </a:extLst>
          </p:cNvPr>
          <p:cNvSpPr>
            <a:spLocks noGrp="1"/>
          </p:cNvSpPr>
          <p:nvPr>
            <p:ph idx="1"/>
          </p:nvPr>
        </p:nvSpPr>
        <p:spPr>
          <a:xfrm>
            <a:off x="534389" y="1615044"/>
            <a:ext cx="11222181" cy="4738255"/>
          </a:xfrm>
        </p:spPr>
        <p:txBody>
          <a:bodyPr/>
          <a:lstStyle>
            <a:lvl1pPr>
              <a:lnSpc>
                <a:spcPct val="100000"/>
              </a:lnSpc>
              <a:spcBef>
                <a:spcPts val="0"/>
              </a:spcBef>
              <a:spcAft>
                <a:spcPts val="1200"/>
              </a:spcAft>
              <a:defRPr sz="3200">
                <a:latin typeface="Calibri" panose="020F0502020204030204" pitchFamily="34" charset="0"/>
                <a:ea typeface="Heiti TC Medium" pitchFamily="2" charset="-128"/>
                <a:cs typeface="Calibri" panose="020F0502020204030204" pitchFamily="34" charset="0"/>
              </a:defRPr>
            </a:lvl1pPr>
            <a:lvl2pPr>
              <a:lnSpc>
                <a:spcPct val="100000"/>
              </a:lnSpc>
              <a:spcBef>
                <a:spcPts val="0"/>
              </a:spcBef>
              <a:spcAft>
                <a:spcPts val="1200"/>
              </a:spcAft>
              <a:defRPr sz="2800">
                <a:latin typeface="Calibri" panose="020F0502020204030204" pitchFamily="34" charset="0"/>
                <a:ea typeface="Heiti TC Medium" pitchFamily="2" charset="-128"/>
                <a:cs typeface="Calibri" panose="020F0502020204030204" pitchFamily="34" charset="0"/>
              </a:defRPr>
            </a:lvl2pPr>
            <a:lvl3pPr>
              <a:lnSpc>
                <a:spcPct val="100000"/>
              </a:lnSpc>
              <a:spcBef>
                <a:spcPts val="0"/>
              </a:spcBef>
              <a:spcAft>
                <a:spcPts val="1200"/>
              </a:spcAft>
              <a:defRPr sz="2400">
                <a:latin typeface="Calibri" panose="020F0502020204030204" pitchFamily="34" charset="0"/>
                <a:ea typeface="Heiti TC Medium" pitchFamily="2" charset="-128"/>
                <a:cs typeface="Calibri" panose="020F0502020204030204" pitchFamily="34" charset="0"/>
              </a:defRPr>
            </a:lvl3pPr>
            <a:lvl4pPr>
              <a:lnSpc>
                <a:spcPct val="100000"/>
              </a:lnSpc>
              <a:spcBef>
                <a:spcPts val="0"/>
              </a:spcBef>
              <a:spcAft>
                <a:spcPts val="1200"/>
              </a:spcAft>
              <a:defRPr sz="2000">
                <a:latin typeface="Calibri" panose="020F0502020204030204" pitchFamily="34" charset="0"/>
                <a:ea typeface="Heiti TC Medium" pitchFamily="2" charset="-128"/>
                <a:cs typeface="Calibri" panose="020F0502020204030204" pitchFamily="34" charset="0"/>
              </a:defRPr>
            </a:lvl4pPr>
            <a:lvl5pPr>
              <a:lnSpc>
                <a:spcPct val="100000"/>
              </a:lnSpc>
              <a:spcBef>
                <a:spcPts val="0"/>
              </a:spcBef>
              <a:spcAft>
                <a:spcPts val="1200"/>
              </a:spcAft>
              <a:defRPr>
                <a:latin typeface="Calibri" panose="020F0502020204030204" pitchFamily="34" charset="0"/>
                <a:ea typeface="Heiti TC Medium" pitchFamily="2" charset="-128"/>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18</a:t>
            </a:r>
          </a:p>
        </p:txBody>
      </p:sp>
      <p:sp>
        <p:nvSpPr>
          <p:cNvPr id="4" name="Date Placeholder 3">
            <a:extLst>
              <a:ext uri="{FF2B5EF4-FFF2-40B4-BE49-F238E27FC236}">
                <a16:creationId xmlns:a16="http://schemas.microsoft.com/office/drawing/2014/main" id="{47C9C6CC-B570-4F45-86AC-540D1BEBC145}"/>
              </a:ext>
            </a:extLst>
          </p:cNvPr>
          <p:cNvSpPr>
            <a:spLocks noGrp="1"/>
          </p:cNvSpPr>
          <p:nvPr>
            <p:ph type="dt" sz="half" idx="10"/>
          </p:nvPr>
        </p:nvSpPr>
        <p:spPr>
          <a:xfrm>
            <a:off x="74267" y="6460525"/>
            <a:ext cx="2743200" cy="365125"/>
          </a:xfrm>
        </p:spPr>
        <p:txBody>
          <a:bodyPr/>
          <a:lstStyle/>
          <a:p>
            <a:fld id="{3AF6F8BD-BCC6-7D43-A79E-885049D004FB}" type="datetime1">
              <a:rPr lang="en-US" smtClean="0"/>
              <a:t>5/27/26</a:t>
            </a:fld>
            <a:endParaRPr lang="en-US"/>
          </a:p>
        </p:txBody>
      </p:sp>
      <p:sp>
        <p:nvSpPr>
          <p:cNvPr id="5" name="Footer Placeholder 4">
            <a:extLst>
              <a:ext uri="{FF2B5EF4-FFF2-40B4-BE49-F238E27FC236}">
                <a16:creationId xmlns:a16="http://schemas.microsoft.com/office/drawing/2014/main" id="{8DD60589-8BB0-5240-B769-F0C1B0E4F398}"/>
              </a:ext>
            </a:extLst>
          </p:cNvPr>
          <p:cNvSpPr>
            <a:spLocks noGrp="1"/>
          </p:cNvSpPr>
          <p:nvPr>
            <p:ph type="ftr" sz="quarter" idx="11"/>
          </p:nvPr>
        </p:nvSpPr>
        <p:spPr>
          <a:xfrm>
            <a:off x="4038600" y="6472098"/>
            <a:ext cx="4114800" cy="365125"/>
          </a:xfrm>
        </p:spPr>
        <p:txBody>
          <a:bodyPr/>
          <a:lstStyle/>
          <a:p>
            <a:endParaRPr lang="en-US"/>
          </a:p>
        </p:txBody>
      </p:sp>
      <p:sp>
        <p:nvSpPr>
          <p:cNvPr id="6" name="Slide Number Placeholder 5">
            <a:extLst>
              <a:ext uri="{FF2B5EF4-FFF2-40B4-BE49-F238E27FC236}">
                <a16:creationId xmlns:a16="http://schemas.microsoft.com/office/drawing/2014/main" id="{0816F5F2-9431-DB42-A29F-B6D0844B88ED}"/>
              </a:ext>
            </a:extLst>
          </p:cNvPr>
          <p:cNvSpPr>
            <a:spLocks noGrp="1"/>
          </p:cNvSpPr>
          <p:nvPr>
            <p:ph type="sldNum" sz="quarter" idx="12"/>
          </p:nvPr>
        </p:nvSpPr>
        <p:spPr>
          <a:xfrm>
            <a:off x="11159797" y="6562244"/>
            <a:ext cx="960699" cy="239655"/>
          </a:xfrm>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380106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8BE4-B9DB-8B46-BE99-ED3CD2034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FA206-4434-6C49-93D6-8FB3309A0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96590A-DE44-944F-A5EE-1F6F42A0698A}"/>
              </a:ext>
            </a:extLst>
          </p:cNvPr>
          <p:cNvSpPr>
            <a:spLocks noGrp="1"/>
          </p:cNvSpPr>
          <p:nvPr>
            <p:ph type="dt" sz="half" idx="10"/>
          </p:nvPr>
        </p:nvSpPr>
        <p:spPr/>
        <p:txBody>
          <a:bodyPr/>
          <a:lstStyle/>
          <a:p>
            <a:fld id="{162B91CB-B2E0-BC45-A47A-800ECE7C338D}" type="datetime1">
              <a:rPr lang="en-US" smtClean="0"/>
              <a:t>5/27/26</a:t>
            </a:fld>
            <a:endParaRPr lang="en-US"/>
          </a:p>
        </p:txBody>
      </p:sp>
      <p:sp>
        <p:nvSpPr>
          <p:cNvPr id="5" name="Footer Placeholder 4">
            <a:extLst>
              <a:ext uri="{FF2B5EF4-FFF2-40B4-BE49-F238E27FC236}">
                <a16:creationId xmlns:a16="http://schemas.microsoft.com/office/drawing/2014/main" id="{1BF59D8B-60E1-EF4B-98C5-B7F4C2B78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B3723-86B1-B349-9F2F-09C62F85EF93}"/>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24835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5C9C-EC45-E046-A3D4-2894A3040F0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A92FDE4-30E7-4649-822C-2D4099F6B022}"/>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FDCFADF-67B0-0644-8361-4420EA3D409F}"/>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FBDBED8-2B40-EA47-A7D2-0AA3D29F0666}"/>
              </a:ext>
            </a:extLst>
          </p:cNvPr>
          <p:cNvSpPr>
            <a:spLocks noGrp="1"/>
          </p:cNvSpPr>
          <p:nvPr>
            <p:ph type="dt" sz="half" idx="10"/>
          </p:nvPr>
        </p:nvSpPr>
        <p:spPr/>
        <p:txBody>
          <a:bodyPr/>
          <a:lstStyle/>
          <a:p>
            <a:fld id="{8FF5BBA4-D3DD-E64D-B22D-26AB1DAC96C8}" type="datetime1">
              <a:rPr lang="en-US" smtClean="0"/>
              <a:t>5/27/26</a:t>
            </a:fld>
            <a:endParaRPr lang="en-US"/>
          </a:p>
        </p:txBody>
      </p:sp>
      <p:sp>
        <p:nvSpPr>
          <p:cNvPr id="6" name="Footer Placeholder 5">
            <a:extLst>
              <a:ext uri="{FF2B5EF4-FFF2-40B4-BE49-F238E27FC236}">
                <a16:creationId xmlns:a16="http://schemas.microsoft.com/office/drawing/2014/main" id="{968B1922-CDFB-504A-97B2-40E4B4D8A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EE245-AF96-D849-A4E3-6D346AFC521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79243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ECE3-9FE9-2549-980A-462110ABE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1AEA5C-9D0D-8540-A802-044357BA9A79}"/>
              </a:ext>
            </a:extLst>
          </p:cNvPr>
          <p:cNvSpPr>
            <a:spLocks noGrp="1"/>
          </p:cNvSpPr>
          <p:nvPr>
            <p:ph type="body" idx="1"/>
          </p:nvPr>
        </p:nvSpPr>
        <p:spPr>
          <a:xfrm>
            <a:off x="839788" y="1681163"/>
            <a:ext cx="5157787"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0E4DC00-D8DE-A24F-A23A-E81A91EDE3CC}"/>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DFDA34-08D1-8B4A-A358-1EB1A2A082E2}"/>
              </a:ext>
            </a:extLst>
          </p:cNvPr>
          <p:cNvSpPr>
            <a:spLocks noGrp="1"/>
          </p:cNvSpPr>
          <p:nvPr>
            <p:ph type="body" sz="quarter" idx="3"/>
          </p:nvPr>
        </p:nvSpPr>
        <p:spPr>
          <a:xfrm>
            <a:off x="6172200" y="1681163"/>
            <a:ext cx="5183188"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29C2EC87-22D6-044E-A89A-063D1D3ED3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21565-F153-184B-8089-F20E5C8BE508}"/>
              </a:ext>
            </a:extLst>
          </p:cNvPr>
          <p:cNvSpPr>
            <a:spLocks noGrp="1"/>
          </p:cNvSpPr>
          <p:nvPr>
            <p:ph type="dt" sz="half" idx="10"/>
          </p:nvPr>
        </p:nvSpPr>
        <p:spPr/>
        <p:txBody>
          <a:bodyPr/>
          <a:lstStyle/>
          <a:p>
            <a:fld id="{0D08BD54-CFAB-9A4A-A893-D1FFE0B82A24}" type="datetime1">
              <a:rPr lang="en-US" smtClean="0"/>
              <a:t>5/27/26</a:t>
            </a:fld>
            <a:endParaRPr lang="en-US"/>
          </a:p>
        </p:txBody>
      </p:sp>
      <p:sp>
        <p:nvSpPr>
          <p:cNvPr id="8" name="Footer Placeholder 7">
            <a:extLst>
              <a:ext uri="{FF2B5EF4-FFF2-40B4-BE49-F238E27FC236}">
                <a16:creationId xmlns:a16="http://schemas.microsoft.com/office/drawing/2014/main" id="{F4E93DEC-A740-CB4B-9590-8DF2B97652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17F901-E097-5540-B08C-3E642445C74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9100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EC7A-C47E-9946-9B90-160BDE67B7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48236E-5C25-094A-990A-B390F559EE28}"/>
              </a:ext>
            </a:extLst>
          </p:cNvPr>
          <p:cNvSpPr>
            <a:spLocks noGrp="1"/>
          </p:cNvSpPr>
          <p:nvPr>
            <p:ph type="dt" sz="half" idx="10"/>
          </p:nvPr>
        </p:nvSpPr>
        <p:spPr/>
        <p:txBody>
          <a:bodyPr/>
          <a:lstStyle/>
          <a:p>
            <a:fld id="{F87865FB-1085-8649-9C39-7DD624120DB2}" type="datetime1">
              <a:rPr lang="en-US" smtClean="0"/>
              <a:t>5/27/26</a:t>
            </a:fld>
            <a:endParaRPr lang="en-US"/>
          </a:p>
        </p:txBody>
      </p:sp>
      <p:sp>
        <p:nvSpPr>
          <p:cNvPr id="4" name="Footer Placeholder 3">
            <a:extLst>
              <a:ext uri="{FF2B5EF4-FFF2-40B4-BE49-F238E27FC236}">
                <a16:creationId xmlns:a16="http://schemas.microsoft.com/office/drawing/2014/main" id="{7DFB224D-7B77-F246-86B4-B234C2E94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1347A5-4489-DF44-9AA3-B64959E2CC3D}"/>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16633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6F886-4BA7-0040-8ACE-5C7FAE557022}"/>
              </a:ext>
            </a:extLst>
          </p:cNvPr>
          <p:cNvSpPr>
            <a:spLocks noGrp="1"/>
          </p:cNvSpPr>
          <p:nvPr>
            <p:ph type="dt" sz="half" idx="10"/>
          </p:nvPr>
        </p:nvSpPr>
        <p:spPr/>
        <p:txBody>
          <a:bodyPr/>
          <a:lstStyle/>
          <a:p>
            <a:fld id="{E2A09962-BA7E-D649-BE8D-7B231E22E385}" type="datetime1">
              <a:rPr lang="en-US" smtClean="0"/>
              <a:t>5/27/26</a:t>
            </a:fld>
            <a:endParaRPr lang="en-US"/>
          </a:p>
        </p:txBody>
      </p:sp>
      <p:sp>
        <p:nvSpPr>
          <p:cNvPr id="3" name="Footer Placeholder 2">
            <a:extLst>
              <a:ext uri="{FF2B5EF4-FFF2-40B4-BE49-F238E27FC236}">
                <a16:creationId xmlns:a16="http://schemas.microsoft.com/office/drawing/2014/main" id="{C27D98E3-0A3F-0448-8AA0-D38E4BFA1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35C1BB-88EF-9448-8DE7-F4A5DABE9537}"/>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16645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DE33-7AE5-8543-AF89-B5653C781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E98C8-7EDE-CE4D-A528-970586C98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D9EB3E7-F144-F641-B54D-3EB47B8E7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A4F0B833-546C-6148-B1FA-57BC3099BAB4}"/>
              </a:ext>
            </a:extLst>
          </p:cNvPr>
          <p:cNvSpPr>
            <a:spLocks noGrp="1"/>
          </p:cNvSpPr>
          <p:nvPr>
            <p:ph type="dt" sz="half" idx="10"/>
          </p:nvPr>
        </p:nvSpPr>
        <p:spPr/>
        <p:txBody>
          <a:bodyPr/>
          <a:lstStyle/>
          <a:p>
            <a:fld id="{5CBA777E-FE95-3E40-9E3A-837DD39FEE15}" type="datetime1">
              <a:rPr lang="en-US" smtClean="0"/>
              <a:t>5/27/26</a:t>
            </a:fld>
            <a:endParaRPr lang="en-US"/>
          </a:p>
        </p:txBody>
      </p:sp>
      <p:sp>
        <p:nvSpPr>
          <p:cNvPr id="6" name="Footer Placeholder 5">
            <a:extLst>
              <a:ext uri="{FF2B5EF4-FFF2-40B4-BE49-F238E27FC236}">
                <a16:creationId xmlns:a16="http://schemas.microsoft.com/office/drawing/2014/main" id="{944FA3FB-D1B1-0746-848E-1BEF540F2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A8433-197A-2142-8CEE-EF06B5D6F8D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2577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06E-8191-AF49-8CB3-41DE28791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E83BE-7594-C041-A25D-3B73D4218E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88B594-88B6-6149-B1FD-74BAD06D9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AC2BA2-1BA6-C449-A364-D072C486CE7E}"/>
              </a:ext>
            </a:extLst>
          </p:cNvPr>
          <p:cNvSpPr>
            <a:spLocks noGrp="1"/>
          </p:cNvSpPr>
          <p:nvPr>
            <p:ph type="dt" sz="half" idx="10"/>
          </p:nvPr>
        </p:nvSpPr>
        <p:spPr/>
        <p:txBody>
          <a:bodyPr/>
          <a:lstStyle/>
          <a:p>
            <a:fld id="{21262F62-C870-1A46-B89C-F9319BBEAAC6}" type="datetime1">
              <a:rPr lang="en-US" smtClean="0"/>
              <a:t>5/27/26</a:t>
            </a:fld>
            <a:endParaRPr lang="en-US"/>
          </a:p>
        </p:txBody>
      </p:sp>
      <p:sp>
        <p:nvSpPr>
          <p:cNvPr id="6" name="Footer Placeholder 5">
            <a:extLst>
              <a:ext uri="{FF2B5EF4-FFF2-40B4-BE49-F238E27FC236}">
                <a16:creationId xmlns:a16="http://schemas.microsoft.com/office/drawing/2014/main" id="{82635E02-B667-C745-939D-5B704920F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28B53-7F35-524C-B44E-89322CDF96B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66082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214AE-FC9D-504C-9A5B-0B18C04B9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A25B55-C874-BC45-9CCA-C277E871D4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61020D-CF91-734E-B3D3-51E961C97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77300-BA5E-404D-9C5C-6790A31E4A9D}" type="datetime1">
              <a:rPr lang="en-US" smtClean="0"/>
              <a:t>5/27/26</a:t>
            </a:fld>
            <a:endParaRPr lang="en-US"/>
          </a:p>
        </p:txBody>
      </p:sp>
      <p:sp>
        <p:nvSpPr>
          <p:cNvPr id="5" name="Footer Placeholder 4">
            <a:extLst>
              <a:ext uri="{FF2B5EF4-FFF2-40B4-BE49-F238E27FC236}">
                <a16:creationId xmlns:a16="http://schemas.microsoft.com/office/drawing/2014/main" id="{CEA2CA18-9323-ED4D-9C5F-8CE6AE063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7D4A42-A60C-0741-81C2-92B55CA94A0D}"/>
              </a:ext>
            </a:extLst>
          </p:cNvPr>
          <p:cNvSpPr>
            <a:spLocks noGrp="1"/>
          </p:cNvSpPr>
          <p:nvPr>
            <p:ph type="sldNum" sz="quarter" idx="4"/>
          </p:nvPr>
        </p:nvSpPr>
        <p:spPr>
          <a:xfrm>
            <a:off x="11150931" y="6481000"/>
            <a:ext cx="1005444" cy="344426"/>
          </a:xfrm>
          <a:prstGeom prst="rect">
            <a:avLst/>
          </a:prstGeom>
        </p:spPr>
        <p:txBody>
          <a:bodyPr vert="horz" lIns="91440" tIns="45720" rIns="91440" bIns="45720" rtlCol="0" anchor="ctr"/>
          <a:lstStyle>
            <a:lvl1pPr algn="r">
              <a:defRPr sz="1200">
                <a:solidFill>
                  <a:schemeClr val="tx1">
                    <a:tint val="75000"/>
                  </a:schemeClr>
                </a:solidFill>
              </a:defRPr>
            </a:lvl1pPr>
          </a:lstStyle>
          <a:p>
            <a:fld id="{5D6FF71F-CF6A-4C46-8F9B-61D49EEA70E3}" type="slidenum">
              <a:rPr lang="en-US" smtClean="0"/>
              <a:t>‹#›</a:t>
            </a:fld>
            <a:endParaRPr lang="en-US"/>
          </a:p>
        </p:txBody>
      </p:sp>
    </p:spTree>
    <p:extLst>
      <p:ext uri="{BB962C8B-B14F-4D97-AF65-F5344CB8AC3E}">
        <p14:creationId xmlns:p14="http://schemas.microsoft.com/office/powerpoint/2010/main" val="187699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6.png"/><Relationship Id="rId18" Type="http://schemas.openxmlformats.org/officeDocument/2006/relationships/image" Target="../media/image11.png"/><Relationship Id="rId3" Type="http://schemas.openxmlformats.org/officeDocument/2006/relationships/hyperlink" Target="http://www.mis.ntpu.edu.tw/en/" TargetMode="External"/><Relationship Id="rId7" Type="http://schemas.openxmlformats.org/officeDocument/2006/relationships/image" Target="../media/image1.jpeg"/><Relationship Id="rId12" Type="http://schemas.openxmlformats.org/officeDocument/2006/relationships/hyperlink" Target="https://meet.google.com/ish-gzmy-pmo" TargetMode="External"/><Relationship Id="rId17" Type="http://schemas.openxmlformats.org/officeDocument/2006/relationships/image" Target="../media/image10.png"/><Relationship Id="rId2" Type="http://schemas.openxmlformats.org/officeDocument/2006/relationships/hyperlink" Target="https://web.ntpu.edu.tw/~myday/" TargetMode="External"/><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hyperlink" Target="https://web.ntpu.edu.tw/~myday" TargetMode="External"/><Relationship Id="rId11" Type="http://schemas.openxmlformats.org/officeDocument/2006/relationships/image" Target="../media/image5.png"/><Relationship Id="rId5" Type="http://schemas.openxmlformats.org/officeDocument/2006/relationships/hyperlink" Target="http://mail.im.tku.edu.tw/~myday/" TargetMode="External"/><Relationship Id="rId15" Type="http://schemas.openxmlformats.org/officeDocument/2006/relationships/image" Target="../media/image8.png"/><Relationship Id="rId10" Type="http://schemas.openxmlformats.org/officeDocument/2006/relationships/image" Target="../media/image4.tiff"/><Relationship Id="rId4" Type="http://schemas.openxmlformats.org/officeDocument/2006/relationships/hyperlink" Target="https://www.ntpu.edu.tw/" TargetMode="External"/><Relationship Id="rId9" Type="http://schemas.openxmlformats.org/officeDocument/2006/relationships/image" Target="../media/image3.pn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thedevopsinstitute.com/?page_id=22"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s://blog.google/innovation-and-ai/models-and-research/gemini-models/gemini-3-5/#frontier-intelligence"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hyperlink" Target="https://blog.google/innovation-and-ai/models-and-research/gemini-models/gemini-3-5/#frontier-intelligence"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blog.google/innovation-and-ai/models-and-research/gemini-models/gemini-3-5/#frontier-intelligence"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learn.nvidia.com/courses/course-detail?course_id=course-v1:DLI+S-FX-14+V1" TargetMode="External"/><Relationship Id="rId2" Type="http://schemas.openxmlformats.org/officeDocument/2006/relationships/hyperlink" Target="https://learn.nvidia.com/courses/course-detail?course_id=course-v1:DLI+S-FX-15+V1" TargetMode="External"/><Relationship Id="rId1" Type="http://schemas.openxmlformats.org/officeDocument/2006/relationships/slideLayout" Target="../slideLayouts/slideLayout2.xml"/><Relationship Id="rId4" Type="http://schemas.openxmlformats.org/officeDocument/2006/relationships/hyperlink" Target="https://learn.nvidia.com/courses/course-detail?course_id=course-v1:DLI+S-FX-41+V1"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3241-FC1A-9D47-B630-2B20ADB2CA68}"/>
              </a:ext>
            </a:extLst>
          </p:cNvPr>
          <p:cNvSpPr>
            <a:spLocks noGrp="1"/>
          </p:cNvSpPr>
          <p:nvPr>
            <p:ph type="ctrTitle"/>
          </p:nvPr>
        </p:nvSpPr>
        <p:spPr>
          <a:xfrm>
            <a:off x="186466" y="1453223"/>
            <a:ext cx="11819066" cy="2197830"/>
          </a:xfrm>
        </p:spPr>
        <p:txBody>
          <a:bodyPr>
            <a:noAutofit/>
          </a:bodyPr>
          <a:lstStyle/>
          <a:p>
            <a:pPr>
              <a:lnSpc>
                <a:spcPct val="100000"/>
              </a:lnSpc>
            </a:pPr>
            <a:r>
              <a:rPr lang="en-US" altLang="zh-TW" sz="6200" dirty="0">
                <a:solidFill>
                  <a:srgbClr val="C00000"/>
                </a:solidFill>
                <a:latin typeface="Calibri" panose="020F0502020204030204" pitchFamily="34" charset="0"/>
                <a:ea typeface="Heiti TC Medium" pitchFamily="2" charset="-128"/>
                <a:cs typeface="Arial" panose="020B0604020202020204" pitchFamily="34" charset="0"/>
              </a:rPr>
              <a:t>DevOps and Code Management: </a:t>
            </a:r>
            <a:br>
              <a:rPr lang="en-US" altLang="zh-TW" sz="4800"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4800" dirty="0">
                <a:solidFill>
                  <a:srgbClr val="C00000"/>
                </a:solidFill>
                <a:latin typeface="Calibri" panose="020F0502020204030204" pitchFamily="34" charset="0"/>
                <a:ea typeface="Heiti TC Medium" pitchFamily="2" charset="-128"/>
                <a:cs typeface="Arial" panose="020B0604020202020204" pitchFamily="34" charset="0"/>
              </a:rPr>
              <a:t>Code management and DevOps automation</a:t>
            </a:r>
            <a:endParaRPr lang="en-US" sz="4000" dirty="0"/>
          </a:p>
        </p:txBody>
      </p:sp>
      <p:sp>
        <p:nvSpPr>
          <p:cNvPr id="3" name="Subtitle 2">
            <a:extLst>
              <a:ext uri="{FF2B5EF4-FFF2-40B4-BE49-F238E27FC236}">
                <a16:creationId xmlns:a16="http://schemas.microsoft.com/office/drawing/2014/main" id="{FAF739AE-61B3-9644-82E1-CFFEDC066458}"/>
              </a:ext>
            </a:extLst>
          </p:cNvPr>
          <p:cNvSpPr>
            <a:spLocks noGrp="1"/>
          </p:cNvSpPr>
          <p:nvPr>
            <p:ph type="subTitle" idx="1"/>
          </p:nvPr>
        </p:nvSpPr>
        <p:spPr>
          <a:xfrm>
            <a:off x="1524000" y="38002"/>
            <a:ext cx="9144000" cy="827605"/>
          </a:xfrm>
        </p:spPr>
        <p:txBody>
          <a:bodyPr>
            <a:noAutofit/>
          </a:bodyPr>
          <a:lstStyle/>
          <a:p>
            <a:pPr>
              <a:lnSpc>
                <a:spcPct val="100000"/>
              </a:lnSpc>
              <a:spcBef>
                <a:spcPts val="0"/>
              </a:spcBef>
            </a:pPr>
            <a:r>
              <a:rPr lang="en-US" altLang="zh-TW" sz="4800" dirty="0">
                <a:solidFill>
                  <a:schemeClr val="accent1">
                    <a:lumMod val="75000"/>
                  </a:schemeClr>
                </a:solidFill>
                <a:latin typeface="Calibri" panose="020F0502020204030204" pitchFamily="34" charset="0"/>
                <a:ea typeface="Heiti TC Medium" pitchFamily="2" charset="-128"/>
                <a:cs typeface="Calibri" panose="020F0502020204030204" pitchFamily="34" charset="0"/>
              </a:rPr>
              <a:t>Software Engineering</a:t>
            </a:r>
            <a:endParaRPr lang="en-US" sz="4800" dirty="0">
              <a:solidFill>
                <a:schemeClr val="accent1">
                  <a:lumMod val="75000"/>
                </a:schemeClr>
              </a:solidFill>
            </a:endParaRPr>
          </a:p>
        </p:txBody>
      </p:sp>
      <p:sp>
        <p:nvSpPr>
          <p:cNvPr id="4" name="Slide Number Placeholder 3">
            <a:extLst>
              <a:ext uri="{FF2B5EF4-FFF2-40B4-BE49-F238E27FC236}">
                <a16:creationId xmlns:a16="http://schemas.microsoft.com/office/drawing/2014/main" id="{759ED901-FEBB-2F45-A237-0DFFB7BB41A4}"/>
              </a:ext>
            </a:extLst>
          </p:cNvPr>
          <p:cNvSpPr>
            <a:spLocks noGrp="1"/>
          </p:cNvSpPr>
          <p:nvPr>
            <p:ph type="sldNum" sz="quarter" idx="12"/>
          </p:nvPr>
        </p:nvSpPr>
        <p:spPr>
          <a:xfrm>
            <a:off x="9448800" y="6492875"/>
            <a:ext cx="2743200" cy="365125"/>
          </a:xfrm>
        </p:spPr>
        <p:txBody>
          <a:bodyPr/>
          <a:lstStyle/>
          <a:p>
            <a:fld id="{5D6FF71F-CF6A-4C46-8F9B-61D49EEA70E3}" type="slidenum">
              <a:rPr lang="en-US" smtClean="0"/>
              <a:t>1</a:t>
            </a:fld>
            <a:endParaRPr lang="en-US" dirty="0"/>
          </a:p>
        </p:txBody>
      </p:sp>
      <p:sp>
        <p:nvSpPr>
          <p:cNvPr id="5" name="Subtitle 2">
            <a:extLst>
              <a:ext uri="{FF2B5EF4-FFF2-40B4-BE49-F238E27FC236}">
                <a16:creationId xmlns:a16="http://schemas.microsoft.com/office/drawing/2014/main" id="{122C2EBB-D9C1-D646-BE1E-780D746DC521}"/>
              </a:ext>
            </a:extLst>
          </p:cNvPr>
          <p:cNvSpPr txBox="1">
            <a:spLocks/>
          </p:cNvSpPr>
          <p:nvPr/>
        </p:nvSpPr>
        <p:spPr>
          <a:xfrm>
            <a:off x="1875514" y="4699887"/>
            <a:ext cx="8440972" cy="1916740"/>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altLang="zh-TW" sz="14400" dirty="0">
                <a:solidFill>
                  <a:srgbClr val="898989"/>
                </a:solidFill>
                <a:cs typeface="Calibri" panose="020F0502020204030204" pitchFamily="34" charset="0"/>
                <a:hlinkClick r:id="rId2"/>
              </a:rPr>
              <a:t>Min-Yuh Day</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err="1">
                <a:solidFill>
                  <a:schemeClr val="accent1"/>
                </a:solidFill>
                <a:latin typeface="Calibri" panose="020F0502020204030204" pitchFamily="34" charset="0"/>
                <a:ea typeface="標楷體" pitchFamily="65" charset="-120"/>
                <a:cs typeface="Calibri" panose="020F0502020204030204" pitchFamily="34" charset="0"/>
              </a:rPr>
              <a:t>Ph.D</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b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b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Professor and Director</a:t>
            </a:r>
          </a:p>
          <a:p>
            <a:pPr>
              <a:lnSpc>
                <a:spcPct val="120000"/>
              </a:lnSpc>
              <a:spcBef>
                <a:spcPts val="600"/>
              </a:spcBef>
            </a:pPr>
            <a:r>
              <a:rPr lang="en-US" sz="8000" dirty="0">
                <a:latin typeface="Calibri" panose="020F0502020204030204" pitchFamily="34" charset="0"/>
                <a:cs typeface="Calibri" panose="020F0502020204030204" pitchFamily="34" charset="0"/>
                <a:hlinkClick r:id="rId3"/>
              </a:rPr>
              <a:t>Institute of Information Management</a:t>
            </a:r>
            <a:r>
              <a:rPr lang="en-US" sz="8000" dirty="0">
                <a:latin typeface="Calibri" panose="020F0502020204030204" pitchFamily="34" charset="0"/>
                <a:cs typeface="Calibri" panose="020F0502020204030204" pitchFamily="34" charset="0"/>
              </a:rPr>
              <a:t>, </a:t>
            </a:r>
            <a:r>
              <a:rPr lang="en-US" sz="8000" dirty="0">
                <a:latin typeface="Calibri" panose="020F0502020204030204" pitchFamily="34" charset="0"/>
                <a:cs typeface="Calibri" panose="020F0502020204030204" pitchFamily="34" charset="0"/>
                <a:hlinkClick r:id="rId4"/>
              </a:rPr>
              <a:t>National Taipei University</a:t>
            </a:r>
            <a:endParaRPr lang="en-US" altLang="zh-TW" sz="8000" dirty="0">
              <a:solidFill>
                <a:srgbClr val="898989"/>
              </a:solidFill>
              <a:latin typeface="Calibri" panose="020F0502020204030204" pitchFamily="34" charset="0"/>
              <a:cs typeface="Calibri" panose="020F0502020204030204" pitchFamily="34" charset="0"/>
              <a:hlinkClick r:id="rId5"/>
            </a:endParaRPr>
          </a:p>
          <a:p>
            <a:pPr>
              <a:lnSpc>
                <a:spcPct val="120000"/>
              </a:lnSpc>
              <a:spcBef>
                <a:spcPts val="600"/>
              </a:spcBef>
            </a:pPr>
            <a:r>
              <a:rPr lang="en-US" sz="4800" b="0" dirty="0">
                <a:latin typeface="Arial" panose="020B0604020202020204" pitchFamily="34" charset="0"/>
                <a:cs typeface="Arial" panose="020B0604020202020204" pitchFamily="34" charset="0"/>
                <a:hlinkClick r:id="rId6"/>
              </a:rPr>
              <a:t>https://web.ntpu.edu.tw/~myday</a:t>
            </a:r>
            <a:endParaRPr lang="en-US" sz="4800" b="0" dirty="0">
              <a:latin typeface="Arial" panose="020B0604020202020204" pitchFamily="34" charset="0"/>
              <a:cs typeface="Arial" panose="020B0604020202020204" pitchFamily="34" charset="0"/>
            </a:endParaRPr>
          </a:p>
        </p:txBody>
      </p:sp>
      <p:pic>
        <p:nvPicPr>
          <p:cNvPr id="6" name="Picture 4" descr="http://mail.tku.edu.tw/myday/images/Myday_Photo.jpg">
            <a:extLst>
              <a:ext uri="{FF2B5EF4-FFF2-40B4-BE49-F238E27FC236}">
                <a16:creationId xmlns:a16="http://schemas.microsoft.com/office/drawing/2014/main" id="{8392620C-E0E7-BD47-A4BD-CD41DE2035A4}"/>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374973" y="4738465"/>
            <a:ext cx="1206269" cy="1493475"/>
          </a:xfrm>
          <a:prstGeom prst="rect">
            <a:avLst/>
          </a:prstGeom>
          <a:noFill/>
        </p:spPr>
      </p:pic>
      <p:pic>
        <p:nvPicPr>
          <p:cNvPr id="11" name="Picture 10">
            <a:extLst>
              <a:ext uri="{FF2B5EF4-FFF2-40B4-BE49-F238E27FC236}">
                <a16:creationId xmlns:a16="http://schemas.microsoft.com/office/drawing/2014/main" id="{0E53A563-6F2F-4D43-A9CA-738A2637D05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12" name="Picture 11">
            <a:extLst>
              <a:ext uri="{FF2B5EF4-FFF2-40B4-BE49-F238E27FC236}">
                <a16:creationId xmlns:a16="http://schemas.microsoft.com/office/drawing/2014/main" id="{25E914CD-8B6C-2D41-ACC1-7849D3B7E72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pic>
        <p:nvPicPr>
          <p:cNvPr id="13" name="Picture 12">
            <a:extLst>
              <a:ext uri="{FF2B5EF4-FFF2-40B4-BE49-F238E27FC236}">
                <a16:creationId xmlns:a16="http://schemas.microsoft.com/office/drawing/2014/main" id="{2A2132BE-AEB3-A34C-888A-14B93402560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1316105" y="5976255"/>
            <a:ext cx="791692" cy="791692"/>
          </a:xfrm>
          <a:prstGeom prst="rect">
            <a:avLst/>
          </a:prstGeom>
        </p:spPr>
      </p:pic>
      <p:sp>
        <p:nvSpPr>
          <p:cNvPr id="15" name="TextBox 14">
            <a:extLst>
              <a:ext uri="{FF2B5EF4-FFF2-40B4-BE49-F238E27FC236}">
                <a16:creationId xmlns:a16="http://schemas.microsoft.com/office/drawing/2014/main" id="{93DF0C98-61FE-964B-A9AA-9A27B763C0CD}"/>
              </a:ext>
            </a:extLst>
          </p:cNvPr>
          <p:cNvSpPr txBox="1"/>
          <p:nvPr/>
        </p:nvSpPr>
        <p:spPr>
          <a:xfrm>
            <a:off x="3180607" y="3696989"/>
            <a:ext cx="5830785" cy="830997"/>
          </a:xfrm>
          <a:prstGeom prst="rect">
            <a:avLst/>
          </a:prstGeom>
          <a:noFill/>
        </p:spPr>
        <p:txBody>
          <a:bodyPr wrap="square" rtlCol="0">
            <a:spAutoFit/>
          </a:bodyPr>
          <a:lstStyle/>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1142SE10</a:t>
            </a:r>
          </a:p>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MBA, IM, NTPU (M5010) (Spring 2026)</a:t>
            </a:r>
            <a:b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b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 Wed 2, 3, 4 (9:10-12:00) (B3F17)</a:t>
            </a:r>
          </a:p>
        </p:txBody>
      </p:sp>
      <p:sp>
        <p:nvSpPr>
          <p:cNvPr id="16" name="TextBox 15">
            <a:extLst>
              <a:ext uri="{FF2B5EF4-FFF2-40B4-BE49-F238E27FC236}">
                <a16:creationId xmlns:a16="http://schemas.microsoft.com/office/drawing/2014/main" id="{D56B0928-98E1-A94A-9E81-B0F0F78D4E86}"/>
              </a:ext>
            </a:extLst>
          </p:cNvPr>
          <p:cNvSpPr txBox="1"/>
          <p:nvPr/>
        </p:nvSpPr>
        <p:spPr>
          <a:xfrm>
            <a:off x="4540332" y="6616627"/>
            <a:ext cx="3111336" cy="276999"/>
          </a:xfrm>
          <a:prstGeom prst="rect">
            <a:avLst/>
          </a:prstGeom>
          <a:noFill/>
        </p:spPr>
        <p:txBody>
          <a:bodyPr wrap="square" rtlCol="0">
            <a:spAutoFit/>
          </a:bodyPr>
          <a:lstStyle/>
          <a:p>
            <a:pPr algn="ctr"/>
            <a:r>
              <a:rPr lang="en-US" altLang="zh-TW" sz="12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2026-05-27</a:t>
            </a:r>
          </a:p>
        </p:txBody>
      </p:sp>
      <p:pic>
        <p:nvPicPr>
          <p:cNvPr id="19" name="Picture 18">
            <a:extLst>
              <a:ext uri="{FF2B5EF4-FFF2-40B4-BE49-F238E27FC236}">
                <a16:creationId xmlns:a16="http://schemas.microsoft.com/office/drawing/2014/main" id="{F180E445-4810-9CD1-0369-3C6C6769E0FA}"/>
              </a:ext>
            </a:extLst>
          </p:cNvPr>
          <p:cNvPicPr>
            <a:picLocks noChangeAspect="1"/>
          </p:cNvPicPr>
          <p:nvPr/>
        </p:nvPicPr>
        <p:blipFill>
          <a:blip r:embed="rId11"/>
          <a:stretch>
            <a:fillRect/>
          </a:stretch>
        </p:blipFill>
        <p:spPr>
          <a:xfrm>
            <a:off x="10523004" y="3651053"/>
            <a:ext cx="1453236" cy="1453236"/>
          </a:xfrm>
          <a:prstGeom prst="rect">
            <a:avLst/>
          </a:prstGeom>
        </p:spPr>
      </p:pic>
      <p:sp>
        <p:nvSpPr>
          <p:cNvPr id="21" name="TextBox 20">
            <a:extLst>
              <a:ext uri="{FF2B5EF4-FFF2-40B4-BE49-F238E27FC236}">
                <a16:creationId xmlns:a16="http://schemas.microsoft.com/office/drawing/2014/main" id="{4CA3C3C1-CCCA-B3B1-81F6-BB5ED8A46EBF}"/>
              </a:ext>
            </a:extLst>
          </p:cNvPr>
          <p:cNvSpPr txBox="1"/>
          <p:nvPr/>
        </p:nvSpPr>
        <p:spPr>
          <a:xfrm>
            <a:off x="10473181" y="5060965"/>
            <a:ext cx="1552881" cy="400110"/>
          </a:xfrm>
          <a:prstGeom prst="rect">
            <a:avLst/>
          </a:prstGeom>
          <a:noFill/>
        </p:spPr>
        <p:txBody>
          <a:bodyPr wrap="square">
            <a:spAutoFit/>
          </a:bodyPr>
          <a:lstStyle/>
          <a:p>
            <a:pPr algn="ctr"/>
            <a:r>
              <a:rPr lang="en-US" sz="1000" dirty="0">
                <a:solidFill>
                  <a:schemeClr val="accent1"/>
                </a:solidFill>
                <a:hlinkClick r:id="rId12">
                  <a:extLst>
                    <a:ext uri="{A12FA001-AC4F-418D-AE19-62706E023703}">
                      <ahyp:hlinkClr xmlns:ahyp="http://schemas.microsoft.com/office/drawing/2018/hyperlinkcolor" val="tx"/>
                    </a:ext>
                  </a:extLst>
                </a:hlinkClick>
              </a:rPr>
              <a:t>https://meet.google.com/ish-gzmy-pmo</a:t>
            </a:r>
            <a:endParaRPr lang="en-US" sz="1000" dirty="0"/>
          </a:p>
        </p:txBody>
      </p:sp>
      <p:pic>
        <p:nvPicPr>
          <p:cNvPr id="14" name="Picture 13">
            <a:extLst>
              <a:ext uri="{FF2B5EF4-FFF2-40B4-BE49-F238E27FC236}">
                <a16:creationId xmlns:a16="http://schemas.microsoft.com/office/drawing/2014/main" id="{B4BDDCCF-7BF3-BD28-B32B-364D5551182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09547" y="5320739"/>
            <a:ext cx="421513" cy="511280"/>
          </a:xfrm>
          <a:prstGeom prst="rect">
            <a:avLst/>
          </a:prstGeom>
        </p:spPr>
      </p:pic>
      <p:pic>
        <p:nvPicPr>
          <p:cNvPr id="17" name="Picture 16">
            <a:extLst>
              <a:ext uri="{FF2B5EF4-FFF2-40B4-BE49-F238E27FC236}">
                <a16:creationId xmlns:a16="http://schemas.microsoft.com/office/drawing/2014/main" id="{59AB8E9F-5427-FEE6-32C7-4AEB0C80BB27}"/>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14532" y="5753055"/>
            <a:ext cx="511280" cy="511280"/>
          </a:xfrm>
          <a:prstGeom prst="rect">
            <a:avLst/>
          </a:prstGeom>
        </p:spPr>
      </p:pic>
      <p:pic>
        <p:nvPicPr>
          <p:cNvPr id="18" name="Picture 17">
            <a:extLst>
              <a:ext uri="{FF2B5EF4-FFF2-40B4-BE49-F238E27FC236}">
                <a16:creationId xmlns:a16="http://schemas.microsoft.com/office/drawing/2014/main" id="{F80EFB30-0CE1-0DC6-2882-E579788F3086}"/>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14727" y="5748361"/>
            <a:ext cx="511280" cy="511280"/>
          </a:xfrm>
          <a:prstGeom prst="rect">
            <a:avLst/>
          </a:prstGeom>
        </p:spPr>
      </p:pic>
      <p:pic>
        <p:nvPicPr>
          <p:cNvPr id="20" name="Picture 19">
            <a:extLst>
              <a:ext uri="{FF2B5EF4-FFF2-40B4-BE49-F238E27FC236}">
                <a16:creationId xmlns:a16="http://schemas.microsoft.com/office/drawing/2014/main" id="{8D78317A-4F06-A088-6700-4FCACF45541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72194" y="4798351"/>
            <a:ext cx="935665" cy="421967"/>
          </a:xfrm>
          <a:prstGeom prst="rect">
            <a:avLst/>
          </a:prstGeom>
        </p:spPr>
      </p:pic>
      <p:pic>
        <p:nvPicPr>
          <p:cNvPr id="22" name="Picture 21">
            <a:extLst>
              <a:ext uri="{FF2B5EF4-FFF2-40B4-BE49-F238E27FC236}">
                <a16:creationId xmlns:a16="http://schemas.microsoft.com/office/drawing/2014/main" id="{2F1645EB-9172-4A10-6FE4-1388F8925D8F}"/>
              </a:ext>
            </a:extLst>
          </p:cNvPr>
          <p:cNvPicPr>
            <a:picLocks noChangeAspect="1"/>
          </p:cNvPicPr>
          <p:nvPr/>
        </p:nvPicPr>
        <p:blipFill>
          <a:blip r:embed="rId17"/>
          <a:stretch>
            <a:fillRect/>
          </a:stretch>
        </p:blipFill>
        <p:spPr>
          <a:xfrm>
            <a:off x="225165" y="4277777"/>
            <a:ext cx="1011475" cy="220995"/>
          </a:xfrm>
          <a:prstGeom prst="rect">
            <a:avLst/>
          </a:prstGeom>
        </p:spPr>
      </p:pic>
      <p:sp>
        <p:nvSpPr>
          <p:cNvPr id="23" name="TextBox 22">
            <a:extLst>
              <a:ext uri="{FF2B5EF4-FFF2-40B4-BE49-F238E27FC236}">
                <a16:creationId xmlns:a16="http://schemas.microsoft.com/office/drawing/2014/main" id="{DFCFD15F-F2E0-CAF9-F251-9E74369B5744}"/>
              </a:ext>
            </a:extLst>
          </p:cNvPr>
          <p:cNvSpPr txBox="1"/>
          <p:nvPr/>
        </p:nvSpPr>
        <p:spPr>
          <a:xfrm>
            <a:off x="257065" y="4511299"/>
            <a:ext cx="935665" cy="115416"/>
          </a:xfrm>
          <a:prstGeom prst="rect">
            <a:avLst/>
          </a:prstGeom>
          <a:solidFill>
            <a:srgbClr val="76B900"/>
          </a:solidFill>
        </p:spPr>
        <p:txBody>
          <a:bodyPr wrap="square" lIns="0" tIns="0" rIns="0" bIns="0">
            <a:spAutoFit/>
          </a:bodyPr>
          <a:lstStyle/>
          <a:p>
            <a:pPr marL="0" indent="0" algn="ctr">
              <a:spcAft>
                <a:spcPts val="0"/>
              </a:spcAft>
              <a:buNone/>
            </a:pPr>
            <a:r>
              <a:rPr lang="en-US" altLang="zh-TW" sz="750" dirty="0">
                <a:solidFill>
                  <a:schemeClr val="bg1"/>
                </a:solidFill>
              </a:rPr>
              <a:t>University Ambassador</a:t>
            </a:r>
          </a:p>
        </p:txBody>
      </p:sp>
      <p:sp>
        <p:nvSpPr>
          <p:cNvPr id="24" name="TextBox 23">
            <a:extLst>
              <a:ext uri="{FF2B5EF4-FFF2-40B4-BE49-F238E27FC236}">
                <a16:creationId xmlns:a16="http://schemas.microsoft.com/office/drawing/2014/main" id="{C01FFE7D-E789-3E9F-C558-6D428C363C9F}"/>
              </a:ext>
            </a:extLst>
          </p:cNvPr>
          <p:cNvSpPr txBox="1"/>
          <p:nvPr/>
        </p:nvSpPr>
        <p:spPr>
          <a:xfrm>
            <a:off x="225165" y="4614903"/>
            <a:ext cx="1011475" cy="138499"/>
          </a:xfrm>
          <a:prstGeom prst="rect">
            <a:avLst/>
          </a:prstGeom>
          <a:noFill/>
        </p:spPr>
        <p:txBody>
          <a:bodyPr wrap="square" lIns="0" tIns="0" rIns="0" bIns="0">
            <a:spAutoFit/>
          </a:bodyPr>
          <a:lstStyle/>
          <a:p>
            <a:pPr marL="0" indent="0" algn="ctr">
              <a:spcAft>
                <a:spcPts val="0"/>
              </a:spcAft>
              <a:buNone/>
            </a:pPr>
            <a:r>
              <a:rPr lang="en-US" altLang="zh-TW" sz="900" b="1" dirty="0"/>
              <a:t>Certified Instructor</a:t>
            </a:r>
          </a:p>
        </p:txBody>
      </p:sp>
      <p:pic>
        <p:nvPicPr>
          <p:cNvPr id="25" name="Picture 24">
            <a:extLst>
              <a:ext uri="{FF2B5EF4-FFF2-40B4-BE49-F238E27FC236}">
                <a16:creationId xmlns:a16="http://schemas.microsoft.com/office/drawing/2014/main" id="{E2E0E69F-DD55-3677-9486-DADD1F529BF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1143515" y="1086789"/>
            <a:ext cx="964282" cy="327856"/>
          </a:xfrm>
          <a:prstGeom prst="rect">
            <a:avLst/>
          </a:prstGeom>
        </p:spPr>
      </p:pic>
    </p:spTree>
    <p:extLst>
      <p:ext uri="{BB962C8B-B14F-4D97-AF65-F5344CB8AC3E}">
        <p14:creationId xmlns:p14="http://schemas.microsoft.com/office/powerpoint/2010/main" val="153425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47851" y="44450"/>
            <a:ext cx="8569325" cy="1081088"/>
          </a:xfrm>
        </p:spPr>
        <p:txBody>
          <a:bodyPr/>
          <a:lstStyle/>
          <a:p>
            <a:pPr>
              <a:defRPr/>
            </a:pPr>
            <a:r>
              <a:rPr lang="en-US" altLang="zh-TW" dirty="0">
                <a:solidFill>
                  <a:srgbClr val="FF0000"/>
                </a:solidFill>
              </a:rPr>
              <a:t>Fundamental MIS Concepts</a:t>
            </a:r>
            <a:endParaRPr lang="zh-TW" altLang="en-US" dirty="0"/>
          </a:p>
        </p:txBody>
      </p:sp>
      <p:sp>
        <p:nvSpPr>
          <p:cNvPr id="4" name="投影片編號版面配置區 3"/>
          <p:cNvSpPr>
            <a:spLocks noGrp="1"/>
          </p:cNvSpPr>
          <p:nvPr>
            <p:ph type="sldNum" sz="quarter" idx="12"/>
          </p:nvPr>
        </p:nvSpPr>
        <p:spPr/>
        <p:txBody>
          <a:bodyPr/>
          <a:lstStyle/>
          <a:p>
            <a:pPr>
              <a:defRPr/>
            </a:pPr>
            <a:fld id="{5F00CC56-6FAA-4993-945A-B30ECCD67ADF}" type="slidenum">
              <a:rPr lang="zh-TW" altLang="en-US" smtClean="0"/>
              <a:pPr>
                <a:defRPr/>
              </a:pPr>
              <a:t>10</a:t>
            </a:fld>
            <a:endParaRPr lang="zh-TW" altLang="en-US"/>
          </a:p>
        </p:txBody>
      </p:sp>
      <p:sp>
        <p:nvSpPr>
          <p:cNvPr id="7" name="矩形 6"/>
          <p:cNvSpPr/>
          <p:nvPr/>
        </p:nvSpPr>
        <p:spPr bwMode="auto">
          <a:xfrm>
            <a:off x="2330544" y="2765040"/>
            <a:ext cx="1695928"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Management</a:t>
            </a:r>
            <a:endParaRPr lang="zh-TW" altLang="en-US" sz="2000" b="1" dirty="0">
              <a:solidFill>
                <a:schemeClr val="tx1"/>
              </a:solidFill>
            </a:endParaRPr>
          </a:p>
        </p:txBody>
      </p:sp>
      <p:sp>
        <p:nvSpPr>
          <p:cNvPr id="8" name="矩形 7"/>
          <p:cNvSpPr/>
          <p:nvPr/>
        </p:nvSpPr>
        <p:spPr bwMode="auto">
          <a:xfrm>
            <a:off x="2330544" y="4207455"/>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Organization</a:t>
            </a:r>
            <a:endParaRPr lang="zh-TW" altLang="en-US" sz="2000" b="1" dirty="0">
              <a:solidFill>
                <a:schemeClr val="tx1"/>
              </a:solidFill>
            </a:endParaRPr>
          </a:p>
        </p:txBody>
      </p:sp>
      <p:sp>
        <p:nvSpPr>
          <p:cNvPr id="9" name="矩形 8"/>
          <p:cNvSpPr/>
          <p:nvPr/>
        </p:nvSpPr>
        <p:spPr bwMode="auto">
          <a:xfrm>
            <a:off x="2330544" y="5649869"/>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Technology</a:t>
            </a:r>
            <a:endParaRPr lang="zh-TW" altLang="en-US" sz="2000" b="1" dirty="0">
              <a:solidFill>
                <a:schemeClr val="tx1"/>
              </a:solidFill>
            </a:endParaRPr>
          </a:p>
        </p:txBody>
      </p:sp>
      <p:sp>
        <p:nvSpPr>
          <p:cNvPr id="10" name="矩形 9"/>
          <p:cNvSpPr/>
          <p:nvPr/>
        </p:nvSpPr>
        <p:spPr bwMode="auto">
          <a:xfrm>
            <a:off x="5157091" y="4207455"/>
            <a:ext cx="1695928" cy="811358"/>
          </a:xfrm>
          <a:prstGeom prst="rect">
            <a:avLst/>
          </a:prstGeom>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Information </a:t>
            </a:r>
            <a:br>
              <a:rPr lang="en-US" altLang="zh-TW" sz="2000" b="1" dirty="0">
                <a:solidFill>
                  <a:schemeClr val="tx1"/>
                </a:solidFill>
              </a:rPr>
            </a:br>
            <a:r>
              <a:rPr lang="en-US" altLang="zh-TW" sz="2000" b="1" dirty="0">
                <a:solidFill>
                  <a:schemeClr val="tx1"/>
                </a:solidFill>
              </a:rPr>
              <a:t>System</a:t>
            </a:r>
            <a:endParaRPr lang="zh-TW" altLang="en-US" sz="2000" b="1" dirty="0">
              <a:solidFill>
                <a:schemeClr val="tx1"/>
              </a:solidFill>
            </a:endParaRPr>
          </a:p>
        </p:txBody>
      </p:sp>
      <p:sp>
        <p:nvSpPr>
          <p:cNvPr id="11" name="矩形 10"/>
          <p:cNvSpPr/>
          <p:nvPr/>
        </p:nvSpPr>
        <p:spPr bwMode="auto">
          <a:xfrm>
            <a:off x="5157091" y="1412776"/>
            <a:ext cx="1695928" cy="811358"/>
          </a:xfrm>
          <a:prstGeom prst="rect">
            <a:avLst/>
          </a:prstGeom>
          <a:solidFill>
            <a:schemeClr val="accent6">
              <a:lumMod val="60000"/>
              <a:lumOff val="40000"/>
            </a:schemeClr>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Business </a:t>
            </a:r>
            <a:br>
              <a:rPr lang="en-US" altLang="zh-TW" sz="2000" b="1" dirty="0">
                <a:solidFill>
                  <a:schemeClr val="tx1"/>
                </a:solidFill>
              </a:rPr>
            </a:br>
            <a:r>
              <a:rPr lang="en-US" altLang="zh-TW" sz="2000" b="1" dirty="0">
                <a:solidFill>
                  <a:schemeClr val="tx1"/>
                </a:solidFill>
              </a:rPr>
              <a:t>Challenges</a:t>
            </a:r>
            <a:endParaRPr lang="zh-TW" altLang="en-US" sz="2000" b="1" dirty="0">
              <a:solidFill>
                <a:schemeClr val="tx1"/>
              </a:solidFill>
            </a:endParaRPr>
          </a:p>
        </p:txBody>
      </p:sp>
      <p:sp>
        <p:nvSpPr>
          <p:cNvPr id="12" name="矩形 11"/>
          <p:cNvSpPr/>
          <p:nvPr/>
        </p:nvSpPr>
        <p:spPr bwMode="auto">
          <a:xfrm>
            <a:off x="8360512" y="4207455"/>
            <a:ext cx="1695928" cy="811358"/>
          </a:xfrm>
          <a:prstGeom prst="rect">
            <a:avLst/>
          </a:prstGeom>
          <a:solidFill>
            <a:schemeClr val="accent5"/>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bg1"/>
                </a:solidFill>
              </a:rPr>
              <a:t>Business </a:t>
            </a:r>
            <a:br>
              <a:rPr lang="en-US" altLang="zh-TW" sz="2000" b="1" dirty="0">
                <a:solidFill>
                  <a:schemeClr val="bg1"/>
                </a:solidFill>
              </a:rPr>
            </a:br>
            <a:r>
              <a:rPr lang="en-US" altLang="zh-TW" sz="2000" b="1" dirty="0">
                <a:solidFill>
                  <a:schemeClr val="bg1"/>
                </a:solidFill>
              </a:rPr>
              <a:t>Solutions</a:t>
            </a:r>
            <a:endParaRPr lang="zh-TW" altLang="en-US" sz="2000" b="1" dirty="0">
              <a:solidFill>
                <a:schemeClr val="bg1"/>
              </a:solidFill>
            </a:endParaRPr>
          </a:p>
        </p:txBody>
      </p:sp>
      <p:cxnSp>
        <p:nvCxnSpPr>
          <p:cNvPr id="14" name="直線單箭頭接點 13"/>
          <p:cNvCxnSpPr/>
          <p:nvPr/>
        </p:nvCxnSpPr>
        <p:spPr bwMode="auto">
          <a:xfrm>
            <a:off x="4025900" y="3170239"/>
            <a:ext cx="1131888" cy="1036637"/>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bwMode="auto">
          <a:xfrm>
            <a:off x="4025900" y="4613275"/>
            <a:ext cx="1131888"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bwMode="auto">
          <a:xfrm flipV="1">
            <a:off x="4025900" y="5018089"/>
            <a:ext cx="1131888" cy="1038225"/>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bwMode="auto">
          <a:xfrm>
            <a:off x="6853239" y="4613275"/>
            <a:ext cx="150653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圖案 29"/>
          <p:cNvCxnSpPr/>
          <p:nvPr/>
        </p:nvCxnSpPr>
        <p:spPr bwMode="auto">
          <a:xfrm rot="16200000" flipV="1">
            <a:off x="6836570" y="1834357"/>
            <a:ext cx="2389187" cy="2355850"/>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圖案 30"/>
          <p:cNvCxnSpPr/>
          <p:nvPr/>
        </p:nvCxnSpPr>
        <p:spPr bwMode="auto">
          <a:xfrm rot="10800000" flipV="1">
            <a:off x="3178176" y="1817689"/>
            <a:ext cx="1979613" cy="947737"/>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3475909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DD854-C4E6-E874-C035-A3DF77CA2EEA}"/>
            </a:ext>
          </a:extLst>
        </p:cNvPr>
        <p:cNvGrpSpPr/>
        <p:nvPr/>
      </p:nvGrpSpPr>
      <p:grpSpPr>
        <a:xfrm>
          <a:off x="0" y="0"/>
          <a:ext cx="0" cy="0"/>
          <a:chOff x="0" y="0"/>
          <a:chExt cx="0" cy="0"/>
        </a:xfrm>
      </p:grpSpPr>
      <p:sp>
        <p:nvSpPr>
          <p:cNvPr id="66562" name="Title 1">
            <a:extLst>
              <a:ext uri="{FF2B5EF4-FFF2-40B4-BE49-F238E27FC236}">
                <a16:creationId xmlns:a16="http://schemas.microsoft.com/office/drawing/2014/main" id="{DA68C64E-1760-89B4-698E-1107167B608F}"/>
              </a:ext>
            </a:extLst>
          </p:cNvPr>
          <p:cNvSpPr>
            <a:spLocks noGrp="1"/>
          </p:cNvSpPr>
          <p:nvPr>
            <p:ph type="title"/>
          </p:nvPr>
        </p:nvSpPr>
        <p:spPr>
          <a:xfrm>
            <a:off x="2135188" y="188914"/>
            <a:ext cx="8229600" cy="993775"/>
          </a:xfrm>
        </p:spPr>
        <p:txBody>
          <a:bodyPr/>
          <a:lstStyle/>
          <a:p>
            <a:r>
              <a:rPr lang="en-US" altLang="zh-TW" dirty="0">
                <a:solidFill>
                  <a:schemeClr val="accent1"/>
                </a:solidFill>
                <a:latin typeface="Calibri" charset="0"/>
                <a:ea typeface="標楷體" charset="-120"/>
              </a:rPr>
              <a:t>Business Model</a:t>
            </a:r>
          </a:p>
        </p:txBody>
      </p:sp>
      <p:sp>
        <p:nvSpPr>
          <p:cNvPr id="66563" name="Slide Number Placeholder 3">
            <a:extLst>
              <a:ext uri="{FF2B5EF4-FFF2-40B4-BE49-F238E27FC236}">
                <a16:creationId xmlns:a16="http://schemas.microsoft.com/office/drawing/2014/main" id="{75AE4F88-27C3-E426-74FB-92F5892D4F0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61B6C2F8-306B-FA43-A548-6982A36A8CA7}" type="slidenum">
              <a:rPr lang="zh-TW" altLang="en-US" sz="1200">
                <a:solidFill>
                  <a:srgbClr val="898989"/>
                </a:solidFill>
              </a:rPr>
              <a:pPr eaLnBrk="1" hangingPunct="1">
                <a:spcBef>
                  <a:spcPct val="0"/>
                </a:spcBef>
                <a:buFontTx/>
                <a:buNone/>
              </a:pPr>
              <a:t>11</a:t>
            </a:fld>
            <a:endParaRPr lang="zh-TW" altLang="en-US" sz="1200">
              <a:solidFill>
                <a:srgbClr val="898989"/>
              </a:solidFill>
            </a:endParaRPr>
          </a:p>
        </p:txBody>
      </p:sp>
      <p:sp>
        <p:nvSpPr>
          <p:cNvPr id="6" name="Rectangle 5">
            <a:extLst>
              <a:ext uri="{FF2B5EF4-FFF2-40B4-BE49-F238E27FC236}">
                <a16:creationId xmlns:a16="http://schemas.microsoft.com/office/drawing/2014/main" id="{ABE8FA9F-80B2-B51A-A14B-A66F3320F23B}"/>
              </a:ext>
            </a:extLst>
          </p:cNvPr>
          <p:cNvSpPr/>
          <p:nvPr/>
        </p:nvSpPr>
        <p:spPr>
          <a:xfrm>
            <a:off x="2135189" y="6611938"/>
            <a:ext cx="8137525" cy="246062"/>
          </a:xfrm>
          <a:prstGeom prst="rect">
            <a:avLst/>
          </a:prstGeom>
        </p:spPr>
        <p:txBody>
          <a:bodyPr>
            <a:spAutoFit/>
          </a:bodyPr>
          <a:lstStyle/>
          <a:p>
            <a:pPr algn="ctr">
              <a:defRPr/>
            </a:pPr>
            <a:r>
              <a:rPr lang="en-US" altLang="zh-TW" sz="1000" dirty="0">
                <a:solidFill>
                  <a:schemeClr val="bg1">
                    <a:lumMod val="65000"/>
                  </a:schemeClr>
                </a:solidFill>
                <a:latin typeface="Calibri" charset="0"/>
                <a:ea typeface="標楷體" charset="0"/>
                <a:cs typeface="標楷體" charset="0"/>
              </a:rPr>
              <a:t>Source: Alexander </a:t>
            </a:r>
            <a:r>
              <a:rPr lang="en-US" altLang="zh-TW" sz="1000" dirty="0" err="1">
                <a:solidFill>
                  <a:schemeClr val="bg1">
                    <a:lumMod val="65000"/>
                  </a:schemeClr>
                </a:solidFill>
                <a:latin typeface="Calibri" charset="0"/>
                <a:ea typeface="標楷體" charset="0"/>
                <a:cs typeface="標楷體" charset="0"/>
              </a:rPr>
              <a:t>Osterwalder</a:t>
            </a:r>
            <a:r>
              <a:rPr lang="en-US" altLang="zh-TW" sz="1000" dirty="0">
                <a:solidFill>
                  <a:schemeClr val="bg1">
                    <a:lumMod val="65000"/>
                  </a:schemeClr>
                </a:solidFill>
                <a:latin typeface="Calibri" charset="0"/>
                <a:ea typeface="標楷體" charset="0"/>
                <a:cs typeface="標楷體" charset="0"/>
              </a:rPr>
              <a:t> &amp; Yves </a:t>
            </a:r>
            <a:r>
              <a:rPr lang="en-US" altLang="zh-TW" sz="1000" dirty="0" err="1">
                <a:solidFill>
                  <a:schemeClr val="bg1">
                    <a:lumMod val="65000"/>
                  </a:schemeClr>
                </a:solidFill>
                <a:latin typeface="Calibri" charset="0"/>
                <a:ea typeface="標楷體" charset="0"/>
                <a:cs typeface="標楷體" charset="0"/>
              </a:rPr>
              <a:t>Pigneur</a:t>
            </a:r>
            <a:r>
              <a:rPr lang="en-US" altLang="zh-TW" sz="1000" dirty="0">
                <a:solidFill>
                  <a:schemeClr val="bg1">
                    <a:lumMod val="65000"/>
                  </a:schemeClr>
                </a:solidFill>
                <a:latin typeface="Calibri" charset="0"/>
                <a:ea typeface="標楷體" charset="0"/>
                <a:cs typeface="標楷體" charset="0"/>
              </a:rPr>
              <a:t>, Business Model Generation: A Handbook for Visionaries, Game Changers, and Challengers, Wiley, 2010.</a:t>
            </a:r>
          </a:p>
        </p:txBody>
      </p:sp>
      <p:sp>
        <p:nvSpPr>
          <p:cNvPr id="9" name="Rectangle 8">
            <a:extLst>
              <a:ext uri="{FF2B5EF4-FFF2-40B4-BE49-F238E27FC236}">
                <a16:creationId xmlns:a16="http://schemas.microsoft.com/office/drawing/2014/main" id="{883D8DA5-5FC9-F156-3562-5C0750A7BE3C}"/>
              </a:ext>
            </a:extLst>
          </p:cNvPr>
          <p:cNvSpPr>
            <a:spLocks noChangeArrowheads="1"/>
          </p:cNvSpPr>
          <p:nvPr/>
        </p:nvSpPr>
        <p:spPr bwMode="auto">
          <a:xfrm>
            <a:off x="3648076" y="1268414"/>
            <a:ext cx="1584325" cy="2016125"/>
          </a:xfrm>
          <a:prstGeom prst="rect">
            <a:avLst/>
          </a:prstGeom>
          <a:solidFill>
            <a:schemeClr val="bg1"/>
          </a:solidFill>
          <a:ln w="28575">
            <a:solidFill>
              <a:srgbClr val="77933C"/>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6">
                    <a:lumMod val="75000"/>
                  </a:schemeClr>
                </a:solidFill>
              </a:rPr>
              <a:t>Key </a:t>
            </a:r>
            <a:br>
              <a:rPr lang="en-US" sz="2000" dirty="0">
                <a:solidFill>
                  <a:schemeClr val="accent6">
                    <a:lumMod val="75000"/>
                  </a:schemeClr>
                </a:solidFill>
              </a:rPr>
            </a:br>
            <a:r>
              <a:rPr lang="en-US" sz="2000" dirty="0">
                <a:solidFill>
                  <a:schemeClr val="accent6">
                    <a:lumMod val="75000"/>
                  </a:schemeClr>
                </a:solidFill>
              </a:rPr>
              <a:t>Activities</a:t>
            </a:r>
          </a:p>
        </p:txBody>
      </p:sp>
      <p:sp>
        <p:nvSpPr>
          <p:cNvPr id="11" name="Rectangle 10">
            <a:extLst>
              <a:ext uri="{FF2B5EF4-FFF2-40B4-BE49-F238E27FC236}">
                <a16:creationId xmlns:a16="http://schemas.microsoft.com/office/drawing/2014/main" id="{D094C90E-B557-430E-5D69-59CA1E1AC540}"/>
              </a:ext>
            </a:extLst>
          </p:cNvPr>
          <p:cNvSpPr>
            <a:spLocks noChangeArrowheads="1"/>
          </p:cNvSpPr>
          <p:nvPr/>
        </p:nvSpPr>
        <p:spPr bwMode="auto">
          <a:xfrm>
            <a:off x="3648076" y="3284538"/>
            <a:ext cx="1584325" cy="1657350"/>
          </a:xfrm>
          <a:prstGeom prst="rect">
            <a:avLst/>
          </a:prstGeom>
          <a:solidFill>
            <a:schemeClr val="bg1"/>
          </a:solidFill>
          <a:ln w="28575">
            <a:solidFill>
              <a:srgbClr val="77933C"/>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6">
                    <a:lumMod val="75000"/>
                  </a:schemeClr>
                </a:solidFill>
              </a:rPr>
              <a:t>Key </a:t>
            </a:r>
            <a:br>
              <a:rPr lang="en-US" sz="2000" dirty="0">
                <a:solidFill>
                  <a:schemeClr val="accent6">
                    <a:lumMod val="75000"/>
                  </a:schemeClr>
                </a:solidFill>
              </a:rPr>
            </a:br>
            <a:r>
              <a:rPr lang="en-US" sz="2000" dirty="0">
                <a:solidFill>
                  <a:schemeClr val="accent6">
                    <a:lumMod val="75000"/>
                  </a:schemeClr>
                </a:solidFill>
              </a:rPr>
              <a:t>Resources</a:t>
            </a:r>
          </a:p>
        </p:txBody>
      </p:sp>
      <p:sp>
        <p:nvSpPr>
          <p:cNvPr id="12" name="Rectangle 11">
            <a:extLst>
              <a:ext uri="{FF2B5EF4-FFF2-40B4-BE49-F238E27FC236}">
                <a16:creationId xmlns:a16="http://schemas.microsoft.com/office/drawing/2014/main" id="{ECAE7BBF-626E-D3F7-FA08-C6FA45AF4A22}"/>
              </a:ext>
            </a:extLst>
          </p:cNvPr>
          <p:cNvSpPr>
            <a:spLocks noChangeArrowheads="1"/>
          </p:cNvSpPr>
          <p:nvPr/>
        </p:nvSpPr>
        <p:spPr bwMode="auto">
          <a:xfrm>
            <a:off x="8543926" y="1268414"/>
            <a:ext cx="1584325" cy="3673475"/>
          </a:xfrm>
          <a:prstGeom prst="rect">
            <a:avLst/>
          </a:prstGeom>
          <a:solidFill>
            <a:schemeClr val="bg1"/>
          </a:solidFill>
          <a:ln w="28575">
            <a:solidFill>
              <a:srgbClr val="E46C0A"/>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2">
                    <a:lumMod val="75000"/>
                  </a:schemeClr>
                </a:solidFill>
              </a:rPr>
              <a:t>Customer</a:t>
            </a:r>
            <a:br>
              <a:rPr lang="en-US" sz="2000" dirty="0">
                <a:solidFill>
                  <a:schemeClr val="accent2">
                    <a:lumMod val="75000"/>
                  </a:schemeClr>
                </a:solidFill>
              </a:rPr>
            </a:br>
            <a:r>
              <a:rPr lang="en-US" sz="2000" dirty="0">
                <a:solidFill>
                  <a:schemeClr val="accent2">
                    <a:lumMod val="75000"/>
                  </a:schemeClr>
                </a:solidFill>
              </a:rPr>
              <a:t>Segments</a:t>
            </a:r>
          </a:p>
        </p:txBody>
      </p:sp>
      <p:sp>
        <p:nvSpPr>
          <p:cNvPr id="15" name="Rectangle 14">
            <a:extLst>
              <a:ext uri="{FF2B5EF4-FFF2-40B4-BE49-F238E27FC236}">
                <a16:creationId xmlns:a16="http://schemas.microsoft.com/office/drawing/2014/main" id="{5A9C2A4B-18DD-F7EC-D0C6-05ADA0308C12}"/>
              </a:ext>
            </a:extLst>
          </p:cNvPr>
          <p:cNvSpPr>
            <a:spLocks noChangeArrowheads="1"/>
          </p:cNvSpPr>
          <p:nvPr/>
        </p:nvSpPr>
        <p:spPr bwMode="auto">
          <a:xfrm>
            <a:off x="2063751" y="1268414"/>
            <a:ext cx="1584325" cy="3673475"/>
          </a:xfrm>
          <a:prstGeom prst="rect">
            <a:avLst/>
          </a:prstGeom>
          <a:solidFill>
            <a:schemeClr val="bg1"/>
          </a:solidFill>
          <a:ln w="28575">
            <a:solidFill>
              <a:srgbClr val="77933C"/>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6">
                    <a:lumMod val="75000"/>
                  </a:schemeClr>
                </a:solidFill>
              </a:rPr>
              <a:t>Key</a:t>
            </a:r>
            <a:br>
              <a:rPr lang="en-US" sz="2000" dirty="0">
                <a:solidFill>
                  <a:schemeClr val="accent6">
                    <a:lumMod val="75000"/>
                  </a:schemeClr>
                </a:solidFill>
              </a:rPr>
            </a:br>
            <a:r>
              <a:rPr lang="en-US" sz="2000" dirty="0">
                <a:solidFill>
                  <a:schemeClr val="accent6">
                    <a:lumMod val="75000"/>
                  </a:schemeClr>
                </a:solidFill>
              </a:rPr>
              <a:t>Partners</a:t>
            </a:r>
          </a:p>
        </p:txBody>
      </p:sp>
      <p:sp>
        <p:nvSpPr>
          <p:cNvPr id="18" name="Rectangle 17">
            <a:extLst>
              <a:ext uri="{FF2B5EF4-FFF2-40B4-BE49-F238E27FC236}">
                <a16:creationId xmlns:a16="http://schemas.microsoft.com/office/drawing/2014/main" id="{65E247D7-55A6-0529-B569-58E51F0E6959}"/>
              </a:ext>
            </a:extLst>
          </p:cNvPr>
          <p:cNvSpPr>
            <a:spLocks noChangeArrowheads="1"/>
          </p:cNvSpPr>
          <p:nvPr/>
        </p:nvSpPr>
        <p:spPr bwMode="auto">
          <a:xfrm>
            <a:off x="6959601" y="1268414"/>
            <a:ext cx="1584325" cy="2016125"/>
          </a:xfrm>
          <a:prstGeom prst="rect">
            <a:avLst/>
          </a:prstGeom>
          <a:solidFill>
            <a:schemeClr val="bg1"/>
          </a:solidFill>
          <a:ln w="28575">
            <a:solidFill>
              <a:srgbClr val="E46C0A"/>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2">
                    <a:lumMod val="75000"/>
                  </a:schemeClr>
                </a:solidFill>
              </a:rPr>
              <a:t>Customer</a:t>
            </a:r>
            <a:br>
              <a:rPr lang="en-US" sz="2000" dirty="0">
                <a:solidFill>
                  <a:schemeClr val="accent2">
                    <a:lumMod val="75000"/>
                  </a:schemeClr>
                </a:solidFill>
              </a:rPr>
            </a:br>
            <a:r>
              <a:rPr lang="en-US" sz="2000" dirty="0">
                <a:solidFill>
                  <a:schemeClr val="accent2">
                    <a:lumMod val="75000"/>
                  </a:schemeClr>
                </a:solidFill>
              </a:rPr>
              <a:t>Relationships</a:t>
            </a:r>
          </a:p>
        </p:txBody>
      </p:sp>
      <p:sp>
        <p:nvSpPr>
          <p:cNvPr id="17" name="Rectangle 16">
            <a:extLst>
              <a:ext uri="{FF2B5EF4-FFF2-40B4-BE49-F238E27FC236}">
                <a16:creationId xmlns:a16="http://schemas.microsoft.com/office/drawing/2014/main" id="{E235B0C6-89D9-432D-B2B4-D070C9EC2A01}"/>
              </a:ext>
            </a:extLst>
          </p:cNvPr>
          <p:cNvSpPr>
            <a:spLocks noChangeArrowheads="1"/>
          </p:cNvSpPr>
          <p:nvPr/>
        </p:nvSpPr>
        <p:spPr bwMode="auto">
          <a:xfrm>
            <a:off x="6959601" y="3284538"/>
            <a:ext cx="1584325" cy="1657350"/>
          </a:xfrm>
          <a:prstGeom prst="rect">
            <a:avLst/>
          </a:prstGeom>
          <a:solidFill>
            <a:schemeClr val="bg1"/>
          </a:solidFill>
          <a:ln w="28575">
            <a:solidFill>
              <a:srgbClr val="E46C0A"/>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2">
                    <a:lumMod val="75000"/>
                  </a:schemeClr>
                </a:solidFill>
              </a:rPr>
              <a:t>Channels</a:t>
            </a:r>
          </a:p>
        </p:txBody>
      </p:sp>
      <p:sp>
        <p:nvSpPr>
          <p:cNvPr id="13" name="Rectangle 12">
            <a:extLst>
              <a:ext uri="{FF2B5EF4-FFF2-40B4-BE49-F238E27FC236}">
                <a16:creationId xmlns:a16="http://schemas.microsoft.com/office/drawing/2014/main" id="{22920214-0652-CF15-6F47-16318AEA7116}"/>
              </a:ext>
            </a:extLst>
          </p:cNvPr>
          <p:cNvSpPr>
            <a:spLocks noChangeArrowheads="1"/>
          </p:cNvSpPr>
          <p:nvPr/>
        </p:nvSpPr>
        <p:spPr bwMode="auto">
          <a:xfrm>
            <a:off x="6096000" y="4941888"/>
            <a:ext cx="4032250" cy="1295400"/>
          </a:xfrm>
          <a:prstGeom prst="rect">
            <a:avLst/>
          </a:prstGeom>
          <a:solidFill>
            <a:schemeClr val="bg1"/>
          </a:solidFill>
          <a:ln w="28575">
            <a:solidFill>
              <a:schemeClr val="accent1"/>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1"/>
                </a:solidFill>
              </a:rPr>
              <a:t>Revenue</a:t>
            </a:r>
            <a:br>
              <a:rPr lang="en-US" sz="2000" dirty="0">
                <a:solidFill>
                  <a:schemeClr val="accent1"/>
                </a:solidFill>
              </a:rPr>
            </a:br>
            <a:r>
              <a:rPr lang="en-US" sz="2000" dirty="0">
                <a:solidFill>
                  <a:schemeClr val="accent1"/>
                </a:solidFill>
              </a:rPr>
              <a:t>Streams</a:t>
            </a:r>
          </a:p>
        </p:txBody>
      </p:sp>
      <p:sp>
        <p:nvSpPr>
          <p:cNvPr id="20" name="Rectangle 19">
            <a:extLst>
              <a:ext uri="{FF2B5EF4-FFF2-40B4-BE49-F238E27FC236}">
                <a16:creationId xmlns:a16="http://schemas.microsoft.com/office/drawing/2014/main" id="{A7AD6513-3697-04C2-63AD-47246525CB85}"/>
              </a:ext>
            </a:extLst>
          </p:cNvPr>
          <p:cNvSpPr>
            <a:spLocks noChangeArrowheads="1"/>
          </p:cNvSpPr>
          <p:nvPr/>
        </p:nvSpPr>
        <p:spPr bwMode="auto">
          <a:xfrm>
            <a:off x="2063750" y="4941888"/>
            <a:ext cx="4032250" cy="1295400"/>
          </a:xfrm>
          <a:prstGeom prst="rect">
            <a:avLst/>
          </a:prstGeom>
          <a:solidFill>
            <a:schemeClr val="bg1"/>
          </a:solidFill>
          <a:ln w="28575">
            <a:solidFill>
              <a:schemeClr val="accent1"/>
            </a:solidFill>
            <a:miter lim="800000"/>
            <a:headEnd/>
            <a:tailEnd/>
          </a:ln>
          <a:effectLst>
            <a:outerShdw blurRad="40000" dist="23000" dir="5400000" rotWithShape="0">
              <a:srgbClr val="000000">
                <a:alpha val="34998"/>
              </a:srgbClr>
            </a:outerShdw>
          </a:effectLst>
        </p:spPr>
        <p:txBody>
          <a:bodyPr anchor="ctr"/>
          <a:lstStyle/>
          <a:p>
            <a:pPr algn="ctr">
              <a:defRPr/>
            </a:pPr>
            <a:r>
              <a:rPr lang="en-US" sz="2000" dirty="0">
                <a:solidFill>
                  <a:schemeClr val="accent1"/>
                </a:solidFill>
              </a:rPr>
              <a:t>Cost </a:t>
            </a:r>
            <a:br>
              <a:rPr lang="en-US" sz="2000" dirty="0">
                <a:solidFill>
                  <a:schemeClr val="accent1"/>
                </a:solidFill>
              </a:rPr>
            </a:br>
            <a:r>
              <a:rPr lang="en-US" sz="2000" dirty="0">
                <a:solidFill>
                  <a:schemeClr val="accent1"/>
                </a:solidFill>
              </a:rPr>
              <a:t>Structure</a:t>
            </a:r>
          </a:p>
        </p:txBody>
      </p:sp>
      <p:sp>
        <p:nvSpPr>
          <p:cNvPr id="10" name="Rectangle 9">
            <a:extLst>
              <a:ext uri="{FF2B5EF4-FFF2-40B4-BE49-F238E27FC236}">
                <a16:creationId xmlns:a16="http://schemas.microsoft.com/office/drawing/2014/main" id="{426EFF75-F00E-13DC-364F-FA9C028F0512}"/>
              </a:ext>
            </a:extLst>
          </p:cNvPr>
          <p:cNvSpPr>
            <a:spLocks noChangeArrowheads="1"/>
          </p:cNvSpPr>
          <p:nvPr/>
        </p:nvSpPr>
        <p:spPr bwMode="auto">
          <a:xfrm>
            <a:off x="5232400" y="1268414"/>
            <a:ext cx="1727200" cy="3673475"/>
          </a:xfrm>
          <a:prstGeom prst="rect">
            <a:avLst/>
          </a:prstGeom>
          <a:solidFill>
            <a:schemeClr val="bg1"/>
          </a:solidFill>
          <a:ln w="28575">
            <a:solidFill>
              <a:srgbClr val="FF0000"/>
            </a:solidFill>
            <a:miter lim="800000"/>
            <a:headEnd/>
            <a:tailEnd/>
          </a:ln>
          <a:effectLst>
            <a:outerShdw blurRad="40000" dist="23000" dir="5400000" rotWithShape="0">
              <a:srgbClr val="000000">
                <a:alpha val="34998"/>
              </a:srgbClr>
            </a:outerShdw>
          </a:effectLst>
        </p:spPr>
        <p:txBody>
          <a:bodyPr anchor="ctr"/>
          <a:lstStyle/>
          <a:p>
            <a:pPr algn="ctr">
              <a:defRPr/>
            </a:pPr>
            <a:r>
              <a:rPr lang="en-US" sz="2400" b="1" dirty="0">
                <a:solidFill>
                  <a:srgbClr val="FF0000"/>
                </a:solidFill>
              </a:rPr>
              <a:t>Value Proposition</a:t>
            </a:r>
          </a:p>
        </p:txBody>
      </p:sp>
      <p:sp>
        <p:nvSpPr>
          <p:cNvPr id="66574" name="TextBox 15">
            <a:extLst>
              <a:ext uri="{FF2B5EF4-FFF2-40B4-BE49-F238E27FC236}">
                <a16:creationId xmlns:a16="http://schemas.microsoft.com/office/drawing/2014/main" id="{1584B300-DE07-81AC-C3D1-3EFDA9318510}"/>
              </a:ext>
            </a:extLst>
          </p:cNvPr>
          <p:cNvSpPr txBox="1">
            <a:spLocks noChangeArrowheads="1"/>
          </p:cNvSpPr>
          <p:nvPr/>
        </p:nvSpPr>
        <p:spPr bwMode="auto">
          <a:xfrm>
            <a:off x="8616950" y="1196976"/>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1</a:t>
            </a:r>
          </a:p>
        </p:txBody>
      </p:sp>
      <p:sp>
        <p:nvSpPr>
          <p:cNvPr id="66575" name="TextBox 18">
            <a:extLst>
              <a:ext uri="{FF2B5EF4-FFF2-40B4-BE49-F238E27FC236}">
                <a16:creationId xmlns:a16="http://schemas.microsoft.com/office/drawing/2014/main" id="{F191F90C-8820-38DE-5F33-417E1653ADBF}"/>
              </a:ext>
            </a:extLst>
          </p:cNvPr>
          <p:cNvSpPr txBox="1">
            <a:spLocks noChangeArrowheads="1"/>
          </p:cNvSpPr>
          <p:nvPr/>
        </p:nvSpPr>
        <p:spPr bwMode="auto">
          <a:xfrm>
            <a:off x="5303839" y="1196976"/>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2</a:t>
            </a:r>
          </a:p>
        </p:txBody>
      </p:sp>
      <p:sp>
        <p:nvSpPr>
          <p:cNvPr id="66576" name="TextBox 20">
            <a:extLst>
              <a:ext uri="{FF2B5EF4-FFF2-40B4-BE49-F238E27FC236}">
                <a16:creationId xmlns:a16="http://schemas.microsoft.com/office/drawing/2014/main" id="{3BD27F87-6529-4DF1-CC7F-EC4F7C8D983D}"/>
              </a:ext>
            </a:extLst>
          </p:cNvPr>
          <p:cNvSpPr txBox="1">
            <a:spLocks noChangeArrowheads="1"/>
          </p:cNvSpPr>
          <p:nvPr/>
        </p:nvSpPr>
        <p:spPr bwMode="auto">
          <a:xfrm>
            <a:off x="7032625" y="3225032"/>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3</a:t>
            </a:r>
          </a:p>
        </p:txBody>
      </p:sp>
      <p:sp>
        <p:nvSpPr>
          <p:cNvPr id="66577" name="TextBox 21">
            <a:extLst>
              <a:ext uri="{FF2B5EF4-FFF2-40B4-BE49-F238E27FC236}">
                <a16:creationId xmlns:a16="http://schemas.microsoft.com/office/drawing/2014/main" id="{3E7F2753-3C42-AB42-0453-3157C279271D}"/>
              </a:ext>
            </a:extLst>
          </p:cNvPr>
          <p:cNvSpPr txBox="1">
            <a:spLocks noChangeArrowheads="1"/>
          </p:cNvSpPr>
          <p:nvPr/>
        </p:nvSpPr>
        <p:spPr bwMode="auto">
          <a:xfrm>
            <a:off x="3663440" y="3225032"/>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dirty="0">
                <a:solidFill>
                  <a:srgbClr val="FF0000"/>
                </a:solidFill>
                <a:latin typeface="Arial" charset="0"/>
              </a:rPr>
              <a:t>6</a:t>
            </a:r>
          </a:p>
        </p:txBody>
      </p:sp>
      <p:sp>
        <p:nvSpPr>
          <p:cNvPr id="66578" name="TextBox 22">
            <a:extLst>
              <a:ext uri="{FF2B5EF4-FFF2-40B4-BE49-F238E27FC236}">
                <a16:creationId xmlns:a16="http://schemas.microsoft.com/office/drawing/2014/main" id="{38DCAE78-F5EE-77D2-3AE4-AFA12C78CF3B}"/>
              </a:ext>
            </a:extLst>
          </p:cNvPr>
          <p:cNvSpPr txBox="1">
            <a:spLocks noChangeArrowheads="1"/>
          </p:cNvSpPr>
          <p:nvPr/>
        </p:nvSpPr>
        <p:spPr bwMode="auto">
          <a:xfrm>
            <a:off x="3683795" y="1196976"/>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dirty="0">
                <a:solidFill>
                  <a:srgbClr val="FF0000"/>
                </a:solidFill>
                <a:latin typeface="Arial" charset="0"/>
              </a:rPr>
              <a:t>7</a:t>
            </a:r>
          </a:p>
        </p:txBody>
      </p:sp>
      <p:sp>
        <p:nvSpPr>
          <p:cNvPr id="66579" name="TextBox 23">
            <a:extLst>
              <a:ext uri="{FF2B5EF4-FFF2-40B4-BE49-F238E27FC236}">
                <a16:creationId xmlns:a16="http://schemas.microsoft.com/office/drawing/2014/main" id="{95A96E8E-4F52-8FE7-39B4-A99DAB77A3EC}"/>
              </a:ext>
            </a:extLst>
          </p:cNvPr>
          <p:cNvSpPr txBox="1">
            <a:spLocks noChangeArrowheads="1"/>
          </p:cNvSpPr>
          <p:nvPr/>
        </p:nvSpPr>
        <p:spPr bwMode="auto">
          <a:xfrm>
            <a:off x="7032625" y="1196976"/>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4</a:t>
            </a:r>
          </a:p>
        </p:txBody>
      </p:sp>
      <p:sp>
        <p:nvSpPr>
          <p:cNvPr id="66580" name="TextBox 24">
            <a:extLst>
              <a:ext uri="{FF2B5EF4-FFF2-40B4-BE49-F238E27FC236}">
                <a16:creationId xmlns:a16="http://schemas.microsoft.com/office/drawing/2014/main" id="{EFE4535E-769D-3043-B92C-7DCD32C42139}"/>
              </a:ext>
            </a:extLst>
          </p:cNvPr>
          <p:cNvSpPr txBox="1">
            <a:spLocks noChangeArrowheads="1"/>
          </p:cNvSpPr>
          <p:nvPr/>
        </p:nvSpPr>
        <p:spPr bwMode="auto">
          <a:xfrm>
            <a:off x="2063750" y="4881564"/>
            <a:ext cx="719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9</a:t>
            </a:r>
          </a:p>
        </p:txBody>
      </p:sp>
      <p:sp>
        <p:nvSpPr>
          <p:cNvPr id="66581" name="TextBox 25">
            <a:extLst>
              <a:ext uri="{FF2B5EF4-FFF2-40B4-BE49-F238E27FC236}">
                <a16:creationId xmlns:a16="http://schemas.microsoft.com/office/drawing/2014/main" id="{8991B833-3980-58C7-5BEF-B47F995929CA}"/>
              </a:ext>
            </a:extLst>
          </p:cNvPr>
          <p:cNvSpPr txBox="1">
            <a:spLocks noChangeArrowheads="1"/>
          </p:cNvSpPr>
          <p:nvPr/>
        </p:nvSpPr>
        <p:spPr bwMode="auto">
          <a:xfrm>
            <a:off x="6167439" y="4881564"/>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a:solidFill>
                  <a:srgbClr val="FF0000"/>
                </a:solidFill>
                <a:latin typeface="Arial" charset="0"/>
              </a:rPr>
              <a:t>5</a:t>
            </a:r>
          </a:p>
        </p:txBody>
      </p:sp>
      <p:sp>
        <p:nvSpPr>
          <p:cNvPr id="66582" name="TextBox 26">
            <a:extLst>
              <a:ext uri="{FF2B5EF4-FFF2-40B4-BE49-F238E27FC236}">
                <a16:creationId xmlns:a16="http://schemas.microsoft.com/office/drawing/2014/main" id="{D741B8D2-CC0E-1340-2227-8518799B1368}"/>
              </a:ext>
            </a:extLst>
          </p:cNvPr>
          <p:cNvSpPr txBox="1">
            <a:spLocks noChangeArrowheads="1"/>
          </p:cNvSpPr>
          <p:nvPr/>
        </p:nvSpPr>
        <p:spPr bwMode="auto">
          <a:xfrm>
            <a:off x="2135189" y="1196976"/>
            <a:ext cx="720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4000" b="1" dirty="0">
                <a:solidFill>
                  <a:srgbClr val="FF0000"/>
                </a:solidFill>
                <a:latin typeface="Arial" charset="0"/>
              </a:rPr>
              <a:t>8</a:t>
            </a:r>
          </a:p>
        </p:txBody>
      </p:sp>
    </p:spTree>
    <p:extLst>
      <p:ext uri="{BB962C8B-B14F-4D97-AF65-F5344CB8AC3E}">
        <p14:creationId xmlns:p14="http://schemas.microsoft.com/office/powerpoint/2010/main" val="1184241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1775520" y="116632"/>
            <a:ext cx="8654550" cy="844798"/>
          </a:xfrm>
        </p:spPr>
        <p:txBody>
          <a:bodyPr>
            <a:normAutofit fontScale="90000"/>
          </a:bodyPr>
          <a:lstStyle/>
          <a:p>
            <a:r>
              <a:rPr lang="en-US" dirty="0">
                <a:solidFill>
                  <a:srgbClr val="C00000"/>
                </a:solidFill>
              </a:rPr>
              <a:t>Project-based</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12</a:t>
            </a:fld>
            <a:endParaRPr lang="zh-TW" altLang="en-US"/>
          </a:p>
        </p:txBody>
      </p:sp>
      <p:sp>
        <p:nvSpPr>
          <p:cNvPr id="7" name="Oval 6">
            <a:extLst>
              <a:ext uri="{FF2B5EF4-FFF2-40B4-BE49-F238E27FC236}">
                <a16:creationId xmlns:a16="http://schemas.microsoft.com/office/drawing/2014/main" id="{D88AA651-D1E9-D948-B8E3-92B4DCFCF8D5}"/>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Problem</a:t>
            </a:r>
          </a:p>
        </p:txBody>
      </p:sp>
      <p:sp>
        <p:nvSpPr>
          <p:cNvPr id="8" name="Oval 7">
            <a:extLst>
              <a:ext uri="{FF2B5EF4-FFF2-40B4-BE49-F238E27FC236}">
                <a16:creationId xmlns:a16="http://schemas.microsoft.com/office/drawing/2014/main" id="{8C9126C0-C46E-BB42-9AD1-0BFE4B4E792A}"/>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9" name="Oval 8">
            <a:extLst>
              <a:ext uri="{FF2B5EF4-FFF2-40B4-BE49-F238E27FC236}">
                <a16:creationId xmlns:a16="http://schemas.microsoft.com/office/drawing/2014/main" id="{537EFED1-0300-1346-9363-6EF925B48EC6}"/>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chemeClr val="tx1"/>
                </a:solidFill>
              </a:rPr>
              <a:t>Requirements</a:t>
            </a:r>
          </a:p>
        </p:txBody>
      </p:sp>
      <p:sp>
        <p:nvSpPr>
          <p:cNvPr id="10" name="TextBox 9">
            <a:extLst>
              <a:ext uri="{FF2B5EF4-FFF2-40B4-BE49-F238E27FC236}">
                <a16:creationId xmlns:a16="http://schemas.microsoft.com/office/drawing/2014/main" id="{588C00E5-E554-5440-8DD7-6C3BD87E968B}"/>
              </a:ext>
            </a:extLst>
          </p:cNvPr>
          <p:cNvSpPr txBox="1"/>
          <p:nvPr/>
        </p:nvSpPr>
        <p:spPr>
          <a:xfrm>
            <a:off x="5472674" y="1196753"/>
            <a:ext cx="1610121" cy="461665"/>
          </a:xfrm>
          <a:prstGeom prst="rect">
            <a:avLst/>
          </a:prstGeom>
          <a:noFill/>
        </p:spPr>
        <p:txBody>
          <a:bodyPr wrap="none" rtlCol="0">
            <a:spAutoFit/>
          </a:bodyPr>
          <a:lstStyle/>
          <a:p>
            <a:pPr algn="ctr"/>
            <a:r>
              <a:rPr lang="en-US" sz="2400" dirty="0">
                <a:solidFill>
                  <a:schemeClr val="accent1"/>
                </a:solidFill>
              </a:rPr>
              <a:t>CUSTOMER</a:t>
            </a:r>
          </a:p>
        </p:txBody>
      </p:sp>
      <p:sp>
        <p:nvSpPr>
          <p:cNvPr id="11" name="TextBox 10">
            <a:extLst>
              <a:ext uri="{FF2B5EF4-FFF2-40B4-BE49-F238E27FC236}">
                <a16:creationId xmlns:a16="http://schemas.microsoft.com/office/drawing/2014/main" id="{6678E30B-1DEE-E44E-A65B-D6F335973FC9}"/>
              </a:ext>
            </a:extLst>
          </p:cNvPr>
          <p:cNvSpPr txBox="1"/>
          <p:nvPr/>
        </p:nvSpPr>
        <p:spPr>
          <a:xfrm>
            <a:off x="2322970" y="5910372"/>
            <a:ext cx="3268975" cy="830997"/>
          </a:xfrm>
          <a:prstGeom prst="rect">
            <a:avLst/>
          </a:prstGeom>
          <a:noFill/>
        </p:spPr>
        <p:txBody>
          <a:bodyPr wrap="square" rtlCol="0">
            <a:spAutoFit/>
          </a:bodyPr>
          <a:lstStyle/>
          <a:p>
            <a:pPr algn="ctr"/>
            <a:r>
              <a:rPr lang="en-US" sz="2400" dirty="0">
                <a:solidFill>
                  <a:schemeClr val="accent1"/>
                </a:solidFill>
              </a:rPr>
              <a:t>CUSTOMER and </a:t>
            </a:r>
            <a:br>
              <a:rPr lang="en-US" sz="2400" dirty="0">
                <a:solidFill>
                  <a:schemeClr val="accent1"/>
                </a:solidFill>
              </a:rPr>
            </a:br>
            <a:r>
              <a:rPr lang="en-US" sz="2400" dirty="0">
                <a:solidFill>
                  <a:schemeClr val="accent1"/>
                </a:solidFill>
              </a:rPr>
              <a:t>DEVELOPER</a:t>
            </a:r>
          </a:p>
        </p:txBody>
      </p:sp>
      <p:sp>
        <p:nvSpPr>
          <p:cNvPr id="12" name="TextBox 11">
            <a:extLst>
              <a:ext uri="{FF2B5EF4-FFF2-40B4-BE49-F238E27FC236}">
                <a16:creationId xmlns:a16="http://schemas.microsoft.com/office/drawing/2014/main" id="{530C3EE7-BA39-0D48-A57D-60D7007868EC}"/>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8DB031AE-7D41-584C-8DF3-2A81D348011D}"/>
              </a:ext>
            </a:extLst>
          </p:cNvPr>
          <p:cNvSpPr txBox="1"/>
          <p:nvPr/>
        </p:nvSpPr>
        <p:spPr>
          <a:xfrm>
            <a:off x="2927649" y="3389580"/>
            <a:ext cx="1415131" cy="461665"/>
          </a:xfrm>
          <a:prstGeom prst="rect">
            <a:avLst/>
          </a:prstGeom>
          <a:noFill/>
        </p:spPr>
        <p:txBody>
          <a:bodyPr wrap="none" rtlCol="0">
            <a:spAutoFit/>
          </a:bodyPr>
          <a:lstStyle/>
          <a:p>
            <a:r>
              <a:rPr lang="en-US" sz="2400" dirty="0">
                <a:solidFill>
                  <a:schemeClr val="accent1"/>
                </a:solidFill>
              </a:rPr>
              <a:t>generates</a:t>
            </a:r>
          </a:p>
        </p:txBody>
      </p:sp>
      <p:sp>
        <p:nvSpPr>
          <p:cNvPr id="14" name="TextBox 13">
            <a:extLst>
              <a:ext uri="{FF2B5EF4-FFF2-40B4-BE49-F238E27FC236}">
                <a16:creationId xmlns:a16="http://schemas.microsoft.com/office/drawing/2014/main" id="{390E6DF3-5EE0-F14F-A8EB-B5F48DA91BDA}"/>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5" name="TextBox 14">
            <a:extLst>
              <a:ext uri="{FF2B5EF4-FFF2-40B4-BE49-F238E27FC236}">
                <a16:creationId xmlns:a16="http://schemas.microsoft.com/office/drawing/2014/main" id="{0AD6C07E-C7C7-6B4B-862C-06A66A64949D}"/>
              </a:ext>
            </a:extLst>
          </p:cNvPr>
          <p:cNvSpPr txBox="1"/>
          <p:nvPr/>
        </p:nvSpPr>
        <p:spPr>
          <a:xfrm>
            <a:off x="8247307" y="3389580"/>
            <a:ext cx="1500860" cy="461665"/>
          </a:xfrm>
          <a:prstGeom prst="rect">
            <a:avLst/>
          </a:prstGeom>
          <a:noFill/>
        </p:spPr>
        <p:txBody>
          <a:bodyPr wrap="none" rtlCol="0">
            <a:spAutoFit/>
          </a:bodyPr>
          <a:lstStyle/>
          <a:p>
            <a:r>
              <a:rPr lang="en-US" sz="2400" dirty="0">
                <a:solidFill>
                  <a:schemeClr val="accent1"/>
                </a:solidFill>
              </a:rPr>
              <a:t>helps-with</a:t>
            </a:r>
          </a:p>
        </p:txBody>
      </p:sp>
      <p:cxnSp>
        <p:nvCxnSpPr>
          <p:cNvPr id="16" name="Straight Arrow Connector 15">
            <a:extLst>
              <a:ext uri="{FF2B5EF4-FFF2-40B4-BE49-F238E27FC236}">
                <a16:creationId xmlns:a16="http://schemas.microsoft.com/office/drawing/2014/main" id="{6421E336-71E9-2B46-ACC7-EFB81D26FA64}"/>
              </a:ext>
            </a:extLst>
          </p:cNvPr>
          <p:cNvCxnSpPr>
            <a:cxnSpLocks/>
            <a:stCxn id="7" idx="3"/>
            <a:endCxn id="9"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B4351DE-A09F-2341-BCD8-F73701B9E9CB}"/>
              </a:ext>
            </a:extLst>
          </p:cNvPr>
          <p:cNvCxnSpPr>
            <a:cxnSpLocks/>
            <a:stCxn id="9" idx="6"/>
            <a:endCxn id="8"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641064D-F6E9-874F-AD61-C59F8631D483}"/>
              </a:ext>
            </a:extLst>
          </p:cNvPr>
          <p:cNvCxnSpPr>
            <a:cxnSpLocks/>
            <a:stCxn id="8"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58F1006F-DDAB-2644-8B72-92449B579C8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grpSp>
        <p:nvGrpSpPr>
          <p:cNvPr id="22" name="Group 21">
            <a:extLst>
              <a:ext uri="{FF2B5EF4-FFF2-40B4-BE49-F238E27FC236}">
                <a16:creationId xmlns:a16="http://schemas.microsoft.com/office/drawing/2014/main" id="{3C02BA49-81F6-BD45-AE4E-078F1D6DD218}"/>
              </a:ext>
            </a:extLst>
          </p:cNvPr>
          <p:cNvGrpSpPr/>
          <p:nvPr/>
        </p:nvGrpSpPr>
        <p:grpSpPr>
          <a:xfrm>
            <a:off x="1907232" y="4797291"/>
            <a:ext cx="586408" cy="769441"/>
            <a:chOff x="383232" y="4797290"/>
            <a:chExt cx="586408" cy="769441"/>
          </a:xfrm>
        </p:grpSpPr>
        <p:sp>
          <p:nvSpPr>
            <p:cNvPr id="20" name="文字方塊 14">
              <a:extLst>
                <a:ext uri="{FF2B5EF4-FFF2-40B4-BE49-F238E27FC236}">
                  <a16:creationId xmlns:a16="http://schemas.microsoft.com/office/drawing/2014/main" id="{3ACCBD5F-D467-224A-A925-66F33BCE9D67}"/>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21" name="Oval 20">
              <a:extLst>
                <a:ext uri="{FF2B5EF4-FFF2-40B4-BE49-F238E27FC236}">
                  <a16:creationId xmlns:a16="http://schemas.microsoft.com/office/drawing/2014/main" id="{D4F5D2EE-B76D-E042-AE83-370A61FB7A3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40349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rgbClr val="C00000"/>
                </a:solidFill>
              </a:rPr>
              <a:t>Product</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13</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Opportunity</a:t>
            </a:r>
          </a:p>
        </p:txBody>
      </p:sp>
      <p:sp>
        <p:nvSpPr>
          <p:cNvPr id="9" name="Oval 8">
            <a:extLst>
              <a:ext uri="{FF2B5EF4-FFF2-40B4-BE49-F238E27FC236}">
                <a16:creationId xmlns:a16="http://schemas.microsoft.com/office/drawing/2014/main" id="{A7D76207-EC3E-5C4E-8E26-4503441C05FC}"/>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10" name="Oval 9">
            <a:extLst>
              <a:ext uri="{FF2B5EF4-FFF2-40B4-BE49-F238E27FC236}">
                <a16:creationId xmlns:a16="http://schemas.microsoft.com/office/drawing/2014/main" id="{4CD29FF6-00EF-2C43-BF23-36251C892A03}"/>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features</a:t>
            </a:r>
          </a:p>
        </p:txBody>
      </p:sp>
      <p:sp>
        <p:nvSpPr>
          <p:cNvPr id="12" name="TextBox 11">
            <a:extLst>
              <a:ext uri="{FF2B5EF4-FFF2-40B4-BE49-F238E27FC236}">
                <a16:creationId xmlns:a16="http://schemas.microsoft.com/office/drawing/2014/main" id="{4422BC15-F569-0E41-8FCB-F870D3CAF143}"/>
              </a:ext>
            </a:extLst>
          </p:cNvPr>
          <p:cNvSpPr txBox="1"/>
          <p:nvPr/>
        </p:nvSpPr>
        <p:spPr>
          <a:xfrm>
            <a:off x="5231905" y="1196753"/>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5A058A7E-1AAA-984F-948E-33991B5CBCAD}"/>
              </a:ext>
            </a:extLst>
          </p:cNvPr>
          <p:cNvSpPr txBox="1"/>
          <p:nvPr/>
        </p:nvSpPr>
        <p:spPr>
          <a:xfrm>
            <a:off x="2805274" y="5974868"/>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4" name="TextBox 13">
            <a:extLst>
              <a:ext uri="{FF2B5EF4-FFF2-40B4-BE49-F238E27FC236}">
                <a16:creationId xmlns:a16="http://schemas.microsoft.com/office/drawing/2014/main" id="{02AE4414-B7C8-BE4B-B745-8195D9529253}"/>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5" name="TextBox 14">
            <a:extLst>
              <a:ext uri="{FF2B5EF4-FFF2-40B4-BE49-F238E27FC236}">
                <a16:creationId xmlns:a16="http://schemas.microsoft.com/office/drawing/2014/main" id="{F4A579CF-B6AC-634C-A30C-BB83139AE88A}"/>
              </a:ext>
            </a:extLst>
          </p:cNvPr>
          <p:cNvSpPr txBox="1"/>
          <p:nvPr/>
        </p:nvSpPr>
        <p:spPr>
          <a:xfrm>
            <a:off x="3287689" y="3389580"/>
            <a:ext cx="1147237" cy="461665"/>
          </a:xfrm>
          <a:prstGeom prst="rect">
            <a:avLst/>
          </a:prstGeom>
          <a:noFill/>
        </p:spPr>
        <p:txBody>
          <a:bodyPr wrap="none" rtlCol="0">
            <a:spAutoFit/>
          </a:bodyPr>
          <a:lstStyle/>
          <a:p>
            <a:r>
              <a:rPr lang="en-US" sz="2400" dirty="0">
                <a:solidFill>
                  <a:schemeClr val="accent1"/>
                </a:solidFill>
              </a:rPr>
              <a:t>inspires</a:t>
            </a:r>
          </a:p>
        </p:txBody>
      </p:sp>
      <p:sp>
        <p:nvSpPr>
          <p:cNvPr id="16" name="TextBox 15">
            <a:extLst>
              <a:ext uri="{FF2B5EF4-FFF2-40B4-BE49-F238E27FC236}">
                <a16:creationId xmlns:a16="http://schemas.microsoft.com/office/drawing/2014/main" id="{3EF88423-15EF-9441-8745-C546088A3E39}"/>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7" name="TextBox 16">
            <a:extLst>
              <a:ext uri="{FF2B5EF4-FFF2-40B4-BE49-F238E27FC236}">
                <a16:creationId xmlns:a16="http://schemas.microsoft.com/office/drawing/2014/main" id="{DA1B8A5A-3A21-EC46-A0BD-A74B23D825E2}"/>
              </a:ext>
            </a:extLst>
          </p:cNvPr>
          <p:cNvSpPr txBox="1"/>
          <p:nvPr/>
        </p:nvSpPr>
        <p:spPr>
          <a:xfrm>
            <a:off x="8247307" y="3389580"/>
            <a:ext cx="1119474" cy="461665"/>
          </a:xfrm>
          <a:prstGeom prst="rect">
            <a:avLst/>
          </a:prstGeom>
          <a:noFill/>
        </p:spPr>
        <p:txBody>
          <a:bodyPr wrap="none" rtlCol="0">
            <a:spAutoFit/>
          </a:bodyPr>
          <a:lstStyle/>
          <a:p>
            <a:r>
              <a:rPr lang="en-US" sz="2400" dirty="0">
                <a:solidFill>
                  <a:schemeClr val="accent1"/>
                </a:solidFill>
              </a:rPr>
              <a:t>realizes</a:t>
            </a:r>
          </a:p>
        </p:txBody>
      </p:sp>
      <p:cxnSp>
        <p:nvCxnSpPr>
          <p:cNvPr id="21" name="Straight Arrow Connector 20">
            <a:extLst>
              <a:ext uri="{FF2B5EF4-FFF2-40B4-BE49-F238E27FC236}">
                <a16:creationId xmlns:a16="http://schemas.microsoft.com/office/drawing/2014/main" id="{DCA90CE1-8CB5-5941-9DCD-63539040AEF2}"/>
              </a:ext>
            </a:extLst>
          </p:cNvPr>
          <p:cNvCxnSpPr>
            <a:cxnSpLocks/>
            <a:stCxn id="8" idx="3"/>
            <a:endCxn id="10"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BE37E0E-96A9-4C48-9E01-AE313509497C}"/>
              </a:ext>
            </a:extLst>
          </p:cNvPr>
          <p:cNvCxnSpPr>
            <a:cxnSpLocks/>
            <a:stCxn id="10" idx="6"/>
            <a:endCxn id="9"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A67944-96C3-8C48-8F4D-1CD760919879}"/>
              </a:ext>
            </a:extLst>
          </p:cNvPr>
          <p:cNvCxnSpPr>
            <a:cxnSpLocks/>
            <a:stCxn id="9"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8B48951-791E-AA44-A04E-097AE7B3BE58}"/>
              </a:ext>
            </a:extLst>
          </p:cNvPr>
          <p:cNvGrpSpPr/>
          <p:nvPr/>
        </p:nvGrpSpPr>
        <p:grpSpPr>
          <a:xfrm>
            <a:off x="4130818" y="1947858"/>
            <a:ext cx="586408" cy="769441"/>
            <a:chOff x="383232" y="4797290"/>
            <a:chExt cx="586408" cy="769441"/>
          </a:xfrm>
        </p:grpSpPr>
        <p:sp>
          <p:nvSpPr>
            <p:cNvPr id="40" name="文字方塊 14">
              <a:extLst>
                <a:ext uri="{FF2B5EF4-FFF2-40B4-BE49-F238E27FC236}">
                  <a16:creationId xmlns:a16="http://schemas.microsoft.com/office/drawing/2014/main" id="{0130F48C-E365-C44E-8449-CA365E3EF1ED}"/>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41" name="Oval 40">
              <a:extLst>
                <a:ext uri="{FF2B5EF4-FFF2-40B4-BE49-F238E27FC236}">
                  <a16:creationId xmlns:a16="http://schemas.microsoft.com/office/drawing/2014/main" id="{C6E94A96-BCC7-0143-B15F-A7326F67055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00678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chemeClr val="accent1"/>
                </a:solidFill>
              </a:rPr>
              <a:t>Software execution models</a:t>
            </a:r>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28" name="Straight Arrow Connector 27">
            <a:extLst>
              <a:ext uri="{FF2B5EF4-FFF2-40B4-BE49-F238E27FC236}">
                <a16:creationId xmlns:a16="http://schemas.microsoft.com/office/drawing/2014/main" id="{BFA67944-96C3-8C48-8F4D-1CD760919879}"/>
              </a:ext>
            </a:extLst>
          </p:cNvPr>
          <p:cNvCxnSpPr>
            <a:cxnSpLocks/>
            <a:stCxn id="27" idx="0"/>
            <a:endCxn id="22" idx="2"/>
          </p:cNvCxnSpPr>
          <p:nvPr/>
        </p:nvCxnSpPr>
        <p:spPr>
          <a:xfrm flipV="1">
            <a:off x="3215680" y="3741938"/>
            <a:ext cx="0" cy="911198"/>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96B7BEBA-5FA2-274A-9D33-90033C6A80CE}"/>
              </a:ext>
            </a:extLst>
          </p:cNvPr>
          <p:cNvSpPr>
            <a:spLocks noChangeArrowheads="1"/>
          </p:cNvSpPr>
          <p:nvPr/>
        </p:nvSpPr>
        <p:spPr bwMode="auto">
          <a:xfrm>
            <a:off x="2090566" y="249289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Product functionality</a:t>
            </a:r>
          </a:p>
          <a:p>
            <a:pPr algn="ctr">
              <a:defRPr/>
            </a:pPr>
            <a:r>
              <a:rPr lang="en-US" sz="1700" dirty="0"/>
              <a:t>User data</a:t>
            </a:r>
          </a:p>
        </p:txBody>
      </p:sp>
      <p:sp>
        <p:nvSpPr>
          <p:cNvPr id="23" name="TextBox 22">
            <a:extLst>
              <a:ext uri="{FF2B5EF4-FFF2-40B4-BE49-F238E27FC236}">
                <a16:creationId xmlns:a16="http://schemas.microsoft.com/office/drawing/2014/main" id="{95B624DE-0DC6-9A41-830F-8FAEFCEFE2B3}"/>
              </a:ext>
            </a:extLst>
          </p:cNvPr>
          <p:cNvSpPr txBox="1"/>
          <p:nvPr/>
        </p:nvSpPr>
        <p:spPr>
          <a:xfrm>
            <a:off x="1910546" y="1689397"/>
            <a:ext cx="2610268" cy="400110"/>
          </a:xfrm>
          <a:prstGeom prst="rect">
            <a:avLst/>
          </a:prstGeom>
          <a:noFill/>
        </p:spPr>
        <p:txBody>
          <a:bodyPr wrap="square" rtlCol="0">
            <a:spAutoFit/>
          </a:bodyPr>
          <a:lstStyle/>
          <a:p>
            <a:pPr algn="ctr"/>
            <a:r>
              <a:rPr lang="en-US" sz="2000" b="1" dirty="0">
                <a:solidFill>
                  <a:schemeClr val="tx2"/>
                </a:solidFill>
              </a:rPr>
              <a:t>Stand-alone execution</a:t>
            </a:r>
          </a:p>
        </p:txBody>
      </p:sp>
      <p:sp>
        <p:nvSpPr>
          <p:cNvPr id="25" name="TextBox 24">
            <a:extLst>
              <a:ext uri="{FF2B5EF4-FFF2-40B4-BE49-F238E27FC236}">
                <a16:creationId xmlns:a16="http://schemas.microsoft.com/office/drawing/2014/main" id="{2B16FF25-D41B-FA4C-88FF-14E9F79668A9}"/>
              </a:ext>
            </a:extLst>
          </p:cNvPr>
          <p:cNvSpPr txBox="1"/>
          <p:nvPr/>
        </p:nvSpPr>
        <p:spPr>
          <a:xfrm>
            <a:off x="4792997" y="1689397"/>
            <a:ext cx="2610268" cy="400110"/>
          </a:xfrm>
          <a:prstGeom prst="rect">
            <a:avLst/>
          </a:prstGeom>
          <a:noFill/>
        </p:spPr>
        <p:txBody>
          <a:bodyPr wrap="square" rtlCol="0">
            <a:spAutoFit/>
          </a:bodyPr>
          <a:lstStyle/>
          <a:p>
            <a:pPr algn="ctr"/>
            <a:r>
              <a:rPr lang="en-US" sz="2000" b="1" dirty="0">
                <a:solidFill>
                  <a:schemeClr val="tx2"/>
                </a:solidFill>
              </a:rPr>
              <a:t>Hybrid execution</a:t>
            </a:r>
          </a:p>
        </p:txBody>
      </p:sp>
      <p:sp>
        <p:nvSpPr>
          <p:cNvPr id="27" name="Rounded Rectangle 26">
            <a:extLst>
              <a:ext uri="{FF2B5EF4-FFF2-40B4-BE49-F238E27FC236}">
                <a16:creationId xmlns:a16="http://schemas.microsoft.com/office/drawing/2014/main" id="{3E8A027A-9A9D-144C-BDEB-776149CD077E}"/>
              </a:ext>
            </a:extLst>
          </p:cNvPr>
          <p:cNvSpPr>
            <a:spLocks noChangeArrowheads="1"/>
          </p:cNvSpPr>
          <p:nvPr/>
        </p:nvSpPr>
        <p:spPr bwMode="auto">
          <a:xfrm>
            <a:off x="2090566" y="465313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updates</a:t>
            </a:r>
          </a:p>
        </p:txBody>
      </p:sp>
      <p:sp>
        <p:nvSpPr>
          <p:cNvPr id="32" name="TextBox 31">
            <a:extLst>
              <a:ext uri="{FF2B5EF4-FFF2-40B4-BE49-F238E27FC236}">
                <a16:creationId xmlns:a16="http://schemas.microsoft.com/office/drawing/2014/main" id="{8C2ABC9C-040D-A647-A1B7-282891201F44}"/>
              </a:ext>
            </a:extLst>
          </p:cNvPr>
          <p:cNvSpPr txBox="1"/>
          <p:nvPr/>
        </p:nvSpPr>
        <p:spPr>
          <a:xfrm>
            <a:off x="1910546" y="2115348"/>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3" name="TextBox 32">
            <a:extLst>
              <a:ext uri="{FF2B5EF4-FFF2-40B4-BE49-F238E27FC236}">
                <a16:creationId xmlns:a16="http://schemas.microsoft.com/office/drawing/2014/main" id="{1998508C-ACBB-F24A-8FE3-ED48166B1B6F}"/>
              </a:ext>
            </a:extLst>
          </p:cNvPr>
          <p:cNvSpPr txBox="1"/>
          <p:nvPr/>
        </p:nvSpPr>
        <p:spPr>
          <a:xfrm>
            <a:off x="1910546" y="6021289"/>
            <a:ext cx="2610268" cy="353943"/>
          </a:xfrm>
          <a:prstGeom prst="rect">
            <a:avLst/>
          </a:prstGeom>
          <a:noFill/>
        </p:spPr>
        <p:txBody>
          <a:bodyPr wrap="square" rtlCol="0">
            <a:spAutoFit/>
          </a:bodyPr>
          <a:lstStyle/>
          <a:p>
            <a:pPr algn="ctr"/>
            <a:r>
              <a:rPr lang="en-US" sz="1700" dirty="0">
                <a:solidFill>
                  <a:schemeClr val="tx2"/>
                </a:solidFill>
              </a:rPr>
              <a:t>Vendor’s servers</a:t>
            </a:r>
          </a:p>
        </p:txBody>
      </p:sp>
      <p:cxnSp>
        <p:nvCxnSpPr>
          <p:cNvPr id="34" name="Straight Arrow Connector 33">
            <a:extLst>
              <a:ext uri="{FF2B5EF4-FFF2-40B4-BE49-F238E27FC236}">
                <a16:creationId xmlns:a16="http://schemas.microsoft.com/office/drawing/2014/main" id="{E4A3F47E-3AF0-E043-B857-DD59F9954BD6}"/>
              </a:ext>
            </a:extLst>
          </p:cNvPr>
          <p:cNvCxnSpPr>
            <a:cxnSpLocks/>
          </p:cNvCxnSpPr>
          <p:nvPr/>
        </p:nvCxnSpPr>
        <p:spPr>
          <a:xfrm flipV="1">
            <a:off x="6098131" y="3748035"/>
            <a:ext cx="0"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3F8EEA15-4DAF-654B-91D2-55198A014FF8}"/>
              </a:ext>
            </a:extLst>
          </p:cNvPr>
          <p:cNvSpPr>
            <a:spLocks noChangeArrowheads="1"/>
          </p:cNvSpPr>
          <p:nvPr/>
        </p:nvSpPr>
        <p:spPr bwMode="auto">
          <a:xfrm>
            <a:off x="4973017" y="249899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Partial functionality</a:t>
            </a:r>
          </a:p>
          <a:p>
            <a:pPr algn="ctr">
              <a:defRPr/>
            </a:pPr>
            <a:r>
              <a:rPr lang="en-US" sz="1700" dirty="0"/>
              <a:t>User data</a:t>
            </a:r>
          </a:p>
        </p:txBody>
      </p:sp>
      <p:sp>
        <p:nvSpPr>
          <p:cNvPr id="36" name="Rounded Rectangle 35">
            <a:extLst>
              <a:ext uri="{FF2B5EF4-FFF2-40B4-BE49-F238E27FC236}">
                <a16:creationId xmlns:a16="http://schemas.microsoft.com/office/drawing/2014/main" id="{05664AD5-DF95-0C42-B2E7-21FF6B658394}"/>
              </a:ext>
            </a:extLst>
          </p:cNvPr>
          <p:cNvSpPr>
            <a:spLocks noChangeArrowheads="1"/>
          </p:cNvSpPr>
          <p:nvPr/>
        </p:nvSpPr>
        <p:spPr bwMode="auto">
          <a:xfrm>
            <a:off x="4973017" y="465923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Additional functionality</a:t>
            </a:r>
          </a:p>
          <a:p>
            <a:pPr algn="ctr">
              <a:defRPr/>
            </a:pPr>
            <a:r>
              <a:rPr lang="en-US" sz="1700" dirty="0"/>
              <a:t>User data backups</a:t>
            </a:r>
          </a:p>
          <a:p>
            <a:pPr algn="ctr">
              <a:defRPr/>
            </a:pPr>
            <a:r>
              <a:rPr lang="en-US" sz="1700" dirty="0"/>
              <a:t>Product updates</a:t>
            </a:r>
          </a:p>
        </p:txBody>
      </p:sp>
      <p:sp>
        <p:nvSpPr>
          <p:cNvPr id="37" name="TextBox 36">
            <a:extLst>
              <a:ext uri="{FF2B5EF4-FFF2-40B4-BE49-F238E27FC236}">
                <a16:creationId xmlns:a16="http://schemas.microsoft.com/office/drawing/2014/main" id="{CA2AFEFC-9081-A943-B9E5-F3D49D77E0D7}"/>
              </a:ext>
            </a:extLst>
          </p:cNvPr>
          <p:cNvSpPr txBox="1"/>
          <p:nvPr/>
        </p:nvSpPr>
        <p:spPr>
          <a:xfrm>
            <a:off x="4792997" y="2121445"/>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8" name="TextBox 37">
            <a:extLst>
              <a:ext uri="{FF2B5EF4-FFF2-40B4-BE49-F238E27FC236}">
                <a16:creationId xmlns:a16="http://schemas.microsoft.com/office/drawing/2014/main" id="{09CA7BAC-80D7-E84B-9AAC-2C4EDDE6B4F5}"/>
              </a:ext>
            </a:extLst>
          </p:cNvPr>
          <p:cNvSpPr txBox="1"/>
          <p:nvPr/>
        </p:nvSpPr>
        <p:spPr>
          <a:xfrm>
            <a:off x="4792997" y="6027386"/>
            <a:ext cx="2610268" cy="353943"/>
          </a:xfrm>
          <a:prstGeom prst="rect">
            <a:avLst/>
          </a:prstGeom>
          <a:noFill/>
        </p:spPr>
        <p:txBody>
          <a:bodyPr wrap="square" rtlCol="0">
            <a:spAutoFit/>
          </a:bodyPr>
          <a:lstStyle/>
          <a:p>
            <a:pPr algn="ctr"/>
            <a:r>
              <a:rPr lang="en-US" sz="1700" dirty="0">
                <a:solidFill>
                  <a:schemeClr val="tx2"/>
                </a:solidFill>
              </a:rPr>
              <a:t>Vendor’s servers</a:t>
            </a:r>
          </a:p>
        </p:txBody>
      </p:sp>
      <p:sp>
        <p:nvSpPr>
          <p:cNvPr id="42" name="TextBox 41">
            <a:extLst>
              <a:ext uri="{FF2B5EF4-FFF2-40B4-BE49-F238E27FC236}">
                <a16:creationId xmlns:a16="http://schemas.microsoft.com/office/drawing/2014/main" id="{EA154760-DC1B-2747-9A97-1826A8714C05}"/>
              </a:ext>
            </a:extLst>
          </p:cNvPr>
          <p:cNvSpPr txBox="1"/>
          <p:nvPr/>
        </p:nvSpPr>
        <p:spPr>
          <a:xfrm>
            <a:off x="7608168" y="1706906"/>
            <a:ext cx="2610268" cy="400110"/>
          </a:xfrm>
          <a:prstGeom prst="rect">
            <a:avLst/>
          </a:prstGeom>
          <a:noFill/>
        </p:spPr>
        <p:txBody>
          <a:bodyPr wrap="square" rtlCol="0">
            <a:spAutoFit/>
          </a:bodyPr>
          <a:lstStyle/>
          <a:p>
            <a:pPr algn="ctr"/>
            <a:r>
              <a:rPr lang="en-US" sz="2000" b="1" dirty="0">
                <a:solidFill>
                  <a:srgbClr val="C00000"/>
                </a:solidFill>
              </a:rPr>
              <a:t>Software as a service</a:t>
            </a:r>
          </a:p>
        </p:txBody>
      </p:sp>
      <p:cxnSp>
        <p:nvCxnSpPr>
          <p:cNvPr id="43" name="Straight Arrow Connector 42">
            <a:extLst>
              <a:ext uri="{FF2B5EF4-FFF2-40B4-BE49-F238E27FC236}">
                <a16:creationId xmlns:a16="http://schemas.microsoft.com/office/drawing/2014/main" id="{FF74CDA3-82A9-424E-B2AC-645CEF704FEC}"/>
              </a:ext>
            </a:extLst>
          </p:cNvPr>
          <p:cNvCxnSpPr>
            <a:cxnSpLocks/>
            <a:stCxn id="45" idx="0"/>
          </p:cNvCxnSpPr>
          <p:nvPr/>
        </p:nvCxnSpPr>
        <p:spPr>
          <a:xfrm flipH="1" flipV="1">
            <a:off x="8893360" y="3765544"/>
            <a:ext cx="19942"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AA8F57A4-0AC4-EF4B-8CFC-E62C647B9074}"/>
              </a:ext>
            </a:extLst>
          </p:cNvPr>
          <p:cNvSpPr>
            <a:spLocks noChangeArrowheads="1"/>
          </p:cNvSpPr>
          <p:nvPr/>
        </p:nvSpPr>
        <p:spPr bwMode="auto">
          <a:xfrm>
            <a:off x="7788188" y="251650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(browser or app)</a:t>
            </a:r>
          </a:p>
        </p:txBody>
      </p:sp>
      <p:sp>
        <p:nvSpPr>
          <p:cNvPr id="45" name="Rounded Rectangle 44">
            <a:extLst>
              <a:ext uri="{FF2B5EF4-FFF2-40B4-BE49-F238E27FC236}">
                <a16:creationId xmlns:a16="http://schemas.microsoft.com/office/drawing/2014/main" id="{25BC42CC-0223-364D-9264-7DACB71D2F85}"/>
              </a:ext>
            </a:extLst>
          </p:cNvPr>
          <p:cNvSpPr>
            <a:spLocks noChangeArrowheads="1"/>
          </p:cNvSpPr>
          <p:nvPr/>
        </p:nvSpPr>
        <p:spPr bwMode="auto">
          <a:xfrm>
            <a:off x="7788188" y="467674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functionality</a:t>
            </a:r>
          </a:p>
          <a:p>
            <a:pPr algn="ctr">
              <a:defRPr/>
            </a:pPr>
            <a:r>
              <a:rPr lang="en-US" sz="1700" dirty="0"/>
              <a:t>User data</a:t>
            </a:r>
          </a:p>
        </p:txBody>
      </p:sp>
      <p:sp>
        <p:nvSpPr>
          <p:cNvPr id="46" name="TextBox 45">
            <a:extLst>
              <a:ext uri="{FF2B5EF4-FFF2-40B4-BE49-F238E27FC236}">
                <a16:creationId xmlns:a16="http://schemas.microsoft.com/office/drawing/2014/main" id="{BA2A361E-A90C-FE4F-B4F3-43410894C2EA}"/>
              </a:ext>
            </a:extLst>
          </p:cNvPr>
          <p:cNvSpPr txBox="1"/>
          <p:nvPr/>
        </p:nvSpPr>
        <p:spPr>
          <a:xfrm>
            <a:off x="7608168" y="2138954"/>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47" name="TextBox 46">
            <a:extLst>
              <a:ext uri="{FF2B5EF4-FFF2-40B4-BE49-F238E27FC236}">
                <a16:creationId xmlns:a16="http://schemas.microsoft.com/office/drawing/2014/main" id="{C1A9FF29-70D0-6143-BC8F-21E0B8C2CD3D}"/>
              </a:ext>
            </a:extLst>
          </p:cNvPr>
          <p:cNvSpPr txBox="1"/>
          <p:nvPr/>
        </p:nvSpPr>
        <p:spPr>
          <a:xfrm>
            <a:off x="7608168" y="6044895"/>
            <a:ext cx="2610268" cy="353943"/>
          </a:xfrm>
          <a:prstGeom prst="rect">
            <a:avLst/>
          </a:prstGeom>
          <a:noFill/>
        </p:spPr>
        <p:txBody>
          <a:bodyPr wrap="square" rtlCol="0">
            <a:spAutoFit/>
          </a:bodyPr>
          <a:lstStyle/>
          <a:p>
            <a:pPr algn="ctr"/>
            <a:r>
              <a:rPr lang="en-US" sz="1700" dirty="0">
                <a:solidFill>
                  <a:schemeClr val="tx2"/>
                </a:solidFill>
              </a:rPr>
              <a:t>Vendor’s servers</a:t>
            </a:r>
          </a:p>
        </p:txBody>
      </p:sp>
    </p:spTree>
    <p:extLst>
      <p:ext uri="{BB962C8B-B14F-4D97-AF65-F5344CB8AC3E}">
        <p14:creationId xmlns:p14="http://schemas.microsoft.com/office/powerpoint/2010/main" val="2093707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030924"/>
          </a:xfrm>
        </p:spPr>
        <p:txBody>
          <a:bodyPr/>
          <a:lstStyle/>
          <a:p>
            <a:r>
              <a:rPr lang="en-US" dirty="0">
                <a:solidFill>
                  <a:schemeClr val="accent1"/>
                </a:solidFill>
              </a:rPr>
              <a:t>Product management concerns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15</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183044"/>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a:stCxn id="8" idx="0"/>
            <a:endCxn id="39" idx="4"/>
          </p:cNvCxnSpPr>
          <p:nvPr/>
        </p:nvCxnSpPr>
        <p:spPr>
          <a:xfrm flipV="1">
            <a:off x="6142529" y="2652589"/>
            <a:ext cx="52978" cy="530454"/>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B560C62-2788-E141-AC3E-A199E695708B}"/>
              </a:ext>
            </a:extLst>
          </p:cNvPr>
          <p:cNvCxnSpPr>
            <a:cxnSpLocks/>
            <a:stCxn id="44" idx="1"/>
            <a:endCxn id="8" idx="5"/>
          </p:cNvCxnSpPr>
          <p:nvPr/>
        </p:nvCxnSpPr>
        <p:spPr>
          <a:xfrm flipH="1" flipV="1">
            <a:off x="6835927" y="4671528"/>
            <a:ext cx="627408" cy="381008"/>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40" idx="7"/>
          </p:cNvCxnSpPr>
          <p:nvPr/>
        </p:nvCxnSpPr>
        <p:spPr>
          <a:xfrm flipH="1">
            <a:off x="4901869" y="4671528"/>
            <a:ext cx="547262" cy="30187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B90BB890-DAF0-F941-A1D5-9E7FFA8488D1}"/>
              </a:ext>
            </a:extLst>
          </p:cNvPr>
          <p:cNvSpPr/>
          <p:nvPr/>
        </p:nvSpPr>
        <p:spPr>
          <a:xfrm>
            <a:off x="3701318" y="1730396"/>
            <a:ext cx="5022974" cy="4598793"/>
          </a:xfrm>
          <a:prstGeom prst="arc">
            <a:avLst>
              <a:gd name="adj1" fmla="val 9741802"/>
              <a:gd name="adj2" fmla="val 14635118"/>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5CE6C5C4-5FEB-A14D-A26F-29680D3A7CA9}"/>
              </a:ext>
            </a:extLst>
          </p:cNvPr>
          <p:cNvSpPr/>
          <p:nvPr/>
        </p:nvSpPr>
        <p:spPr>
          <a:xfrm>
            <a:off x="3701318" y="1730396"/>
            <a:ext cx="5022974" cy="4598793"/>
          </a:xfrm>
          <a:prstGeom prst="arc">
            <a:avLst>
              <a:gd name="adj1" fmla="val 3775274"/>
              <a:gd name="adj2" fmla="val 7120452"/>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B641726D-2A04-C344-867A-777D0D9C13A5}"/>
              </a:ext>
            </a:extLst>
          </p:cNvPr>
          <p:cNvSpPr/>
          <p:nvPr/>
        </p:nvSpPr>
        <p:spPr>
          <a:xfrm>
            <a:off x="3701318" y="1730396"/>
            <a:ext cx="5022974" cy="4598793"/>
          </a:xfrm>
          <a:prstGeom prst="arc">
            <a:avLst>
              <a:gd name="adj1" fmla="val 17753740"/>
              <a:gd name="adj2" fmla="val 1006704"/>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38">
            <a:extLst>
              <a:ext uri="{FF2B5EF4-FFF2-40B4-BE49-F238E27FC236}">
                <a16:creationId xmlns:a16="http://schemas.microsoft.com/office/drawing/2014/main" id="{CF45E486-27D8-CF45-B954-E18AA9D79371}"/>
              </a:ext>
            </a:extLst>
          </p:cNvPr>
          <p:cNvSpPr/>
          <p:nvPr/>
        </p:nvSpPr>
        <p:spPr>
          <a:xfrm>
            <a:off x="5214894" y="908721"/>
            <a:ext cx="1961226" cy="17438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Business </a:t>
            </a:r>
            <a:br>
              <a:rPr lang="en-US" sz="2600" dirty="0">
                <a:solidFill>
                  <a:schemeClr val="tx1"/>
                </a:solidFill>
              </a:rPr>
            </a:br>
            <a:r>
              <a:rPr lang="en-US" sz="2600" dirty="0">
                <a:solidFill>
                  <a:schemeClr val="tx1"/>
                </a:solidFill>
              </a:rPr>
              <a:t>needs</a:t>
            </a:r>
          </a:p>
        </p:txBody>
      </p:sp>
      <p:sp>
        <p:nvSpPr>
          <p:cNvPr id="40" name="Oval 39">
            <a:extLst>
              <a:ext uri="{FF2B5EF4-FFF2-40B4-BE49-F238E27FC236}">
                <a16:creationId xmlns:a16="http://schemas.microsoft.com/office/drawing/2014/main" id="{5C4926C6-4649-FC44-BCBF-0BF5FAEC0729}"/>
              </a:ext>
            </a:extLst>
          </p:cNvPr>
          <p:cNvSpPr/>
          <p:nvPr/>
        </p:nvSpPr>
        <p:spPr>
          <a:xfrm>
            <a:off x="3227858" y="4718017"/>
            <a:ext cx="1961226" cy="1743869"/>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Technology </a:t>
            </a:r>
            <a:br>
              <a:rPr lang="en-US" sz="2600" dirty="0">
                <a:solidFill>
                  <a:schemeClr val="tx1"/>
                </a:solidFill>
              </a:rPr>
            </a:br>
            <a:r>
              <a:rPr lang="en-US" sz="2600" dirty="0">
                <a:solidFill>
                  <a:schemeClr val="tx1"/>
                </a:solidFill>
              </a:rPr>
              <a:t>constraints</a:t>
            </a:r>
          </a:p>
        </p:txBody>
      </p:sp>
      <p:sp>
        <p:nvSpPr>
          <p:cNvPr id="44" name="Oval 43">
            <a:extLst>
              <a:ext uri="{FF2B5EF4-FFF2-40B4-BE49-F238E27FC236}">
                <a16:creationId xmlns:a16="http://schemas.microsoft.com/office/drawing/2014/main" id="{FF10589E-910A-A640-945F-3E5E43895909}"/>
              </a:ext>
            </a:extLst>
          </p:cNvPr>
          <p:cNvSpPr/>
          <p:nvPr/>
        </p:nvSpPr>
        <p:spPr>
          <a:xfrm>
            <a:off x="7176120" y="4797153"/>
            <a:ext cx="1961226" cy="1743869"/>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Customer </a:t>
            </a:r>
            <a:br>
              <a:rPr lang="en-US" sz="2600" dirty="0">
                <a:solidFill>
                  <a:schemeClr val="tx1"/>
                </a:solidFill>
              </a:rPr>
            </a:br>
            <a:r>
              <a:rPr lang="en-US" sz="2600" dirty="0">
                <a:solidFill>
                  <a:schemeClr val="tx1"/>
                </a:solidFill>
              </a:rPr>
              <a:t>experience</a:t>
            </a:r>
          </a:p>
        </p:txBody>
      </p:sp>
    </p:spTree>
    <p:extLst>
      <p:ext uri="{BB962C8B-B14F-4D97-AF65-F5344CB8AC3E}">
        <p14:creationId xmlns:p14="http://schemas.microsoft.com/office/powerpoint/2010/main" val="3207133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391588"/>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16</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095359"/>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p:cNvCxnSpPr>
          <p:nvPr/>
        </p:nvCxnSpPr>
        <p:spPr>
          <a:xfrm flipH="1" flipV="1">
            <a:off x="6136574" y="2534906"/>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FA3CAFD3-1096-4A49-B367-BF0108CA1BAC}"/>
              </a:ext>
            </a:extLst>
          </p:cNvPr>
          <p:cNvSpPr>
            <a:spLocks noChangeArrowheads="1"/>
          </p:cNvSpPr>
          <p:nvPr/>
        </p:nvSpPr>
        <p:spPr bwMode="auto">
          <a:xfrm>
            <a:off x="2495601"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backlog management</a:t>
            </a:r>
          </a:p>
        </p:txBody>
      </p:sp>
      <p:sp>
        <p:nvSpPr>
          <p:cNvPr id="26" name="Rounded Rectangle 25">
            <a:extLst>
              <a:ext uri="{FF2B5EF4-FFF2-40B4-BE49-F238E27FC236}">
                <a16:creationId xmlns:a16="http://schemas.microsoft.com/office/drawing/2014/main" id="{FA5EA15E-1EE4-BB4F-B800-8A06560A3046}"/>
              </a:ext>
            </a:extLst>
          </p:cNvPr>
          <p:cNvSpPr>
            <a:spLocks noChangeArrowheads="1"/>
          </p:cNvSpPr>
          <p:nvPr/>
        </p:nvSpPr>
        <p:spPr bwMode="auto">
          <a:xfrm>
            <a:off x="5161166" y="1517236"/>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vision management</a:t>
            </a:r>
          </a:p>
        </p:txBody>
      </p:sp>
      <p:sp>
        <p:nvSpPr>
          <p:cNvPr id="27" name="Rounded Rectangle 26">
            <a:extLst>
              <a:ext uri="{FF2B5EF4-FFF2-40B4-BE49-F238E27FC236}">
                <a16:creationId xmlns:a16="http://schemas.microsoft.com/office/drawing/2014/main" id="{B532AB51-04A7-3D45-A465-5343822D1580}"/>
              </a:ext>
            </a:extLst>
          </p:cNvPr>
          <p:cNvSpPr>
            <a:spLocks noChangeArrowheads="1"/>
          </p:cNvSpPr>
          <p:nvPr/>
        </p:nvSpPr>
        <p:spPr bwMode="auto">
          <a:xfrm>
            <a:off x="2527643"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Acceptance </a:t>
            </a:r>
            <a:br>
              <a:rPr lang="en-US" sz="2200" dirty="0"/>
            </a:br>
            <a:r>
              <a:rPr lang="en-US" sz="2200" dirty="0"/>
              <a:t>testing</a:t>
            </a:r>
          </a:p>
        </p:txBody>
      </p:sp>
      <p:sp>
        <p:nvSpPr>
          <p:cNvPr id="29" name="Rounded Rectangle 28">
            <a:extLst>
              <a:ext uri="{FF2B5EF4-FFF2-40B4-BE49-F238E27FC236}">
                <a16:creationId xmlns:a16="http://schemas.microsoft.com/office/drawing/2014/main" id="{0F2110A9-5DD6-8C4E-8E1F-E46C8E26634B}"/>
              </a:ext>
            </a:extLst>
          </p:cNvPr>
          <p:cNvSpPr>
            <a:spLocks noChangeArrowheads="1"/>
          </p:cNvSpPr>
          <p:nvPr/>
        </p:nvSpPr>
        <p:spPr bwMode="auto">
          <a:xfrm>
            <a:off x="5238828" y="5368714"/>
            <a:ext cx="1807402" cy="1157183"/>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a:t>
            </a:r>
            <a:br>
              <a:rPr lang="en-US" sz="2200" dirty="0"/>
            </a:br>
            <a:r>
              <a:rPr lang="en-US" sz="2200" dirty="0"/>
              <a:t>interface </a:t>
            </a:r>
            <a:br>
              <a:rPr lang="en-US" sz="2200" dirty="0"/>
            </a:br>
            <a:r>
              <a:rPr lang="en-US" sz="2200" dirty="0"/>
              <a:t>design</a:t>
            </a:r>
          </a:p>
        </p:txBody>
      </p:sp>
      <p:sp>
        <p:nvSpPr>
          <p:cNvPr id="30" name="Rounded Rectangle 29">
            <a:extLst>
              <a:ext uri="{FF2B5EF4-FFF2-40B4-BE49-F238E27FC236}">
                <a16:creationId xmlns:a16="http://schemas.microsoft.com/office/drawing/2014/main" id="{09647544-1085-F444-BF6C-2A7BCD12B563}"/>
              </a:ext>
            </a:extLst>
          </p:cNvPr>
          <p:cNvSpPr>
            <a:spLocks noChangeArrowheads="1"/>
          </p:cNvSpPr>
          <p:nvPr/>
        </p:nvSpPr>
        <p:spPr bwMode="auto">
          <a:xfrm>
            <a:off x="7733672"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Customer </a:t>
            </a:r>
            <a:br>
              <a:rPr lang="en-US" sz="2200" dirty="0"/>
            </a:br>
            <a:r>
              <a:rPr lang="en-US" sz="2200" dirty="0"/>
              <a:t>testing</a:t>
            </a:r>
          </a:p>
        </p:txBody>
      </p:sp>
      <p:sp>
        <p:nvSpPr>
          <p:cNvPr id="31" name="Rounded Rectangle 30">
            <a:extLst>
              <a:ext uri="{FF2B5EF4-FFF2-40B4-BE49-F238E27FC236}">
                <a16:creationId xmlns:a16="http://schemas.microsoft.com/office/drawing/2014/main" id="{19A1516E-1840-F34F-821B-D6419C620882}"/>
              </a:ext>
            </a:extLst>
          </p:cNvPr>
          <p:cNvSpPr>
            <a:spLocks noChangeArrowheads="1"/>
          </p:cNvSpPr>
          <p:nvPr/>
        </p:nvSpPr>
        <p:spPr bwMode="auto">
          <a:xfrm>
            <a:off x="7733672"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stories </a:t>
            </a:r>
            <a:br>
              <a:rPr lang="en-US" sz="2200" dirty="0"/>
            </a:br>
            <a:r>
              <a:rPr lang="en-US" sz="2200" dirty="0"/>
              <a:t> and </a:t>
            </a:r>
            <a:br>
              <a:rPr lang="en-US" sz="2200" dirty="0"/>
            </a:br>
            <a:r>
              <a:rPr lang="en-US" sz="2200" dirty="0"/>
              <a:t>scenarios</a:t>
            </a:r>
          </a:p>
        </p:txBody>
      </p:sp>
      <p:cxnSp>
        <p:nvCxnSpPr>
          <p:cNvPr id="35" name="Straight Arrow Connector 34">
            <a:extLst>
              <a:ext uri="{FF2B5EF4-FFF2-40B4-BE49-F238E27FC236}">
                <a16:creationId xmlns:a16="http://schemas.microsoft.com/office/drawing/2014/main" id="{5B560C62-2788-E141-AC3E-A199E695708B}"/>
              </a:ext>
            </a:extLst>
          </p:cNvPr>
          <p:cNvCxnSpPr>
            <a:cxnSpLocks/>
          </p:cNvCxnSpPr>
          <p:nvPr/>
        </p:nvCxnSpPr>
        <p:spPr>
          <a:xfrm flipH="1" flipV="1">
            <a:off x="6124661" y="4823744"/>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DED2CB2-17ED-8145-B6D5-479F97D69BA3}"/>
              </a:ext>
            </a:extLst>
          </p:cNvPr>
          <p:cNvCxnSpPr>
            <a:cxnSpLocks/>
            <a:stCxn id="8" idx="1"/>
            <a:endCxn id="25" idx="3"/>
          </p:cNvCxnSpPr>
          <p:nvPr/>
        </p:nvCxnSpPr>
        <p:spPr>
          <a:xfrm flipH="1" flipV="1">
            <a:off x="4458329" y="3073740"/>
            <a:ext cx="990802"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27" idx="3"/>
          </p:cNvCxnSpPr>
          <p:nvPr/>
        </p:nvCxnSpPr>
        <p:spPr>
          <a:xfrm flipH="1">
            <a:off x="4490371" y="4583843"/>
            <a:ext cx="958760"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EAF0EF7-6B7B-9142-88BA-E3366C4FA14E}"/>
              </a:ext>
            </a:extLst>
          </p:cNvPr>
          <p:cNvCxnSpPr>
            <a:cxnSpLocks/>
            <a:stCxn id="8" idx="5"/>
            <a:endCxn id="30" idx="1"/>
          </p:cNvCxnSpPr>
          <p:nvPr/>
        </p:nvCxnSpPr>
        <p:spPr>
          <a:xfrm>
            <a:off x="6835927" y="4583843"/>
            <a:ext cx="897744"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A5ADFAA-8A60-354E-92F0-4E186229AA9C}"/>
              </a:ext>
            </a:extLst>
          </p:cNvPr>
          <p:cNvCxnSpPr>
            <a:cxnSpLocks/>
            <a:stCxn id="8" idx="7"/>
            <a:endCxn id="31" idx="1"/>
          </p:cNvCxnSpPr>
          <p:nvPr/>
        </p:nvCxnSpPr>
        <p:spPr>
          <a:xfrm flipV="1">
            <a:off x="6835927" y="3073740"/>
            <a:ext cx="897744"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5019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6107-ACB8-8043-AE51-A250C2BEAD45}"/>
              </a:ext>
            </a:extLst>
          </p:cNvPr>
          <p:cNvSpPr>
            <a:spLocks noGrp="1"/>
          </p:cNvSpPr>
          <p:nvPr>
            <p:ph type="title"/>
          </p:nvPr>
        </p:nvSpPr>
        <p:spPr>
          <a:xfrm>
            <a:off x="1631505" y="188640"/>
            <a:ext cx="8929563" cy="1143000"/>
          </a:xfrm>
        </p:spPr>
        <p:txBody>
          <a:bodyPr>
            <a:normAutofit fontScale="90000"/>
          </a:bodyPr>
          <a:lstStyle/>
          <a:p>
            <a:r>
              <a:rPr lang="en-US" dirty="0">
                <a:solidFill>
                  <a:schemeClr val="accent1"/>
                </a:solidFill>
              </a:rPr>
              <a:t>Software Development Life Cycle </a:t>
            </a:r>
            <a:r>
              <a:rPr lang="en-US" sz="2400" dirty="0">
                <a:solidFill>
                  <a:schemeClr val="accent1"/>
                </a:solidFill>
              </a:rPr>
              <a:t>(SDLC)</a:t>
            </a:r>
            <a:br>
              <a:rPr lang="en-US" dirty="0">
                <a:solidFill>
                  <a:schemeClr val="accent1"/>
                </a:solidFill>
              </a:rPr>
            </a:br>
            <a:r>
              <a:rPr lang="en-US" dirty="0">
                <a:solidFill>
                  <a:schemeClr val="accent1"/>
                </a:solidFill>
              </a:rPr>
              <a:t>The waterfall model</a:t>
            </a:r>
          </a:p>
        </p:txBody>
      </p:sp>
      <p:sp>
        <p:nvSpPr>
          <p:cNvPr id="4" name="Slide Number Placeholder 3">
            <a:extLst>
              <a:ext uri="{FF2B5EF4-FFF2-40B4-BE49-F238E27FC236}">
                <a16:creationId xmlns:a16="http://schemas.microsoft.com/office/drawing/2014/main" id="{E1395118-C47B-5F49-B125-5F0A919AD413}"/>
              </a:ext>
            </a:extLst>
          </p:cNvPr>
          <p:cNvSpPr>
            <a:spLocks noGrp="1"/>
          </p:cNvSpPr>
          <p:nvPr>
            <p:ph type="sldNum" sz="quarter" idx="12"/>
          </p:nvPr>
        </p:nvSpPr>
        <p:spPr/>
        <p:txBody>
          <a:bodyPr/>
          <a:lstStyle/>
          <a:p>
            <a:pPr>
              <a:defRPr/>
            </a:pPr>
            <a:fld id="{E78C9E75-97FD-45D9-8ED3-955348887BB1}" type="slidenum">
              <a:rPr lang="zh-TW" altLang="en-US" smtClean="0"/>
              <a:pPr>
                <a:defRPr/>
              </a:pPr>
              <a:t>17</a:t>
            </a:fld>
            <a:endParaRPr lang="zh-TW" altLang="en-US"/>
          </a:p>
        </p:txBody>
      </p:sp>
      <p:sp>
        <p:nvSpPr>
          <p:cNvPr id="6" name="Rounded Rectangle 5">
            <a:extLst>
              <a:ext uri="{FF2B5EF4-FFF2-40B4-BE49-F238E27FC236}">
                <a16:creationId xmlns:a16="http://schemas.microsoft.com/office/drawing/2014/main" id="{3A9A958F-91EC-E34B-A881-86AE4075C39F}"/>
              </a:ext>
            </a:extLst>
          </p:cNvPr>
          <p:cNvSpPr>
            <a:spLocks noChangeArrowheads="1"/>
          </p:cNvSpPr>
          <p:nvPr/>
        </p:nvSpPr>
        <p:spPr bwMode="auto">
          <a:xfrm>
            <a:off x="1795190" y="1670020"/>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definition</a:t>
            </a:r>
          </a:p>
        </p:txBody>
      </p:sp>
      <p:sp>
        <p:nvSpPr>
          <p:cNvPr id="7" name="Rounded Rectangle 6">
            <a:extLst>
              <a:ext uri="{FF2B5EF4-FFF2-40B4-BE49-F238E27FC236}">
                <a16:creationId xmlns:a16="http://schemas.microsoft.com/office/drawing/2014/main" id="{C83D832D-73E8-8F4A-AFFA-068082B57CF8}"/>
              </a:ext>
            </a:extLst>
          </p:cNvPr>
          <p:cNvSpPr>
            <a:spLocks noChangeArrowheads="1"/>
          </p:cNvSpPr>
          <p:nvPr/>
        </p:nvSpPr>
        <p:spPr bwMode="auto">
          <a:xfrm>
            <a:off x="3495174" y="266375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System and Software design</a:t>
            </a:r>
          </a:p>
        </p:txBody>
      </p:sp>
      <p:sp>
        <p:nvSpPr>
          <p:cNvPr id="8" name="Rounded Rectangle 7">
            <a:extLst>
              <a:ext uri="{FF2B5EF4-FFF2-40B4-BE49-F238E27FC236}">
                <a16:creationId xmlns:a16="http://schemas.microsoft.com/office/drawing/2014/main" id="{35D50CBC-2606-A942-B96C-D6596FAB01EF}"/>
              </a:ext>
            </a:extLst>
          </p:cNvPr>
          <p:cNvSpPr>
            <a:spLocks noChangeArrowheads="1"/>
          </p:cNvSpPr>
          <p:nvPr/>
        </p:nvSpPr>
        <p:spPr bwMode="auto">
          <a:xfrm>
            <a:off x="5084522" y="366700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Implementation and unit testing</a:t>
            </a:r>
          </a:p>
        </p:txBody>
      </p:sp>
      <p:sp>
        <p:nvSpPr>
          <p:cNvPr id="9" name="Rounded Rectangle 8">
            <a:extLst>
              <a:ext uri="{FF2B5EF4-FFF2-40B4-BE49-F238E27FC236}">
                <a16:creationId xmlns:a16="http://schemas.microsoft.com/office/drawing/2014/main" id="{FA33732E-8DB7-494E-8310-2C66B049C0F3}"/>
              </a:ext>
            </a:extLst>
          </p:cNvPr>
          <p:cNvSpPr>
            <a:spLocks noChangeArrowheads="1"/>
          </p:cNvSpPr>
          <p:nvPr/>
        </p:nvSpPr>
        <p:spPr bwMode="auto">
          <a:xfrm>
            <a:off x="6701745" y="4590107"/>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Integration and system testing</a:t>
            </a:r>
          </a:p>
        </p:txBody>
      </p:sp>
      <p:sp>
        <p:nvSpPr>
          <p:cNvPr id="10" name="Rounded Rectangle 9">
            <a:extLst>
              <a:ext uri="{FF2B5EF4-FFF2-40B4-BE49-F238E27FC236}">
                <a16:creationId xmlns:a16="http://schemas.microsoft.com/office/drawing/2014/main" id="{E423AB6A-7872-C249-80C3-4D99C08C97CA}"/>
              </a:ext>
            </a:extLst>
          </p:cNvPr>
          <p:cNvSpPr>
            <a:spLocks noChangeArrowheads="1"/>
          </p:cNvSpPr>
          <p:nvPr/>
        </p:nvSpPr>
        <p:spPr bwMode="auto">
          <a:xfrm>
            <a:off x="8256240" y="5592654"/>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Operation and maintenance</a:t>
            </a:r>
          </a:p>
        </p:txBody>
      </p:sp>
      <p:cxnSp>
        <p:nvCxnSpPr>
          <p:cNvPr id="12" name="Elbow Connector 11">
            <a:extLst>
              <a:ext uri="{FF2B5EF4-FFF2-40B4-BE49-F238E27FC236}">
                <a16:creationId xmlns:a16="http://schemas.microsoft.com/office/drawing/2014/main" id="{5713B6F8-7E0B-6D42-836B-0511318A58BA}"/>
              </a:ext>
            </a:extLst>
          </p:cNvPr>
          <p:cNvCxnSpPr>
            <a:stCxn id="6" idx="3"/>
            <a:endCxn id="7" idx="0"/>
          </p:cNvCxnSpPr>
          <p:nvPr/>
        </p:nvCxnSpPr>
        <p:spPr>
          <a:xfrm>
            <a:off x="3603929" y="2100362"/>
            <a:ext cx="795615" cy="5633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0D15B15-F223-124D-95EE-3354069FE8EF}"/>
              </a:ext>
            </a:extLst>
          </p:cNvPr>
          <p:cNvCxnSpPr>
            <a:cxnSpLocks/>
            <a:stCxn id="7" idx="3"/>
            <a:endCxn id="8" idx="0"/>
          </p:cNvCxnSpPr>
          <p:nvPr/>
        </p:nvCxnSpPr>
        <p:spPr>
          <a:xfrm>
            <a:off x="5303913" y="3094096"/>
            <a:ext cx="684979" cy="57290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65E72B4D-3F99-3546-B8EC-D07EE18CEEC5}"/>
              </a:ext>
            </a:extLst>
          </p:cNvPr>
          <p:cNvCxnSpPr>
            <a:cxnSpLocks/>
            <a:stCxn id="8" idx="3"/>
            <a:endCxn id="9" idx="0"/>
          </p:cNvCxnSpPr>
          <p:nvPr/>
        </p:nvCxnSpPr>
        <p:spPr>
          <a:xfrm>
            <a:off x="6893260" y="4097346"/>
            <a:ext cx="712854" cy="49276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AB950C16-F3DB-A542-A012-AA15A7275720}"/>
              </a:ext>
            </a:extLst>
          </p:cNvPr>
          <p:cNvCxnSpPr>
            <a:cxnSpLocks/>
            <a:stCxn id="9" idx="3"/>
            <a:endCxn id="10" idx="0"/>
          </p:cNvCxnSpPr>
          <p:nvPr/>
        </p:nvCxnSpPr>
        <p:spPr>
          <a:xfrm>
            <a:off x="8510483" y="5020449"/>
            <a:ext cx="650126" cy="57220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6EE27BCA-556C-614A-BB49-DDEB2B603352}"/>
              </a:ext>
            </a:extLst>
          </p:cNvPr>
          <p:cNvCxnSpPr>
            <a:cxnSpLocks/>
            <a:endCxn id="9" idx="2"/>
          </p:cNvCxnSpPr>
          <p:nvPr/>
        </p:nvCxnSpPr>
        <p:spPr>
          <a:xfrm rot="10800000">
            <a:off x="7606114" y="5450789"/>
            <a:ext cx="650126" cy="57220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11B03968-A895-364D-B1FE-8C285A585806}"/>
              </a:ext>
            </a:extLst>
          </p:cNvPr>
          <p:cNvCxnSpPr>
            <a:cxnSpLocks/>
            <a:endCxn id="8" idx="2"/>
          </p:cNvCxnSpPr>
          <p:nvPr/>
        </p:nvCxnSpPr>
        <p:spPr>
          <a:xfrm rot="10800000">
            <a:off x="5988891" y="4527689"/>
            <a:ext cx="2216792" cy="149530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F98DC7C-98C4-1F4A-A84E-D469D700A067}"/>
              </a:ext>
            </a:extLst>
          </p:cNvPr>
          <p:cNvCxnSpPr>
            <a:cxnSpLocks/>
            <a:stCxn id="10" idx="1"/>
            <a:endCxn id="7" idx="2"/>
          </p:cNvCxnSpPr>
          <p:nvPr/>
        </p:nvCxnSpPr>
        <p:spPr>
          <a:xfrm rot="10800000">
            <a:off x="4399545" y="3524437"/>
            <a:ext cx="3856697" cy="249855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3404DA58-E4DB-2A4F-88D8-E3DF3DBDA9F2}"/>
              </a:ext>
            </a:extLst>
          </p:cNvPr>
          <p:cNvCxnSpPr>
            <a:cxnSpLocks/>
            <a:stCxn id="10" idx="1"/>
            <a:endCxn id="6" idx="2"/>
          </p:cNvCxnSpPr>
          <p:nvPr/>
        </p:nvCxnSpPr>
        <p:spPr>
          <a:xfrm rot="10800000">
            <a:off x="2699561" y="2530704"/>
            <a:ext cx="5556681" cy="34922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Footer Placeholder 4">
            <a:extLst>
              <a:ext uri="{FF2B5EF4-FFF2-40B4-BE49-F238E27FC236}">
                <a16:creationId xmlns:a16="http://schemas.microsoft.com/office/drawing/2014/main" id="{7F45DC00-2FBD-EF44-A879-A63DCAA5E5E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091789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4003-70CE-1C4B-8D04-E377B30A3F5A}"/>
              </a:ext>
            </a:extLst>
          </p:cNvPr>
          <p:cNvSpPr>
            <a:spLocks noGrp="1"/>
          </p:cNvSpPr>
          <p:nvPr>
            <p:ph type="title"/>
          </p:nvPr>
        </p:nvSpPr>
        <p:spPr>
          <a:xfrm>
            <a:off x="2063553" y="142925"/>
            <a:ext cx="8388003" cy="1143000"/>
          </a:xfrm>
        </p:spPr>
        <p:txBody>
          <a:bodyPr>
            <a:normAutofit fontScale="90000"/>
          </a:bodyPr>
          <a:lstStyle/>
          <a:p>
            <a:r>
              <a:rPr lang="en-US" dirty="0">
                <a:solidFill>
                  <a:schemeClr val="accent1"/>
                </a:solidFill>
              </a:rPr>
              <a:t>Plan-based and Agile development</a:t>
            </a:r>
          </a:p>
        </p:txBody>
      </p:sp>
      <p:sp>
        <p:nvSpPr>
          <p:cNvPr id="4" name="Slide Number Placeholder 3">
            <a:extLst>
              <a:ext uri="{FF2B5EF4-FFF2-40B4-BE49-F238E27FC236}">
                <a16:creationId xmlns:a16="http://schemas.microsoft.com/office/drawing/2014/main" id="{9843BCCC-8979-DB48-A55A-2607F6E92C40}"/>
              </a:ext>
            </a:extLst>
          </p:cNvPr>
          <p:cNvSpPr>
            <a:spLocks noGrp="1"/>
          </p:cNvSpPr>
          <p:nvPr>
            <p:ph type="sldNum" sz="quarter" idx="12"/>
          </p:nvPr>
        </p:nvSpPr>
        <p:spPr/>
        <p:txBody>
          <a:bodyPr/>
          <a:lstStyle/>
          <a:p>
            <a:pPr>
              <a:defRPr/>
            </a:pPr>
            <a:fld id="{E78C9E75-97FD-45D9-8ED3-955348887BB1}" type="slidenum">
              <a:rPr lang="zh-TW" altLang="en-US" smtClean="0"/>
              <a:pPr>
                <a:defRPr/>
              </a:pPr>
              <a:t>18</a:t>
            </a:fld>
            <a:endParaRPr lang="zh-TW" altLang="en-US"/>
          </a:p>
        </p:txBody>
      </p:sp>
      <p:sp>
        <p:nvSpPr>
          <p:cNvPr id="6" name="Rounded Rectangle 5">
            <a:extLst>
              <a:ext uri="{FF2B5EF4-FFF2-40B4-BE49-F238E27FC236}">
                <a16:creationId xmlns:a16="http://schemas.microsoft.com/office/drawing/2014/main" id="{7CB8732F-9CC3-254D-96BF-A595CE3726C6}"/>
              </a:ext>
            </a:extLst>
          </p:cNvPr>
          <p:cNvSpPr>
            <a:spLocks noChangeArrowheads="1"/>
          </p:cNvSpPr>
          <p:nvPr/>
        </p:nvSpPr>
        <p:spPr bwMode="auto">
          <a:xfrm>
            <a:off x="5150856" y="2264252"/>
            <a:ext cx="1584176" cy="720080"/>
          </a:xfrm>
          <a:prstGeom prst="roundRect">
            <a:avLst>
              <a:gd name="adj" fmla="val 9274"/>
            </a:avLst>
          </a:prstGeom>
          <a:solidFill>
            <a:schemeClr val="accent6">
              <a:lumMod val="60000"/>
              <a:lumOff val="4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specification</a:t>
            </a:r>
          </a:p>
        </p:txBody>
      </p:sp>
      <p:sp>
        <p:nvSpPr>
          <p:cNvPr id="7" name="Rounded Rectangle 6">
            <a:extLst>
              <a:ext uri="{FF2B5EF4-FFF2-40B4-BE49-F238E27FC236}">
                <a16:creationId xmlns:a16="http://schemas.microsoft.com/office/drawing/2014/main" id="{78E97ABE-E234-B24E-93C3-8D7267262F7B}"/>
              </a:ext>
            </a:extLst>
          </p:cNvPr>
          <p:cNvSpPr>
            <a:spLocks noChangeArrowheads="1"/>
          </p:cNvSpPr>
          <p:nvPr/>
        </p:nvSpPr>
        <p:spPr bwMode="auto">
          <a:xfrm>
            <a:off x="2567608"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8" name="Rounded Rectangle 7">
            <a:extLst>
              <a:ext uri="{FF2B5EF4-FFF2-40B4-BE49-F238E27FC236}">
                <a16:creationId xmlns:a16="http://schemas.microsoft.com/office/drawing/2014/main" id="{FB9B2A56-7BC7-FF49-B2FE-9D6243E74860}"/>
              </a:ext>
            </a:extLst>
          </p:cNvPr>
          <p:cNvSpPr>
            <a:spLocks noChangeArrowheads="1"/>
          </p:cNvSpPr>
          <p:nvPr/>
        </p:nvSpPr>
        <p:spPr bwMode="auto">
          <a:xfrm>
            <a:off x="7412527"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9" name="Rounded Rectangle 8">
            <a:extLst>
              <a:ext uri="{FF2B5EF4-FFF2-40B4-BE49-F238E27FC236}">
                <a16:creationId xmlns:a16="http://schemas.microsoft.com/office/drawing/2014/main" id="{E58FAFFD-4F61-334F-8F04-013342838648}"/>
              </a:ext>
            </a:extLst>
          </p:cNvPr>
          <p:cNvSpPr>
            <a:spLocks noChangeArrowheads="1"/>
          </p:cNvSpPr>
          <p:nvPr/>
        </p:nvSpPr>
        <p:spPr bwMode="auto">
          <a:xfrm>
            <a:off x="3732208"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10" name="Rounded Rectangle 9">
            <a:extLst>
              <a:ext uri="{FF2B5EF4-FFF2-40B4-BE49-F238E27FC236}">
                <a16:creationId xmlns:a16="http://schemas.microsoft.com/office/drawing/2014/main" id="{0EFF814C-1A7D-024A-A7D3-91789FEB91E7}"/>
              </a:ext>
            </a:extLst>
          </p:cNvPr>
          <p:cNvSpPr>
            <a:spLocks noChangeArrowheads="1"/>
          </p:cNvSpPr>
          <p:nvPr/>
        </p:nvSpPr>
        <p:spPr bwMode="auto">
          <a:xfrm>
            <a:off x="6705545"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11" name="Arc 10">
            <a:extLst>
              <a:ext uri="{FF2B5EF4-FFF2-40B4-BE49-F238E27FC236}">
                <a16:creationId xmlns:a16="http://schemas.microsoft.com/office/drawing/2014/main" id="{969FA192-6CB8-2F44-BE9B-253D39C048D8}"/>
              </a:ext>
            </a:extLst>
          </p:cNvPr>
          <p:cNvSpPr/>
          <p:nvPr/>
        </p:nvSpPr>
        <p:spPr>
          <a:xfrm>
            <a:off x="5015880" y="4437112"/>
            <a:ext cx="2160240" cy="1475121"/>
          </a:xfrm>
          <a:prstGeom prst="arc">
            <a:avLst>
              <a:gd name="adj1" fmla="val 11598803"/>
              <a:gd name="adj2" fmla="val 20782976"/>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BD6BB434-3CBA-6C40-B79B-C000F4590C26}"/>
              </a:ext>
            </a:extLst>
          </p:cNvPr>
          <p:cNvSpPr/>
          <p:nvPr/>
        </p:nvSpPr>
        <p:spPr>
          <a:xfrm>
            <a:off x="3863752" y="4589512"/>
            <a:ext cx="4464496" cy="1719809"/>
          </a:xfrm>
          <a:prstGeom prst="arc">
            <a:avLst>
              <a:gd name="adj1" fmla="val 629487"/>
              <a:gd name="adj2" fmla="val 10150990"/>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4F967C7C-A30E-B345-8978-9D4245F900E7}"/>
              </a:ext>
            </a:extLst>
          </p:cNvPr>
          <p:cNvSpPr/>
          <p:nvPr/>
        </p:nvSpPr>
        <p:spPr>
          <a:xfrm>
            <a:off x="3431402" y="1790650"/>
            <a:ext cx="5068073" cy="1822063"/>
          </a:xfrm>
          <a:prstGeom prst="arc">
            <a:avLst>
              <a:gd name="adj1" fmla="val 673640"/>
              <a:gd name="adj2" fmla="val 10250129"/>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BB49CD8C-3F9C-1946-AF3E-F92B3E18671F}"/>
              </a:ext>
            </a:extLst>
          </p:cNvPr>
          <p:cNvSpPr/>
          <p:nvPr/>
        </p:nvSpPr>
        <p:spPr>
          <a:xfrm>
            <a:off x="7998898" y="1855539"/>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F66C27CD-6966-5C45-B29F-BE36DBE47AC1}"/>
              </a:ext>
            </a:extLst>
          </p:cNvPr>
          <p:cNvSpPr/>
          <p:nvPr/>
        </p:nvSpPr>
        <p:spPr>
          <a:xfrm>
            <a:off x="3143673" y="1805943"/>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AAB656A-C08C-A84F-8C0A-29798DAA603E}"/>
              </a:ext>
            </a:extLst>
          </p:cNvPr>
          <p:cNvCxnSpPr>
            <a:cxnSpLocks/>
            <a:stCxn id="7" idx="3"/>
            <a:endCxn id="6" idx="1"/>
          </p:cNvCxnSpPr>
          <p:nvPr/>
        </p:nvCxnSpPr>
        <p:spPr>
          <a:xfrm flipV="1">
            <a:off x="4376346" y="2624293"/>
            <a:ext cx="77451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425CEA0-5DCF-A84D-A12E-95366EA835A7}"/>
              </a:ext>
            </a:extLst>
          </p:cNvPr>
          <p:cNvCxnSpPr>
            <a:cxnSpLocks/>
            <a:endCxn id="8" idx="1"/>
          </p:cNvCxnSpPr>
          <p:nvPr/>
        </p:nvCxnSpPr>
        <p:spPr>
          <a:xfrm>
            <a:off x="6735033" y="2624293"/>
            <a:ext cx="67749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45B936D-40E5-CE40-8BDE-8D2D13B64AC4}"/>
              </a:ext>
            </a:extLst>
          </p:cNvPr>
          <p:cNvSpPr txBox="1"/>
          <p:nvPr/>
        </p:nvSpPr>
        <p:spPr>
          <a:xfrm>
            <a:off x="2251203" y="4514602"/>
            <a:ext cx="2589941"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Agile development</a:t>
            </a:r>
          </a:p>
        </p:txBody>
      </p:sp>
      <p:sp>
        <p:nvSpPr>
          <p:cNvPr id="26" name="TextBox 25">
            <a:extLst>
              <a:ext uri="{FF2B5EF4-FFF2-40B4-BE49-F238E27FC236}">
                <a16:creationId xmlns:a16="http://schemas.microsoft.com/office/drawing/2014/main" id="{8E1BBF84-FFF3-0547-B3F1-8EDCBD57A11B}"/>
              </a:ext>
            </a:extLst>
          </p:cNvPr>
          <p:cNvSpPr txBox="1"/>
          <p:nvPr/>
        </p:nvSpPr>
        <p:spPr>
          <a:xfrm>
            <a:off x="1795706" y="1340769"/>
            <a:ext cx="336419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Plan-based development</a:t>
            </a:r>
          </a:p>
        </p:txBody>
      </p:sp>
      <p:sp>
        <p:nvSpPr>
          <p:cNvPr id="27" name="TextBox 26">
            <a:extLst>
              <a:ext uri="{FF2B5EF4-FFF2-40B4-BE49-F238E27FC236}">
                <a16:creationId xmlns:a16="http://schemas.microsoft.com/office/drawing/2014/main" id="{2DE1A086-DAAE-DE49-8E09-72CC4F20BF04}"/>
              </a:ext>
            </a:extLst>
          </p:cNvPr>
          <p:cNvSpPr txBox="1"/>
          <p:nvPr/>
        </p:nvSpPr>
        <p:spPr>
          <a:xfrm>
            <a:off x="4037341" y="3645025"/>
            <a:ext cx="4041556" cy="461665"/>
          </a:xfrm>
          <a:prstGeom prst="rect">
            <a:avLst/>
          </a:prstGeom>
          <a:noFill/>
        </p:spPr>
        <p:txBody>
          <a:bodyPr wrap="none" rtlCol="0">
            <a:spAutoFit/>
          </a:bodyPr>
          <a:lstStyle/>
          <a:p>
            <a:pPr algn="ctr"/>
            <a:r>
              <a:rPr lang="en-US" sz="2400" dirty="0">
                <a:latin typeface="Calibri" panose="020F0502020204030204" pitchFamily="34" charset="0"/>
                <a:cs typeface="Calibri" panose="020F0502020204030204" pitchFamily="34" charset="0"/>
              </a:rPr>
              <a:t>Requirements change requests</a:t>
            </a:r>
          </a:p>
        </p:txBody>
      </p:sp>
      <p:sp>
        <p:nvSpPr>
          <p:cNvPr id="28" name="Rounded Rectangle 27">
            <a:extLst>
              <a:ext uri="{FF2B5EF4-FFF2-40B4-BE49-F238E27FC236}">
                <a16:creationId xmlns:a16="http://schemas.microsoft.com/office/drawing/2014/main" id="{8BFB92F3-2C50-9E45-99FF-A1DA687B91AE}"/>
              </a:ext>
            </a:extLst>
          </p:cNvPr>
          <p:cNvSpPr>
            <a:spLocks noChangeArrowheads="1"/>
          </p:cNvSpPr>
          <p:nvPr/>
        </p:nvSpPr>
        <p:spPr bwMode="auto">
          <a:xfrm>
            <a:off x="1775521" y="1360836"/>
            <a:ext cx="8568951" cy="2721207"/>
          </a:xfrm>
          <a:prstGeom prst="roundRect">
            <a:avLst>
              <a:gd name="adj" fmla="val 3436"/>
            </a:avLst>
          </a:prstGeom>
          <a:noFill/>
          <a:ln w="38100">
            <a:solidFill>
              <a:schemeClr val="accent5">
                <a:lumMod val="75000"/>
              </a:schemeClr>
            </a:solidFill>
            <a:prstDash val="dash"/>
            <a:round/>
            <a:headEnd/>
            <a:tailEnd/>
          </a:ln>
          <a:effectLst/>
        </p:spPr>
        <p:txBody>
          <a:bodyPr lIns="0" tIns="0" rIns="0" bIns="0" anchor="ctr"/>
          <a:lstStyle/>
          <a:p>
            <a:pPr algn="ctr">
              <a:defRPr/>
            </a:pPr>
            <a:endParaRPr lang="en-US" dirty="0"/>
          </a:p>
        </p:txBody>
      </p:sp>
      <p:sp>
        <p:nvSpPr>
          <p:cNvPr id="29" name="Rounded Rectangle 28">
            <a:extLst>
              <a:ext uri="{FF2B5EF4-FFF2-40B4-BE49-F238E27FC236}">
                <a16:creationId xmlns:a16="http://schemas.microsoft.com/office/drawing/2014/main" id="{0B40B72B-A736-8D41-BAD3-17CFFC2D8FFF}"/>
              </a:ext>
            </a:extLst>
          </p:cNvPr>
          <p:cNvSpPr>
            <a:spLocks noChangeArrowheads="1"/>
          </p:cNvSpPr>
          <p:nvPr/>
        </p:nvSpPr>
        <p:spPr bwMode="auto">
          <a:xfrm>
            <a:off x="1795706" y="4240254"/>
            <a:ext cx="8568951" cy="2279610"/>
          </a:xfrm>
          <a:prstGeom prst="roundRect">
            <a:avLst>
              <a:gd name="adj" fmla="val 3436"/>
            </a:avLst>
          </a:prstGeom>
          <a:noFill/>
          <a:ln w="38100">
            <a:solidFill>
              <a:schemeClr val="accent2">
                <a:lumMod val="75000"/>
              </a:schemeClr>
            </a:solidFill>
            <a:prstDash val="dash"/>
            <a:round/>
            <a:headEnd/>
            <a:tailEnd/>
          </a:ln>
          <a:effectLst/>
        </p:spPr>
        <p:txBody>
          <a:bodyPr lIns="0" tIns="0" rIns="0" bIns="0" anchor="ctr"/>
          <a:lstStyle/>
          <a:p>
            <a:pPr algn="ctr">
              <a:defRPr/>
            </a:pPr>
            <a:endParaRPr lang="en-US" dirty="0"/>
          </a:p>
        </p:txBody>
      </p:sp>
      <p:sp>
        <p:nvSpPr>
          <p:cNvPr id="30" name="Footer Placeholder 4">
            <a:extLst>
              <a:ext uri="{FF2B5EF4-FFF2-40B4-BE49-F238E27FC236}">
                <a16:creationId xmlns:a16="http://schemas.microsoft.com/office/drawing/2014/main" id="{F8C12879-4ED1-3F43-990A-E19146D63FB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3602920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88640"/>
            <a:ext cx="8229600" cy="864096"/>
          </a:xfrm>
        </p:spPr>
        <p:txBody>
          <a:bodyPr/>
          <a:lstStyle/>
          <a:p>
            <a:r>
              <a:rPr lang="en-US" dirty="0">
                <a:solidFill>
                  <a:schemeClr val="accent1"/>
                </a:solidFill>
              </a:rPr>
              <a:t>The Continuum of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19</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cxnSp>
        <p:nvCxnSpPr>
          <p:cNvPr id="8" name="Straight Arrow Connector 7">
            <a:extLst>
              <a:ext uri="{FF2B5EF4-FFF2-40B4-BE49-F238E27FC236}">
                <a16:creationId xmlns:a16="http://schemas.microsoft.com/office/drawing/2014/main" id="{EDA04CE6-8008-0740-B484-099DDAA62B0F}"/>
              </a:ext>
            </a:extLst>
          </p:cNvPr>
          <p:cNvCxnSpPr>
            <a:cxnSpLocks/>
          </p:cNvCxnSpPr>
          <p:nvPr/>
        </p:nvCxnSpPr>
        <p:spPr>
          <a:xfrm>
            <a:off x="3719736" y="5805264"/>
            <a:ext cx="54726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CC744E3-94F6-B04F-A4C8-9044C2AD2B7B}"/>
              </a:ext>
            </a:extLst>
          </p:cNvPr>
          <p:cNvCxnSpPr>
            <a:cxnSpLocks/>
          </p:cNvCxnSpPr>
          <p:nvPr/>
        </p:nvCxnSpPr>
        <p:spPr>
          <a:xfrm flipV="1">
            <a:off x="3719736" y="1340769"/>
            <a:ext cx="0" cy="44644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32194A-FC68-4F4A-835E-301D04771E46}"/>
              </a:ext>
            </a:extLst>
          </p:cNvPr>
          <p:cNvSpPr txBox="1"/>
          <p:nvPr/>
        </p:nvSpPr>
        <p:spPr>
          <a:xfrm>
            <a:off x="7464153" y="5149645"/>
            <a:ext cx="161377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Iterative</a:t>
            </a:r>
          </a:p>
        </p:txBody>
      </p:sp>
      <p:sp>
        <p:nvSpPr>
          <p:cNvPr id="16" name="TextBox 15">
            <a:extLst>
              <a:ext uri="{FF2B5EF4-FFF2-40B4-BE49-F238E27FC236}">
                <a16:creationId xmlns:a16="http://schemas.microsoft.com/office/drawing/2014/main" id="{1D7BAA53-9E12-4D45-A568-81B554EBFE43}"/>
              </a:ext>
            </a:extLst>
          </p:cNvPr>
          <p:cNvSpPr txBox="1"/>
          <p:nvPr/>
        </p:nvSpPr>
        <p:spPr>
          <a:xfrm>
            <a:off x="3924801" y="5149645"/>
            <a:ext cx="188346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Predictive</a:t>
            </a:r>
          </a:p>
        </p:txBody>
      </p:sp>
      <p:sp>
        <p:nvSpPr>
          <p:cNvPr id="17" name="TextBox 16">
            <a:extLst>
              <a:ext uri="{FF2B5EF4-FFF2-40B4-BE49-F238E27FC236}">
                <a16:creationId xmlns:a16="http://schemas.microsoft.com/office/drawing/2014/main" id="{EBFD77F3-C42B-E04F-9ED4-49517A58EA6F}"/>
              </a:ext>
            </a:extLst>
          </p:cNvPr>
          <p:cNvSpPr txBox="1"/>
          <p:nvPr/>
        </p:nvSpPr>
        <p:spPr>
          <a:xfrm>
            <a:off x="3863752" y="1710221"/>
            <a:ext cx="2230482"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Incremental</a:t>
            </a:r>
          </a:p>
        </p:txBody>
      </p:sp>
      <p:sp>
        <p:nvSpPr>
          <p:cNvPr id="18" name="TextBox 17">
            <a:extLst>
              <a:ext uri="{FF2B5EF4-FFF2-40B4-BE49-F238E27FC236}">
                <a16:creationId xmlns:a16="http://schemas.microsoft.com/office/drawing/2014/main" id="{9ACFEF0C-46E5-624E-91C7-9BA04E533506}"/>
              </a:ext>
            </a:extLst>
          </p:cNvPr>
          <p:cNvSpPr txBox="1"/>
          <p:nvPr/>
        </p:nvSpPr>
        <p:spPr>
          <a:xfrm>
            <a:off x="7940460" y="1764106"/>
            <a:ext cx="1035861"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Agile</a:t>
            </a:r>
          </a:p>
        </p:txBody>
      </p:sp>
      <p:sp>
        <p:nvSpPr>
          <p:cNvPr id="19" name="TextBox 18">
            <a:extLst>
              <a:ext uri="{FF2B5EF4-FFF2-40B4-BE49-F238E27FC236}">
                <a16:creationId xmlns:a16="http://schemas.microsoft.com/office/drawing/2014/main" id="{3778A967-CF89-1A41-B280-158639D24E54}"/>
              </a:ext>
            </a:extLst>
          </p:cNvPr>
          <p:cNvSpPr txBox="1"/>
          <p:nvPr/>
        </p:nvSpPr>
        <p:spPr>
          <a:xfrm>
            <a:off x="5202054" y="6063855"/>
            <a:ext cx="206896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Degree of Change</a:t>
            </a:r>
          </a:p>
        </p:txBody>
      </p:sp>
      <p:sp>
        <p:nvSpPr>
          <p:cNvPr id="20" name="TextBox 19">
            <a:extLst>
              <a:ext uri="{FF2B5EF4-FFF2-40B4-BE49-F238E27FC236}">
                <a16:creationId xmlns:a16="http://schemas.microsoft.com/office/drawing/2014/main" id="{28C15C9C-A136-2C44-8E8C-3018F1A25288}"/>
              </a:ext>
            </a:extLst>
          </p:cNvPr>
          <p:cNvSpPr txBox="1"/>
          <p:nvPr/>
        </p:nvSpPr>
        <p:spPr>
          <a:xfrm rot="16200000">
            <a:off x="1760404" y="3488452"/>
            <a:ext cx="250812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Frequency of Delivery</a:t>
            </a:r>
          </a:p>
        </p:txBody>
      </p:sp>
      <p:sp>
        <p:nvSpPr>
          <p:cNvPr id="21" name="TextBox 20">
            <a:extLst>
              <a:ext uri="{FF2B5EF4-FFF2-40B4-BE49-F238E27FC236}">
                <a16:creationId xmlns:a16="http://schemas.microsoft.com/office/drawing/2014/main" id="{A4D655B4-6473-284A-A7DC-77B1A4C4131E}"/>
              </a:ext>
            </a:extLst>
          </p:cNvPr>
          <p:cNvSpPr txBox="1"/>
          <p:nvPr/>
        </p:nvSpPr>
        <p:spPr>
          <a:xfrm rot="16200000">
            <a:off x="3152695" y="5372549"/>
            <a:ext cx="526876"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a:t>
            </a:r>
          </a:p>
        </p:txBody>
      </p:sp>
      <p:sp>
        <p:nvSpPr>
          <p:cNvPr id="22" name="TextBox 21">
            <a:extLst>
              <a:ext uri="{FF2B5EF4-FFF2-40B4-BE49-F238E27FC236}">
                <a16:creationId xmlns:a16="http://schemas.microsoft.com/office/drawing/2014/main" id="{AD5ECB1B-2028-B84B-8DBC-ED8CAEFB3982}"/>
              </a:ext>
            </a:extLst>
          </p:cNvPr>
          <p:cNvSpPr txBox="1"/>
          <p:nvPr/>
        </p:nvSpPr>
        <p:spPr>
          <a:xfrm rot="16200000">
            <a:off x="3120810" y="1524987"/>
            <a:ext cx="562975"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a:t>
            </a:r>
          </a:p>
        </p:txBody>
      </p:sp>
      <p:sp>
        <p:nvSpPr>
          <p:cNvPr id="23" name="TextBox 22">
            <a:extLst>
              <a:ext uri="{FF2B5EF4-FFF2-40B4-BE49-F238E27FC236}">
                <a16:creationId xmlns:a16="http://schemas.microsoft.com/office/drawing/2014/main" id="{C491A8C9-4BC3-2744-B696-6C4FFAB3FFCF}"/>
              </a:ext>
            </a:extLst>
          </p:cNvPr>
          <p:cNvSpPr txBox="1"/>
          <p:nvPr/>
        </p:nvSpPr>
        <p:spPr>
          <a:xfrm>
            <a:off x="3652243" y="5867980"/>
            <a:ext cx="568490"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Low</a:t>
            </a:r>
          </a:p>
        </p:txBody>
      </p:sp>
      <p:sp>
        <p:nvSpPr>
          <p:cNvPr id="24" name="TextBox 23">
            <a:extLst>
              <a:ext uri="{FF2B5EF4-FFF2-40B4-BE49-F238E27FC236}">
                <a16:creationId xmlns:a16="http://schemas.microsoft.com/office/drawing/2014/main" id="{82A00467-8644-7C44-9EAA-718831C78469}"/>
              </a:ext>
            </a:extLst>
          </p:cNvPr>
          <p:cNvSpPr txBox="1"/>
          <p:nvPr/>
        </p:nvSpPr>
        <p:spPr>
          <a:xfrm>
            <a:off x="8601765" y="5877272"/>
            <a:ext cx="612668"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High</a:t>
            </a:r>
          </a:p>
        </p:txBody>
      </p:sp>
      <p:sp>
        <p:nvSpPr>
          <p:cNvPr id="25" name="Up-Down Arrow 24">
            <a:extLst>
              <a:ext uri="{FF2B5EF4-FFF2-40B4-BE49-F238E27FC236}">
                <a16:creationId xmlns:a16="http://schemas.microsoft.com/office/drawing/2014/main" id="{2445BDD8-CB4D-5545-9BE0-BA1744B2037E}"/>
              </a:ext>
            </a:extLst>
          </p:cNvPr>
          <p:cNvSpPr/>
          <p:nvPr/>
        </p:nvSpPr>
        <p:spPr>
          <a:xfrm rot="2700925">
            <a:off x="5708106" y="1723164"/>
            <a:ext cx="1440160" cy="3979443"/>
          </a:xfrm>
          <a:prstGeom prst="upDownArrow">
            <a:avLst>
              <a:gd name="adj1" fmla="val 63410"/>
              <a:gd name="adj2" fmla="val 70232"/>
            </a:avLst>
          </a:prstGeom>
          <a:solidFill>
            <a:srgbClr val="FFD5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662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t>1 2026/02/25 Introduction to Software Engineering</a:t>
            </a:r>
          </a:p>
          <a:p>
            <a:pPr marL="0" indent="0">
              <a:spcAft>
                <a:spcPts val="600"/>
              </a:spcAft>
              <a:buNone/>
            </a:pPr>
            <a:r>
              <a:rPr lang="en-US" sz="2800" dirty="0"/>
              <a:t>2 2026/03/04 Software Products and Project Management: </a:t>
            </a:r>
            <a:br>
              <a:rPr lang="en-US" sz="2800" dirty="0"/>
            </a:br>
            <a:r>
              <a:rPr lang="en-US" sz="2800" dirty="0"/>
              <a:t>                          Software product management and prototyping with </a:t>
            </a:r>
            <a:br>
              <a:rPr lang="en-US" sz="2800" dirty="0"/>
            </a:br>
            <a:r>
              <a:rPr lang="en-US" sz="2800" dirty="0"/>
              <a:t>                          Generative AI and Agentic AI</a:t>
            </a:r>
          </a:p>
          <a:p>
            <a:pPr marL="0" indent="0">
              <a:spcAft>
                <a:spcPts val="600"/>
              </a:spcAft>
              <a:buNone/>
            </a:pPr>
            <a:r>
              <a:rPr lang="en-US" sz="2800" dirty="0"/>
              <a:t>3 2026/03/11 Agile Software Engineering: </a:t>
            </a:r>
            <a:br>
              <a:rPr lang="en-US" sz="2800" dirty="0"/>
            </a:br>
            <a:r>
              <a:rPr lang="en-US" sz="2800" dirty="0"/>
              <a:t>                          Agile methods, Scrum, and Extreme Programming</a:t>
            </a:r>
          </a:p>
          <a:p>
            <a:pPr marL="0" indent="0">
              <a:spcAft>
                <a:spcPts val="600"/>
              </a:spcAft>
              <a:buNone/>
            </a:pPr>
            <a:r>
              <a:rPr lang="en-US" sz="2800" dirty="0">
                <a:solidFill>
                  <a:srgbClr val="7030A0"/>
                </a:solidFill>
              </a:rPr>
              <a:t>4 2026/03/18 Case Study on Software Engineering I</a:t>
            </a:r>
          </a:p>
          <a:p>
            <a:pPr marL="0" indent="0">
              <a:spcAft>
                <a:spcPts val="600"/>
              </a:spcAft>
              <a:buNone/>
            </a:pPr>
            <a:r>
              <a:rPr lang="en-US" sz="2800" dirty="0"/>
              <a:t>5 2026/03/25 Features, Scenarios, and Stories</a:t>
            </a:r>
          </a:p>
          <a:p>
            <a:pPr marL="0" indent="0">
              <a:spcAft>
                <a:spcPts val="600"/>
              </a:spcAft>
              <a:buNone/>
            </a:pPr>
            <a:r>
              <a:rPr lang="en-US" sz="2800" dirty="0"/>
              <a:t>6 2026/04/01 Software Architecture: Architectural design, </a:t>
            </a:r>
            <a:br>
              <a:rPr lang="en-US" sz="2800" dirty="0"/>
            </a:br>
            <a:r>
              <a:rPr lang="en-US" sz="2800" dirty="0"/>
              <a:t>                          System decomposition, and Distribution architecture</a:t>
            </a: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2</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376408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Predictive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20</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2015912"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359696"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735530"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455148"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174766"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Test</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94383"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79314"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98932"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18551" y="3401997"/>
            <a:ext cx="37583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5636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Iterative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21</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625D02D6-4FD3-2348-AFED-F77A9CDDACA9}"/>
              </a:ext>
            </a:extLst>
          </p:cNvPr>
          <p:cNvSpPr>
            <a:spLocks noChangeArrowheads="1"/>
          </p:cNvSpPr>
          <p:nvPr/>
        </p:nvSpPr>
        <p:spPr bwMode="auto">
          <a:xfrm>
            <a:off x="1991544"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A4A5F37E-AC6A-0541-B062-0B938318CCC7}"/>
              </a:ext>
            </a:extLst>
          </p:cNvPr>
          <p:cNvCxnSpPr>
            <a:cxnSpLocks/>
            <a:stCxn id="7" idx="3"/>
            <a:endCxn id="9" idx="1"/>
          </p:cNvCxnSpPr>
          <p:nvPr/>
        </p:nvCxnSpPr>
        <p:spPr>
          <a:xfrm>
            <a:off x="3647728"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2D3C769D-A14E-014E-869D-77C03B94D9C9}"/>
              </a:ext>
            </a:extLst>
          </p:cNvPr>
          <p:cNvSpPr>
            <a:spLocks noChangeArrowheads="1"/>
          </p:cNvSpPr>
          <p:nvPr/>
        </p:nvSpPr>
        <p:spPr bwMode="auto">
          <a:xfrm>
            <a:off x="4223792"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a:p>
            <a:pPr algn="ctr">
              <a:defRPr/>
            </a:pPr>
            <a:r>
              <a:rPr lang="en-US" sz="2400" b="1" dirty="0"/>
              <a:t>Design</a:t>
            </a:r>
          </a:p>
        </p:txBody>
      </p:sp>
      <p:sp>
        <p:nvSpPr>
          <p:cNvPr id="11" name="Rounded Rectangle 10">
            <a:extLst>
              <a:ext uri="{FF2B5EF4-FFF2-40B4-BE49-F238E27FC236}">
                <a16:creationId xmlns:a16="http://schemas.microsoft.com/office/drawing/2014/main" id="{25251283-A15F-DD44-8B38-13646FAD9FDD}"/>
              </a:ext>
            </a:extLst>
          </p:cNvPr>
          <p:cNvSpPr>
            <a:spLocks noChangeArrowheads="1"/>
          </p:cNvSpPr>
          <p:nvPr/>
        </p:nvSpPr>
        <p:spPr bwMode="auto">
          <a:xfrm>
            <a:off x="6456040"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a:p>
            <a:pPr algn="ctr">
              <a:defRPr/>
            </a:pPr>
            <a:r>
              <a:rPr lang="en-US" sz="2400" b="1" dirty="0"/>
              <a:t>Test</a:t>
            </a:r>
          </a:p>
        </p:txBody>
      </p:sp>
      <p:sp>
        <p:nvSpPr>
          <p:cNvPr id="12" name="Rounded Rectangle 11">
            <a:extLst>
              <a:ext uri="{FF2B5EF4-FFF2-40B4-BE49-F238E27FC236}">
                <a16:creationId xmlns:a16="http://schemas.microsoft.com/office/drawing/2014/main" id="{9CC4DFCA-6C1E-CB49-80F0-800A6E500329}"/>
              </a:ext>
            </a:extLst>
          </p:cNvPr>
          <p:cNvSpPr>
            <a:spLocks noChangeArrowheads="1"/>
          </p:cNvSpPr>
          <p:nvPr/>
        </p:nvSpPr>
        <p:spPr bwMode="auto">
          <a:xfrm>
            <a:off x="8688288"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3" name="Straight Arrow Connector 12">
            <a:extLst>
              <a:ext uri="{FF2B5EF4-FFF2-40B4-BE49-F238E27FC236}">
                <a16:creationId xmlns:a16="http://schemas.microsoft.com/office/drawing/2014/main" id="{B560287C-833C-F74F-ADF9-2D60018CBD12}"/>
              </a:ext>
            </a:extLst>
          </p:cNvPr>
          <p:cNvCxnSpPr>
            <a:cxnSpLocks/>
            <a:stCxn id="9" idx="3"/>
            <a:endCxn id="11" idx="1"/>
          </p:cNvCxnSpPr>
          <p:nvPr/>
        </p:nvCxnSpPr>
        <p:spPr>
          <a:xfrm>
            <a:off x="5879976"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2BCCD76-CAEE-8343-8FF7-3CAE419B3BDE}"/>
              </a:ext>
            </a:extLst>
          </p:cNvPr>
          <p:cNvCxnSpPr>
            <a:cxnSpLocks/>
            <a:stCxn id="11" idx="3"/>
            <a:endCxn id="12" idx="1"/>
          </p:cNvCxnSpPr>
          <p:nvPr/>
        </p:nvCxnSpPr>
        <p:spPr>
          <a:xfrm>
            <a:off x="8112224"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7C4449D8-8AE8-EA4C-A232-CA8391B00313}"/>
              </a:ext>
            </a:extLst>
          </p:cNvPr>
          <p:cNvSpPr/>
          <p:nvPr/>
        </p:nvSpPr>
        <p:spPr>
          <a:xfrm>
            <a:off x="4511824" y="3094208"/>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2" name="TextBox 21">
            <a:extLst>
              <a:ext uri="{FF2B5EF4-FFF2-40B4-BE49-F238E27FC236}">
                <a16:creationId xmlns:a16="http://schemas.microsoft.com/office/drawing/2014/main" id="{EB161867-A0E6-C248-ABFF-A43D8AE1CC7E}"/>
              </a:ext>
            </a:extLst>
          </p:cNvPr>
          <p:cNvSpPr txBox="1"/>
          <p:nvPr/>
        </p:nvSpPr>
        <p:spPr>
          <a:xfrm>
            <a:off x="4308902" y="2719570"/>
            <a:ext cx="14618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Prototype</a:t>
            </a:r>
          </a:p>
        </p:txBody>
      </p:sp>
      <p:sp>
        <p:nvSpPr>
          <p:cNvPr id="23" name="Arc 22">
            <a:extLst>
              <a:ext uri="{FF2B5EF4-FFF2-40B4-BE49-F238E27FC236}">
                <a16:creationId xmlns:a16="http://schemas.microsoft.com/office/drawing/2014/main" id="{5E31662D-57C7-F442-A725-B44D6842EDED}"/>
              </a:ext>
            </a:extLst>
          </p:cNvPr>
          <p:cNvSpPr/>
          <p:nvPr/>
        </p:nvSpPr>
        <p:spPr>
          <a:xfrm>
            <a:off x="6790908" y="3110257"/>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4" name="TextBox 23">
            <a:extLst>
              <a:ext uri="{FF2B5EF4-FFF2-40B4-BE49-F238E27FC236}">
                <a16:creationId xmlns:a16="http://schemas.microsoft.com/office/drawing/2014/main" id="{76FD4313-D679-9547-A99A-E3AD77069564}"/>
              </a:ext>
            </a:extLst>
          </p:cNvPr>
          <p:cNvSpPr txBox="1"/>
          <p:nvPr/>
        </p:nvSpPr>
        <p:spPr>
          <a:xfrm>
            <a:off x="6758824" y="2710148"/>
            <a:ext cx="10002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Refine</a:t>
            </a:r>
          </a:p>
        </p:txBody>
      </p:sp>
    </p:spTree>
    <p:extLst>
      <p:ext uri="{BB962C8B-B14F-4D97-AF65-F5344CB8AC3E}">
        <p14:creationId xmlns:p14="http://schemas.microsoft.com/office/powerpoint/2010/main" val="2866123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normAutofit fontScale="90000"/>
          </a:bodyPr>
          <a:lstStyle/>
          <a:p>
            <a:r>
              <a:rPr lang="en-US" dirty="0">
                <a:solidFill>
                  <a:schemeClr val="accent1"/>
                </a:solidFill>
              </a:rPr>
              <a:t>A Life Cycle of </a:t>
            </a:r>
            <a:br>
              <a:rPr lang="en-US" dirty="0">
                <a:solidFill>
                  <a:schemeClr val="accent1"/>
                </a:solidFill>
              </a:rPr>
            </a:br>
            <a:r>
              <a:rPr lang="en-US" dirty="0">
                <a:solidFill>
                  <a:schemeClr val="accent1"/>
                </a:solidFill>
              </a:rPr>
              <a:t>Varying-Sized Increments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22</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9" name="Rounded Rectangle 8">
            <a:extLst>
              <a:ext uri="{FF2B5EF4-FFF2-40B4-BE49-F238E27FC236}">
                <a16:creationId xmlns:a16="http://schemas.microsoft.com/office/drawing/2014/main" id="{3FAEA39F-66A7-5049-AD68-3E91BAC8DCC2}"/>
              </a:ext>
            </a:extLst>
          </p:cNvPr>
          <p:cNvSpPr>
            <a:spLocks noChangeArrowheads="1"/>
          </p:cNvSpPr>
          <p:nvPr/>
        </p:nvSpPr>
        <p:spPr bwMode="auto">
          <a:xfrm>
            <a:off x="1862258" y="2780928"/>
            <a:ext cx="3153623"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0" name="Rounded Rectangle 9">
            <a:extLst>
              <a:ext uri="{FF2B5EF4-FFF2-40B4-BE49-F238E27FC236}">
                <a16:creationId xmlns:a16="http://schemas.microsoft.com/office/drawing/2014/main" id="{37CDF35D-BB5A-634F-B31A-071CFD12FFA7}"/>
              </a:ext>
            </a:extLst>
          </p:cNvPr>
          <p:cNvSpPr>
            <a:spLocks noChangeArrowheads="1"/>
          </p:cNvSpPr>
          <p:nvPr/>
        </p:nvSpPr>
        <p:spPr bwMode="auto">
          <a:xfrm>
            <a:off x="5627948" y="2780928"/>
            <a:ext cx="1656184"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1" name="Rounded Rectangle 10">
            <a:extLst>
              <a:ext uri="{FF2B5EF4-FFF2-40B4-BE49-F238E27FC236}">
                <a16:creationId xmlns:a16="http://schemas.microsoft.com/office/drawing/2014/main" id="{9A1B14DE-685A-3A43-934D-8DB7C5F00C2F}"/>
              </a:ext>
            </a:extLst>
          </p:cNvPr>
          <p:cNvSpPr>
            <a:spLocks noChangeArrowheads="1"/>
          </p:cNvSpPr>
          <p:nvPr/>
        </p:nvSpPr>
        <p:spPr bwMode="auto">
          <a:xfrm>
            <a:off x="7896200" y="2780928"/>
            <a:ext cx="2314600"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cxnSp>
        <p:nvCxnSpPr>
          <p:cNvPr id="12" name="Straight Arrow Connector 11">
            <a:extLst>
              <a:ext uri="{FF2B5EF4-FFF2-40B4-BE49-F238E27FC236}">
                <a16:creationId xmlns:a16="http://schemas.microsoft.com/office/drawing/2014/main" id="{71F4B625-92D9-A84E-B4AD-C545C0D5C4A7}"/>
              </a:ext>
            </a:extLst>
          </p:cNvPr>
          <p:cNvCxnSpPr>
            <a:cxnSpLocks/>
            <a:stCxn id="9" idx="3"/>
            <a:endCxn id="10" idx="1"/>
          </p:cNvCxnSpPr>
          <p:nvPr/>
        </p:nvCxnSpPr>
        <p:spPr>
          <a:xfrm>
            <a:off x="5015880"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4AC59D0-A832-A244-BFA8-17AD64CCFE58}"/>
              </a:ext>
            </a:extLst>
          </p:cNvPr>
          <p:cNvCxnSpPr>
            <a:cxnSpLocks/>
            <a:stCxn id="10" idx="3"/>
            <a:endCxn id="11" idx="1"/>
          </p:cNvCxnSpPr>
          <p:nvPr/>
        </p:nvCxnSpPr>
        <p:spPr>
          <a:xfrm>
            <a:off x="7284132"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909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Iteration-Based and Flow-Based Agile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23</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8" name="Rounded Rectangle 7">
            <a:extLst>
              <a:ext uri="{FF2B5EF4-FFF2-40B4-BE49-F238E27FC236}">
                <a16:creationId xmlns:a16="http://schemas.microsoft.com/office/drawing/2014/main" id="{5BAF8388-CCB7-5948-AE8A-4BF2308C1253}"/>
              </a:ext>
            </a:extLst>
          </p:cNvPr>
          <p:cNvSpPr>
            <a:spLocks noChangeArrowheads="1"/>
          </p:cNvSpPr>
          <p:nvPr/>
        </p:nvSpPr>
        <p:spPr bwMode="auto">
          <a:xfrm>
            <a:off x="184752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9" name="Rounded Rectangle 8">
            <a:extLst>
              <a:ext uri="{FF2B5EF4-FFF2-40B4-BE49-F238E27FC236}">
                <a16:creationId xmlns:a16="http://schemas.microsoft.com/office/drawing/2014/main" id="{719EA8F8-F823-1645-9D83-BB215145B11B}"/>
              </a:ext>
            </a:extLst>
          </p:cNvPr>
          <p:cNvSpPr>
            <a:spLocks noChangeArrowheads="1"/>
          </p:cNvSpPr>
          <p:nvPr/>
        </p:nvSpPr>
        <p:spPr bwMode="auto">
          <a:xfrm>
            <a:off x="3073691"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0" name="Rounded Rectangle 9">
            <a:extLst>
              <a:ext uri="{FF2B5EF4-FFF2-40B4-BE49-F238E27FC236}">
                <a16:creationId xmlns:a16="http://schemas.microsoft.com/office/drawing/2014/main" id="{A71743F9-E6D3-5A40-A560-050C28C44135}"/>
              </a:ext>
            </a:extLst>
          </p:cNvPr>
          <p:cNvSpPr>
            <a:spLocks noChangeArrowheads="1"/>
          </p:cNvSpPr>
          <p:nvPr/>
        </p:nvSpPr>
        <p:spPr bwMode="auto">
          <a:xfrm>
            <a:off x="429985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1" name="Rounded Rectangle 10">
            <a:extLst>
              <a:ext uri="{FF2B5EF4-FFF2-40B4-BE49-F238E27FC236}">
                <a16:creationId xmlns:a16="http://schemas.microsoft.com/office/drawing/2014/main" id="{B557C97C-05F3-5C4D-94E2-D15DCAB64146}"/>
              </a:ext>
            </a:extLst>
          </p:cNvPr>
          <p:cNvSpPr>
            <a:spLocks noChangeArrowheads="1"/>
          </p:cNvSpPr>
          <p:nvPr/>
        </p:nvSpPr>
        <p:spPr bwMode="auto">
          <a:xfrm>
            <a:off x="5526015"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2" name="Rounded Rectangle 11">
            <a:extLst>
              <a:ext uri="{FF2B5EF4-FFF2-40B4-BE49-F238E27FC236}">
                <a16:creationId xmlns:a16="http://schemas.microsoft.com/office/drawing/2014/main" id="{E4F02FAA-4EA4-C145-AD1A-DAA93C6A3F50}"/>
              </a:ext>
            </a:extLst>
          </p:cNvPr>
          <p:cNvSpPr>
            <a:spLocks noChangeArrowheads="1"/>
          </p:cNvSpPr>
          <p:nvPr/>
        </p:nvSpPr>
        <p:spPr bwMode="auto">
          <a:xfrm>
            <a:off x="6752177"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13" name="Rounded Rectangle 12">
            <a:extLst>
              <a:ext uri="{FF2B5EF4-FFF2-40B4-BE49-F238E27FC236}">
                <a16:creationId xmlns:a16="http://schemas.microsoft.com/office/drawing/2014/main" id="{1A23ADBF-A3D3-E743-BF03-3549DAC8CDBD}"/>
              </a:ext>
            </a:extLst>
          </p:cNvPr>
          <p:cNvSpPr>
            <a:spLocks noChangeArrowheads="1"/>
          </p:cNvSpPr>
          <p:nvPr/>
        </p:nvSpPr>
        <p:spPr bwMode="auto">
          <a:xfrm>
            <a:off x="797833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4" name="Rounded Rectangle 13">
            <a:extLst>
              <a:ext uri="{FF2B5EF4-FFF2-40B4-BE49-F238E27FC236}">
                <a16:creationId xmlns:a16="http://schemas.microsoft.com/office/drawing/2014/main" id="{87AE58B7-90AF-4F46-A56A-7A7D22D40CA0}"/>
              </a:ext>
            </a:extLst>
          </p:cNvPr>
          <p:cNvSpPr>
            <a:spLocks noChangeArrowheads="1"/>
          </p:cNvSpPr>
          <p:nvPr/>
        </p:nvSpPr>
        <p:spPr bwMode="auto">
          <a:xfrm>
            <a:off x="920450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5" name="TextBox 14">
            <a:extLst>
              <a:ext uri="{FF2B5EF4-FFF2-40B4-BE49-F238E27FC236}">
                <a16:creationId xmlns:a16="http://schemas.microsoft.com/office/drawing/2014/main" id="{56510D07-8E1B-4C4B-96CF-94186D56E72B}"/>
              </a:ext>
            </a:extLst>
          </p:cNvPr>
          <p:cNvSpPr txBox="1"/>
          <p:nvPr/>
        </p:nvSpPr>
        <p:spPr>
          <a:xfrm>
            <a:off x="4526635" y="1434042"/>
            <a:ext cx="2861104"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Iteration-Based Agile</a:t>
            </a:r>
          </a:p>
        </p:txBody>
      </p:sp>
      <p:sp>
        <p:nvSpPr>
          <p:cNvPr id="16" name="Rounded Rectangle 15">
            <a:extLst>
              <a:ext uri="{FF2B5EF4-FFF2-40B4-BE49-F238E27FC236}">
                <a16:creationId xmlns:a16="http://schemas.microsoft.com/office/drawing/2014/main" id="{4885981A-1118-3E43-A2D8-211AE913143F}"/>
              </a:ext>
            </a:extLst>
          </p:cNvPr>
          <p:cNvSpPr>
            <a:spLocks noChangeArrowheads="1"/>
          </p:cNvSpPr>
          <p:nvPr/>
        </p:nvSpPr>
        <p:spPr bwMode="auto">
          <a:xfrm>
            <a:off x="1873165" y="4251149"/>
            <a:ext cx="1455254"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7" name="Rounded Rectangle 16">
            <a:extLst>
              <a:ext uri="{FF2B5EF4-FFF2-40B4-BE49-F238E27FC236}">
                <a16:creationId xmlns:a16="http://schemas.microsoft.com/office/drawing/2014/main" id="{DE781752-7FB6-DA41-8A09-9FBAA8DE8EFD}"/>
              </a:ext>
            </a:extLst>
          </p:cNvPr>
          <p:cNvSpPr>
            <a:spLocks noChangeArrowheads="1"/>
          </p:cNvSpPr>
          <p:nvPr/>
        </p:nvSpPr>
        <p:spPr bwMode="auto">
          <a:xfrm>
            <a:off x="3328419" y="4251149"/>
            <a:ext cx="119821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8" name="Rounded Rectangle 17">
            <a:extLst>
              <a:ext uri="{FF2B5EF4-FFF2-40B4-BE49-F238E27FC236}">
                <a16:creationId xmlns:a16="http://schemas.microsoft.com/office/drawing/2014/main" id="{47F8613E-294F-D144-9472-81A82FA905D1}"/>
              </a:ext>
            </a:extLst>
          </p:cNvPr>
          <p:cNvSpPr>
            <a:spLocks noChangeArrowheads="1"/>
          </p:cNvSpPr>
          <p:nvPr/>
        </p:nvSpPr>
        <p:spPr bwMode="auto">
          <a:xfrm>
            <a:off x="4526635" y="4251149"/>
            <a:ext cx="1785388"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0" name="Rounded Rectangle 19">
            <a:extLst>
              <a:ext uri="{FF2B5EF4-FFF2-40B4-BE49-F238E27FC236}">
                <a16:creationId xmlns:a16="http://schemas.microsoft.com/office/drawing/2014/main" id="{4BED75C5-0104-FF4E-AFC1-E9370A9B882B}"/>
              </a:ext>
            </a:extLst>
          </p:cNvPr>
          <p:cNvSpPr>
            <a:spLocks noChangeArrowheads="1"/>
          </p:cNvSpPr>
          <p:nvPr/>
        </p:nvSpPr>
        <p:spPr bwMode="auto">
          <a:xfrm>
            <a:off x="6312025" y="4251149"/>
            <a:ext cx="107583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21" name="Rounded Rectangle 20">
            <a:extLst>
              <a:ext uri="{FF2B5EF4-FFF2-40B4-BE49-F238E27FC236}">
                <a16:creationId xmlns:a16="http://schemas.microsoft.com/office/drawing/2014/main" id="{7E32A7ED-5481-F44E-9B70-21044D3E9B9E}"/>
              </a:ext>
            </a:extLst>
          </p:cNvPr>
          <p:cNvSpPr>
            <a:spLocks noChangeArrowheads="1"/>
          </p:cNvSpPr>
          <p:nvPr/>
        </p:nvSpPr>
        <p:spPr bwMode="auto">
          <a:xfrm>
            <a:off x="7387622" y="4251149"/>
            <a:ext cx="1228659"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2" name="Rounded Rectangle 21">
            <a:extLst>
              <a:ext uri="{FF2B5EF4-FFF2-40B4-BE49-F238E27FC236}">
                <a16:creationId xmlns:a16="http://schemas.microsoft.com/office/drawing/2014/main" id="{87AF3BA4-05F2-6946-AAD6-61571838B3AB}"/>
              </a:ext>
            </a:extLst>
          </p:cNvPr>
          <p:cNvSpPr>
            <a:spLocks noChangeArrowheads="1"/>
          </p:cNvSpPr>
          <p:nvPr/>
        </p:nvSpPr>
        <p:spPr bwMode="auto">
          <a:xfrm>
            <a:off x="8616281" y="4251149"/>
            <a:ext cx="1833710"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3" name="TextBox 22">
            <a:extLst>
              <a:ext uri="{FF2B5EF4-FFF2-40B4-BE49-F238E27FC236}">
                <a16:creationId xmlns:a16="http://schemas.microsoft.com/office/drawing/2014/main" id="{7B0E318F-70D0-BF42-8E43-8845D81F8F49}"/>
              </a:ext>
            </a:extLst>
          </p:cNvPr>
          <p:cNvSpPr txBox="1"/>
          <p:nvPr/>
        </p:nvSpPr>
        <p:spPr>
          <a:xfrm>
            <a:off x="4776543" y="3762497"/>
            <a:ext cx="2361288"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Flow-Based Agile</a:t>
            </a:r>
          </a:p>
        </p:txBody>
      </p:sp>
    </p:spTree>
    <p:extLst>
      <p:ext uri="{BB962C8B-B14F-4D97-AF65-F5344CB8AC3E}">
        <p14:creationId xmlns:p14="http://schemas.microsoft.com/office/powerpoint/2010/main" val="3018125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4753-5A15-F84F-97C2-423BF5C1BA04}"/>
              </a:ext>
            </a:extLst>
          </p:cNvPr>
          <p:cNvSpPr>
            <a:spLocks noGrp="1"/>
          </p:cNvSpPr>
          <p:nvPr>
            <p:ph type="title"/>
          </p:nvPr>
        </p:nvSpPr>
        <p:spPr>
          <a:xfrm>
            <a:off x="1981200" y="56735"/>
            <a:ext cx="8229600" cy="833959"/>
          </a:xfrm>
        </p:spPr>
        <p:txBody>
          <a:bodyPr/>
          <a:lstStyle/>
          <a:p>
            <a:r>
              <a:rPr lang="en-US" dirty="0">
                <a:solidFill>
                  <a:schemeClr val="accent1"/>
                </a:solidFill>
              </a:rPr>
              <a:t>From personas to features</a:t>
            </a:r>
          </a:p>
        </p:txBody>
      </p:sp>
      <p:sp>
        <p:nvSpPr>
          <p:cNvPr id="4" name="Slide Number Placeholder 3">
            <a:extLst>
              <a:ext uri="{FF2B5EF4-FFF2-40B4-BE49-F238E27FC236}">
                <a16:creationId xmlns:a16="http://schemas.microsoft.com/office/drawing/2014/main" id="{76779704-0609-B54C-AC1D-EC6C6D0912B9}"/>
              </a:ext>
            </a:extLst>
          </p:cNvPr>
          <p:cNvSpPr>
            <a:spLocks noGrp="1"/>
          </p:cNvSpPr>
          <p:nvPr>
            <p:ph type="sldNum" sz="quarter" idx="12"/>
          </p:nvPr>
        </p:nvSpPr>
        <p:spPr/>
        <p:txBody>
          <a:bodyPr/>
          <a:lstStyle/>
          <a:p>
            <a:pPr>
              <a:defRPr/>
            </a:pPr>
            <a:fld id="{E78C9E75-97FD-45D9-8ED3-955348887BB1}" type="slidenum">
              <a:rPr lang="zh-TW" altLang="en-US" smtClean="0"/>
              <a:pPr>
                <a:defRPr/>
              </a:pPr>
              <a:t>24</a:t>
            </a:fld>
            <a:endParaRPr lang="zh-TW" altLang="en-US"/>
          </a:p>
        </p:txBody>
      </p:sp>
      <p:sp>
        <p:nvSpPr>
          <p:cNvPr id="6" name="Natural language descriptions of a user interacting with a software product">
            <a:extLst>
              <a:ext uri="{FF2B5EF4-FFF2-40B4-BE49-F238E27FC236}">
                <a16:creationId xmlns:a16="http://schemas.microsoft.com/office/drawing/2014/main" id="{0FAC68B3-D91F-4547-A3DC-992F67FF82F0}"/>
              </a:ext>
            </a:extLst>
          </p:cNvPr>
          <p:cNvSpPr txBox="1"/>
          <p:nvPr/>
        </p:nvSpPr>
        <p:spPr>
          <a:xfrm>
            <a:off x="5514797" y="2613721"/>
            <a:ext cx="4957831"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a user interacting with a software product</a:t>
            </a:r>
          </a:p>
        </p:txBody>
      </p:sp>
      <p:sp>
        <p:nvSpPr>
          <p:cNvPr id="7" name="A way of representing users">
            <a:extLst>
              <a:ext uri="{FF2B5EF4-FFF2-40B4-BE49-F238E27FC236}">
                <a16:creationId xmlns:a16="http://schemas.microsoft.com/office/drawing/2014/main" id="{DCE2F4B2-EFA6-9841-84D6-F65BC36D772C}"/>
              </a:ext>
            </a:extLst>
          </p:cNvPr>
          <p:cNvSpPr txBox="1"/>
          <p:nvPr/>
        </p:nvSpPr>
        <p:spPr>
          <a:xfrm>
            <a:off x="5807968" y="1218432"/>
            <a:ext cx="3436498"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A way of representing users</a:t>
            </a:r>
          </a:p>
        </p:txBody>
      </p:sp>
      <p:sp>
        <p:nvSpPr>
          <p:cNvPr id="8" name="Fragments of product functionality">
            <a:extLst>
              <a:ext uri="{FF2B5EF4-FFF2-40B4-BE49-F238E27FC236}">
                <a16:creationId xmlns:a16="http://schemas.microsoft.com/office/drawing/2014/main" id="{E77145DD-55E2-DA49-8E7E-3728BB2D854B}"/>
              </a:ext>
            </a:extLst>
          </p:cNvPr>
          <p:cNvSpPr txBox="1"/>
          <p:nvPr/>
        </p:nvSpPr>
        <p:spPr>
          <a:xfrm>
            <a:off x="2639617" y="6186984"/>
            <a:ext cx="4066357"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Fragments of product functionality</a:t>
            </a:r>
          </a:p>
        </p:txBody>
      </p:sp>
      <p:sp>
        <p:nvSpPr>
          <p:cNvPr id="9" name="Natural language descriptions of something that is needed or wanted by users">
            <a:extLst>
              <a:ext uri="{FF2B5EF4-FFF2-40B4-BE49-F238E27FC236}">
                <a16:creationId xmlns:a16="http://schemas.microsoft.com/office/drawing/2014/main" id="{ACE7B491-990E-7D49-9354-151989A055CE}"/>
              </a:ext>
            </a:extLst>
          </p:cNvPr>
          <p:cNvSpPr txBox="1"/>
          <p:nvPr/>
        </p:nvSpPr>
        <p:spPr>
          <a:xfrm>
            <a:off x="8328248" y="4379234"/>
            <a:ext cx="2262764" cy="16414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something that is needed or wanted by users</a:t>
            </a:r>
          </a:p>
        </p:txBody>
      </p:sp>
      <p:sp>
        <p:nvSpPr>
          <p:cNvPr id="11" name="Footer Placeholder 4">
            <a:extLst>
              <a:ext uri="{FF2B5EF4-FFF2-40B4-BE49-F238E27FC236}">
                <a16:creationId xmlns:a16="http://schemas.microsoft.com/office/drawing/2014/main" id="{046F8F36-1069-5449-B054-03346C99330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4" name="Arc 13">
            <a:extLst>
              <a:ext uri="{FF2B5EF4-FFF2-40B4-BE49-F238E27FC236}">
                <a16:creationId xmlns:a16="http://schemas.microsoft.com/office/drawing/2014/main" id="{C8DD8C7A-DE62-6148-A878-ED05BF61C528}"/>
              </a:ext>
            </a:extLst>
          </p:cNvPr>
          <p:cNvSpPr/>
          <p:nvPr/>
        </p:nvSpPr>
        <p:spPr>
          <a:xfrm>
            <a:off x="2763528" y="3575720"/>
            <a:ext cx="5053290" cy="3674132"/>
          </a:xfrm>
          <a:prstGeom prst="arc">
            <a:avLst>
              <a:gd name="adj1" fmla="val 17032185"/>
              <a:gd name="adj2" fmla="val 2001728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Arc 16">
            <a:extLst>
              <a:ext uri="{FF2B5EF4-FFF2-40B4-BE49-F238E27FC236}">
                <a16:creationId xmlns:a16="http://schemas.microsoft.com/office/drawing/2014/main" id="{3804EC97-EA51-724B-A017-EA3BBE8D9409}"/>
              </a:ext>
            </a:extLst>
          </p:cNvPr>
          <p:cNvSpPr/>
          <p:nvPr/>
        </p:nvSpPr>
        <p:spPr>
          <a:xfrm>
            <a:off x="4547257" y="2350028"/>
            <a:ext cx="3056535" cy="3521148"/>
          </a:xfrm>
          <a:prstGeom prst="arc">
            <a:avLst>
              <a:gd name="adj1" fmla="val 2150912"/>
              <a:gd name="adj2" fmla="val 6057485"/>
            </a:avLst>
          </a:prstGeom>
          <a:noFill/>
          <a:ln w="152400">
            <a:solidFill>
              <a:schemeClr val="accent2">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16B9256F-69C7-0745-8870-F5406674EC6D}"/>
              </a:ext>
            </a:extLst>
          </p:cNvPr>
          <p:cNvCxnSpPr>
            <a:cxnSpLocks/>
            <a:stCxn id="20" idx="2"/>
            <a:endCxn id="23" idx="0"/>
          </p:cNvCxnSpPr>
          <p:nvPr/>
        </p:nvCxnSpPr>
        <p:spPr>
          <a:xfrm>
            <a:off x="4773109" y="1772817"/>
            <a:ext cx="0" cy="1561445"/>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4FD1B8E-7582-7647-B58D-BC301E2D79A2}"/>
              </a:ext>
            </a:extLst>
          </p:cNvPr>
          <p:cNvSpPr txBox="1"/>
          <p:nvPr/>
        </p:nvSpPr>
        <p:spPr>
          <a:xfrm>
            <a:off x="4974606" y="1972061"/>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8" name="Arc 27">
            <a:extLst>
              <a:ext uri="{FF2B5EF4-FFF2-40B4-BE49-F238E27FC236}">
                <a16:creationId xmlns:a16="http://schemas.microsoft.com/office/drawing/2014/main" id="{26509453-EBEC-CF45-BEDC-B77190A5C24A}"/>
              </a:ext>
            </a:extLst>
          </p:cNvPr>
          <p:cNvSpPr/>
          <p:nvPr/>
        </p:nvSpPr>
        <p:spPr>
          <a:xfrm>
            <a:off x="3148302" y="3191196"/>
            <a:ext cx="4925385" cy="3188053"/>
          </a:xfrm>
          <a:prstGeom prst="arc">
            <a:avLst>
              <a:gd name="adj1" fmla="val 8990352"/>
              <a:gd name="adj2" fmla="val 12622057"/>
            </a:avLst>
          </a:prstGeom>
          <a:noFill/>
          <a:ln w="152400">
            <a:solidFill>
              <a:schemeClr val="accent5">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a:extLst>
              <a:ext uri="{FF2B5EF4-FFF2-40B4-BE49-F238E27FC236}">
                <a16:creationId xmlns:a16="http://schemas.microsoft.com/office/drawing/2014/main" id="{7C9329D4-0351-3242-AA2B-AA9D297714E8}"/>
              </a:ext>
            </a:extLst>
          </p:cNvPr>
          <p:cNvSpPr txBox="1"/>
          <p:nvPr/>
        </p:nvSpPr>
        <p:spPr>
          <a:xfrm>
            <a:off x="6680679" y="3341104"/>
            <a:ext cx="3451009"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are-developed-into</a:t>
            </a:r>
          </a:p>
        </p:txBody>
      </p:sp>
      <p:sp>
        <p:nvSpPr>
          <p:cNvPr id="30" name="TextBox 29">
            <a:extLst>
              <a:ext uri="{FF2B5EF4-FFF2-40B4-BE49-F238E27FC236}">
                <a16:creationId xmlns:a16="http://schemas.microsoft.com/office/drawing/2014/main" id="{D4FC2654-237A-A84A-8D11-BC84BF69AAED}"/>
              </a:ext>
            </a:extLst>
          </p:cNvPr>
          <p:cNvSpPr txBox="1"/>
          <p:nvPr/>
        </p:nvSpPr>
        <p:spPr>
          <a:xfrm>
            <a:off x="6702926" y="5564413"/>
            <a:ext cx="1265282"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define</a:t>
            </a:r>
          </a:p>
        </p:txBody>
      </p:sp>
      <p:sp>
        <p:nvSpPr>
          <p:cNvPr id="32" name="TextBox 31">
            <a:extLst>
              <a:ext uri="{FF2B5EF4-FFF2-40B4-BE49-F238E27FC236}">
                <a16:creationId xmlns:a16="http://schemas.microsoft.com/office/drawing/2014/main" id="{987CCB33-175D-2E4C-BDD0-297BEB051650}"/>
              </a:ext>
            </a:extLst>
          </p:cNvPr>
          <p:cNvSpPr txBox="1"/>
          <p:nvPr/>
        </p:nvSpPr>
        <p:spPr>
          <a:xfrm>
            <a:off x="1734246" y="4363320"/>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0" name="Rounded Rectangle 19">
            <a:extLst>
              <a:ext uri="{FF2B5EF4-FFF2-40B4-BE49-F238E27FC236}">
                <a16:creationId xmlns:a16="http://schemas.microsoft.com/office/drawing/2014/main" id="{D53F87F9-CBF4-584C-B60E-5BDC7D53B51D}"/>
              </a:ext>
            </a:extLst>
          </p:cNvPr>
          <p:cNvSpPr>
            <a:spLocks noChangeArrowheads="1"/>
          </p:cNvSpPr>
          <p:nvPr/>
        </p:nvSpPr>
        <p:spPr bwMode="auto">
          <a:xfrm>
            <a:off x="3791745" y="1109096"/>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Personas</a:t>
            </a:r>
          </a:p>
        </p:txBody>
      </p:sp>
      <p:sp>
        <p:nvSpPr>
          <p:cNvPr id="23" name="Rounded Rectangle 22">
            <a:extLst>
              <a:ext uri="{FF2B5EF4-FFF2-40B4-BE49-F238E27FC236}">
                <a16:creationId xmlns:a16="http://schemas.microsoft.com/office/drawing/2014/main" id="{EA3CF226-A569-034F-9346-461F7479D0AA}"/>
              </a:ext>
            </a:extLst>
          </p:cNvPr>
          <p:cNvSpPr>
            <a:spLocks noChangeArrowheads="1"/>
          </p:cNvSpPr>
          <p:nvPr/>
        </p:nvSpPr>
        <p:spPr bwMode="auto">
          <a:xfrm>
            <a:off x="3791745" y="3334262"/>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Scenarios</a:t>
            </a:r>
          </a:p>
        </p:txBody>
      </p:sp>
      <p:sp>
        <p:nvSpPr>
          <p:cNvPr id="24" name="Rounded Rectangle 23">
            <a:extLst>
              <a:ext uri="{FF2B5EF4-FFF2-40B4-BE49-F238E27FC236}">
                <a16:creationId xmlns:a16="http://schemas.microsoft.com/office/drawing/2014/main" id="{D0068D27-F887-2346-A0CA-2B7B25E5F8D9}"/>
              </a:ext>
            </a:extLst>
          </p:cNvPr>
          <p:cNvSpPr>
            <a:spLocks noChangeArrowheads="1"/>
          </p:cNvSpPr>
          <p:nvPr/>
        </p:nvSpPr>
        <p:spPr bwMode="auto">
          <a:xfrm>
            <a:off x="6305070" y="4386388"/>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Stories</a:t>
            </a:r>
          </a:p>
        </p:txBody>
      </p:sp>
      <p:sp>
        <p:nvSpPr>
          <p:cNvPr id="25" name="Rounded Rectangle 24">
            <a:extLst>
              <a:ext uri="{FF2B5EF4-FFF2-40B4-BE49-F238E27FC236}">
                <a16:creationId xmlns:a16="http://schemas.microsoft.com/office/drawing/2014/main" id="{AA0D7EA1-8A7F-6A4E-9E1D-BCC4F4332AEF}"/>
              </a:ext>
            </a:extLst>
          </p:cNvPr>
          <p:cNvSpPr>
            <a:spLocks noChangeArrowheads="1"/>
          </p:cNvSpPr>
          <p:nvPr/>
        </p:nvSpPr>
        <p:spPr bwMode="auto">
          <a:xfrm>
            <a:off x="3791745" y="5473404"/>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Features</a:t>
            </a:r>
          </a:p>
        </p:txBody>
      </p:sp>
      <p:sp>
        <p:nvSpPr>
          <p:cNvPr id="34" name="Oval 33">
            <a:extLst>
              <a:ext uri="{FF2B5EF4-FFF2-40B4-BE49-F238E27FC236}">
                <a16:creationId xmlns:a16="http://schemas.microsoft.com/office/drawing/2014/main" id="{65490703-02B2-E847-86EF-D0275769DCAB}"/>
              </a:ext>
            </a:extLst>
          </p:cNvPr>
          <p:cNvSpPr/>
          <p:nvPr/>
        </p:nvSpPr>
        <p:spPr>
          <a:xfrm>
            <a:off x="3359696" y="98072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35" name="Oval 34">
            <a:extLst>
              <a:ext uri="{FF2B5EF4-FFF2-40B4-BE49-F238E27FC236}">
                <a16:creationId xmlns:a16="http://schemas.microsoft.com/office/drawing/2014/main" id="{BD4575A0-618A-8540-9DC6-B2C09A1B4D41}"/>
              </a:ext>
            </a:extLst>
          </p:cNvPr>
          <p:cNvSpPr/>
          <p:nvPr/>
        </p:nvSpPr>
        <p:spPr>
          <a:xfrm>
            <a:off x="3453374" y="299695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36" name="Oval 35">
            <a:extLst>
              <a:ext uri="{FF2B5EF4-FFF2-40B4-BE49-F238E27FC236}">
                <a16:creationId xmlns:a16="http://schemas.microsoft.com/office/drawing/2014/main" id="{CC54D719-265F-A440-8CE1-58F71E11C64F}"/>
              </a:ext>
            </a:extLst>
          </p:cNvPr>
          <p:cNvSpPr/>
          <p:nvPr/>
        </p:nvSpPr>
        <p:spPr>
          <a:xfrm>
            <a:off x="5901646" y="4087303"/>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37" name="Oval 36">
            <a:extLst>
              <a:ext uri="{FF2B5EF4-FFF2-40B4-BE49-F238E27FC236}">
                <a16:creationId xmlns:a16="http://schemas.microsoft.com/office/drawing/2014/main" id="{C83BD1D9-7B6A-5C42-95D4-0FE40A86E073}"/>
              </a:ext>
            </a:extLst>
          </p:cNvPr>
          <p:cNvSpPr/>
          <p:nvPr/>
        </p:nvSpPr>
        <p:spPr>
          <a:xfrm>
            <a:off x="3597632" y="5049559"/>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658445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C4CF-2B82-DF4C-B073-207CB4B839BC}"/>
              </a:ext>
            </a:extLst>
          </p:cNvPr>
          <p:cNvSpPr>
            <a:spLocks noGrp="1"/>
          </p:cNvSpPr>
          <p:nvPr>
            <p:ph type="title"/>
          </p:nvPr>
        </p:nvSpPr>
        <p:spPr>
          <a:xfrm>
            <a:off x="1772924" y="114414"/>
            <a:ext cx="8718161" cy="797190"/>
          </a:xfrm>
        </p:spPr>
        <p:txBody>
          <a:bodyPr>
            <a:normAutofit fontScale="90000"/>
          </a:bodyPr>
          <a:lstStyle/>
          <a:p>
            <a:r>
              <a:rPr lang="en-US" dirty="0">
                <a:solidFill>
                  <a:schemeClr val="accent1"/>
                </a:solidFill>
              </a:rPr>
              <a:t>Multi-tier client-server architecture</a:t>
            </a:r>
          </a:p>
        </p:txBody>
      </p:sp>
      <p:sp>
        <p:nvSpPr>
          <p:cNvPr id="4" name="Slide Number Placeholder 3">
            <a:extLst>
              <a:ext uri="{FF2B5EF4-FFF2-40B4-BE49-F238E27FC236}">
                <a16:creationId xmlns:a16="http://schemas.microsoft.com/office/drawing/2014/main" id="{DB506B33-FAF4-354F-8222-6235EE5A2254}"/>
              </a:ext>
            </a:extLst>
          </p:cNvPr>
          <p:cNvSpPr>
            <a:spLocks noGrp="1"/>
          </p:cNvSpPr>
          <p:nvPr>
            <p:ph type="sldNum" sz="quarter" idx="12"/>
          </p:nvPr>
        </p:nvSpPr>
        <p:spPr/>
        <p:txBody>
          <a:bodyPr/>
          <a:lstStyle/>
          <a:p>
            <a:pPr>
              <a:defRPr/>
            </a:pPr>
            <a:fld id="{E78C9E75-97FD-45D9-8ED3-955348887BB1}" type="slidenum">
              <a:rPr lang="zh-TW" altLang="en-US" smtClean="0"/>
              <a:pPr>
                <a:defRPr/>
              </a:pPr>
              <a:t>25</a:t>
            </a:fld>
            <a:endParaRPr lang="zh-TW" altLang="en-US"/>
          </a:p>
        </p:txBody>
      </p:sp>
      <p:sp>
        <p:nvSpPr>
          <p:cNvPr id="6" name="Footer Placeholder 4">
            <a:extLst>
              <a:ext uri="{FF2B5EF4-FFF2-40B4-BE49-F238E27FC236}">
                <a16:creationId xmlns:a16="http://schemas.microsoft.com/office/drawing/2014/main" id="{7FA2F476-FB37-734B-87FF-2499BFB0A63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83DDC8C0-1B89-6942-95B9-32F1F15FF16B}"/>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614229A8-EFCE-4B46-A499-A8D9D7A4DEE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74D4B456-B61A-FD49-9F34-3ED09BA5043B}"/>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7243EF1C-F855-2D47-B5FF-355CBDABC0BF}"/>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cxnSp>
        <p:nvCxnSpPr>
          <p:cNvPr id="11" name="Straight Arrow Connector 10">
            <a:extLst>
              <a:ext uri="{FF2B5EF4-FFF2-40B4-BE49-F238E27FC236}">
                <a16:creationId xmlns:a16="http://schemas.microsoft.com/office/drawing/2014/main" id="{E0E7D060-4D5F-BF46-A243-CFD28C2601D7}"/>
              </a:ext>
            </a:extLst>
          </p:cNvPr>
          <p:cNvCxnSpPr>
            <a:cxnSpLocks/>
            <a:stCxn id="7" idx="3"/>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E66E3E7-EDF4-C04C-B60C-0FC6D7CDAFBC}"/>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4" name="Rounded Rectangle 13">
            <a:extLst>
              <a:ext uri="{FF2B5EF4-FFF2-40B4-BE49-F238E27FC236}">
                <a16:creationId xmlns:a16="http://schemas.microsoft.com/office/drawing/2014/main" id="{D6E72E19-A547-4B42-A90C-9E4F91B9C229}"/>
              </a:ext>
            </a:extLst>
          </p:cNvPr>
          <p:cNvSpPr>
            <a:spLocks noChangeArrowheads="1"/>
          </p:cNvSpPr>
          <p:nvPr/>
        </p:nvSpPr>
        <p:spPr bwMode="auto">
          <a:xfrm>
            <a:off x="6384032" y="3465753"/>
            <a:ext cx="1872208"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Application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5" name="Rounded Rectangle 14">
            <a:extLst>
              <a:ext uri="{FF2B5EF4-FFF2-40B4-BE49-F238E27FC236}">
                <a16:creationId xmlns:a16="http://schemas.microsoft.com/office/drawing/2014/main" id="{B6421BB7-447C-3B43-BADA-AD842BD7221F}"/>
              </a:ext>
            </a:extLst>
          </p:cNvPr>
          <p:cNvSpPr>
            <a:spLocks noChangeArrowheads="1"/>
          </p:cNvSpPr>
          <p:nvPr/>
        </p:nvSpPr>
        <p:spPr bwMode="auto">
          <a:xfrm>
            <a:off x="8760296" y="3465753"/>
            <a:ext cx="1517360"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cxnSp>
        <p:nvCxnSpPr>
          <p:cNvPr id="16" name="Straight Arrow Connector 15">
            <a:extLst>
              <a:ext uri="{FF2B5EF4-FFF2-40B4-BE49-F238E27FC236}">
                <a16:creationId xmlns:a16="http://schemas.microsoft.com/office/drawing/2014/main" id="{6026BD55-99DA-1948-A121-F28E148B2B38}"/>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2BD0A2-9D85-F84D-ADE0-813BDDCB0F3E}"/>
              </a:ext>
            </a:extLst>
          </p:cNvPr>
          <p:cNvCxnSpPr>
            <a:cxnSpLocks/>
            <a:endCxn id="13"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D2A9B62-8AE1-9642-B085-D9AC662D4729}"/>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F451DCD-E231-C140-9674-B00637A861A9}"/>
              </a:ext>
            </a:extLst>
          </p:cNvPr>
          <p:cNvCxnSpPr>
            <a:cxnSpLocks/>
            <a:stCxn id="13" idx="3"/>
            <a:endCxn id="14" idx="1"/>
          </p:cNvCxnSpPr>
          <p:nvPr/>
        </p:nvCxnSpPr>
        <p:spPr>
          <a:xfrm>
            <a:off x="5879976"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9029525-8325-6948-9242-A1B9C5984EC9}"/>
              </a:ext>
            </a:extLst>
          </p:cNvPr>
          <p:cNvCxnSpPr>
            <a:cxnSpLocks/>
            <a:stCxn id="14" idx="3"/>
            <a:endCxn id="15" idx="1"/>
          </p:cNvCxnSpPr>
          <p:nvPr/>
        </p:nvCxnSpPr>
        <p:spPr>
          <a:xfrm>
            <a:off x="8256240"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85330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7AFC-0AF6-F943-AC72-8FC760DDABF6}"/>
              </a:ext>
            </a:extLst>
          </p:cNvPr>
          <p:cNvSpPr>
            <a:spLocks noGrp="1"/>
          </p:cNvSpPr>
          <p:nvPr>
            <p:ph type="title"/>
          </p:nvPr>
        </p:nvSpPr>
        <p:spPr>
          <a:xfrm>
            <a:off x="1991544" y="0"/>
            <a:ext cx="8229600" cy="1143000"/>
          </a:xfrm>
        </p:spPr>
        <p:txBody>
          <a:bodyPr/>
          <a:lstStyle/>
          <a:p>
            <a:r>
              <a:rPr lang="en-US" dirty="0">
                <a:solidFill>
                  <a:schemeClr val="accent1"/>
                </a:solidFill>
              </a:rPr>
              <a:t>Service-oriented Architecture</a:t>
            </a:r>
          </a:p>
        </p:txBody>
      </p:sp>
      <p:sp>
        <p:nvSpPr>
          <p:cNvPr id="4" name="Slide Number Placeholder 3">
            <a:extLst>
              <a:ext uri="{FF2B5EF4-FFF2-40B4-BE49-F238E27FC236}">
                <a16:creationId xmlns:a16="http://schemas.microsoft.com/office/drawing/2014/main" id="{49B1607B-8F93-D845-A10F-36DAE5C64ACE}"/>
              </a:ext>
            </a:extLst>
          </p:cNvPr>
          <p:cNvSpPr>
            <a:spLocks noGrp="1"/>
          </p:cNvSpPr>
          <p:nvPr>
            <p:ph type="sldNum" sz="quarter" idx="12"/>
          </p:nvPr>
        </p:nvSpPr>
        <p:spPr/>
        <p:txBody>
          <a:bodyPr/>
          <a:lstStyle/>
          <a:p>
            <a:pPr>
              <a:defRPr/>
            </a:pPr>
            <a:fld id="{E78C9E75-97FD-45D9-8ED3-955348887BB1}" type="slidenum">
              <a:rPr lang="zh-TW" altLang="en-US" smtClean="0"/>
              <a:pPr>
                <a:defRPr/>
              </a:pPr>
              <a:t>26</a:t>
            </a:fld>
            <a:endParaRPr lang="zh-TW" altLang="en-US"/>
          </a:p>
        </p:txBody>
      </p:sp>
      <p:sp>
        <p:nvSpPr>
          <p:cNvPr id="6" name="Footer Placeholder 4">
            <a:extLst>
              <a:ext uri="{FF2B5EF4-FFF2-40B4-BE49-F238E27FC236}">
                <a16:creationId xmlns:a16="http://schemas.microsoft.com/office/drawing/2014/main" id="{E3D1346C-E8F4-0D48-ACCE-AC3FFBE3262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2C806B80-989C-124F-8BF7-FA9A50585A6D}"/>
              </a:ext>
            </a:extLst>
          </p:cNvPr>
          <p:cNvSpPr>
            <a:spLocks noChangeArrowheads="1"/>
          </p:cNvSpPr>
          <p:nvPr/>
        </p:nvSpPr>
        <p:spPr bwMode="auto">
          <a:xfrm>
            <a:off x="1991544" y="1484785"/>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FE49F451-352B-5A4F-AF69-35A93955C967}"/>
              </a:ext>
            </a:extLst>
          </p:cNvPr>
          <p:cNvSpPr>
            <a:spLocks noChangeArrowheads="1"/>
          </p:cNvSpPr>
          <p:nvPr/>
        </p:nvSpPr>
        <p:spPr bwMode="auto">
          <a:xfrm>
            <a:off x="1991544" y="2846169"/>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06EC7FF9-4122-4B48-9C01-08D73A16274D}"/>
              </a:ext>
            </a:extLst>
          </p:cNvPr>
          <p:cNvSpPr>
            <a:spLocks noChangeArrowheads="1"/>
          </p:cNvSpPr>
          <p:nvPr/>
        </p:nvSpPr>
        <p:spPr bwMode="auto">
          <a:xfrm>
            <a:off x="1991544" y="4125627"/>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DC01CA66-4215-0D43-BDE4-BE3D13F01556}"/>
              </a:ext>
            </a:extLst>
          </p:cNvPr>
          <p:cNvSpPr>
            <a:spLocks noChangeArrowheads="1"/>
          </p:cNvSpPr>
          <p:nvPr/>
        </p:nvSpPr>
        <p:spPr bwMode="auto">
          <a:xfrm>
            <a:off x="1991544" y="5418912"/>
            <a:ext cx="1440160" cy="674385"/>
          </a:xfrm>
          <a:prstGeom prst="roundRect">
            <a:avLst>
              <a:gd name="adj" fmla="val 50000"/>
            </a:avLst>
          </a:prstGeom>
          <a:solidFill>
            <a:schemeClr val="accent6">
              <a:lumMod val="40000"/>
              <a:lumOff val="60000"/>
              <a:alpha val="50196"/>
            </a:schemeClr>
          </a:solidFill>
          <a:ln w="28575">
            <a:solidFill>
              <a:schemeClr val="accent6">
                <a:lumMod val="50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sp>
        <p:nvSpPr>
          <p:cNvPr id="12" name="Rounded Rectangle 11">
            <a:extLst>
              <a:ext uri="{FF2B5EF4-FFF2-40B4-BE49-F238E27FC236}">
                <a16:creationId xmlns:a16="http://schemas.microsoft.com/office/drawing/2014/main" id="{DE456382-3B0A-D94D-B95C-93CDEB97B857}"/>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3" name="Rounded Rectangle 12">
            <a:extLst>
              <a:ext uri="{FF2B5EF4-FFF2-40B4-BE49-F238E27FC236}">
                <a16:creationId xmlns:a16="http://schemas.microsoft.com/office/drawing/2014/main" id="{3D8111DF-8367-2C43-BEC0-A9A65E95DE10}"/>
              </a:ext>
            </a:extLst>
          </p:cNvPr>
          <p:cNvSpPr>
            <a:spLocks noChangeArrowheads="1"/>
          </p:cNvSpPr>
          <p:nvPr/>
        </p:nvSpPr>
        <p:spPr bwMode="auto">
          <a:xfrm>
            <a:off x="6715873" y="3465753"/>
            <a:ext cx="1540367"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gateway</a:t>
            </a:r>
          </a:p>
        </p:txBody>
      </p:sp>
      <p:cxnSp>
        <p:nvCxnSpPr>
          <p:cNvPr id="15" name="Straight Arrow Connector 14">
            <a:extLst>
              <a:ext uri="{FF2B5EF4-FFF2-40B4-BE49-F238E27FC236}">
                <a16:creationId xmlns:a16="http://schemas.microsoft.com/office/drawing/2014/main" id="{2723C180-48E3-7044-A4A0-330B3F94DAD1}"/>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228757-BE0A-4146-83DE-CC478EE8E8AE}"/>
              </a:ext>
            </a:extLst>
          </p:cNvPr>
          <p:cNvCxnSpPr>
            <a:cxnSpLocks/>
            <a:endCxn id="12"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F61CE4-44F9-8842-9528-4FF279E1AC80}"/>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75842D-145C-7445-A925-85810C10F85F}"/>
              </a:ext>
            </a:extLst>
          </p:cNvPr>
          <p:cNvCxnSpPr>
            <a:cxnSpLocks/>
            <a:stCxn id="12" idx="3"/>
            <a:endCxn id="13" idx="1"/>
          </p:cNvCxnSpPr>
          <p:nvPr/>
        </p:nvCxnSpPr>
        <p:spPr>
          <a:xfrm>
            <a:off x="5879976" y="3961646"/>
            <a:ext cx="83589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DB0699A9-9B24-AE4B-A40B-9E751B0A33A9}"/>
              </a:ext>
            </a:extLst>
          </p:cNvPr>
          <p:cNvSpPr>
            <a:spLocks noChangeArrowheads="1"/>
          </p:cNvSpPr>
          <p:nvPr/>
        </p:nvSpPr>
        <p:spPr bwMode="auto">
          <a:xfrm>
            <a:off x="9464203" y="1607621"/>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S1</a:t>
            </a:r>
          </a:p>
        </p:txBody>
      </p:sp>
      <p:sp>
        <p:nvSpPr>
          <p:cNvPr id="24" name="Rounded Rectangle 23">
            <a:extLst>
              <a:ext uri="{FF2B5EF4-FFF2-40B4-BE49-F238E27FC236}">
                <a16:creationId xmlns:a16="http://schemas.microsoft.com/office/drawing/2014/main" id="{9671BD47-9A12-DB44-B97E-88771D71B12A}"/>
              </a:ext>
            </a:extLst>
          </p:cNvPr>
          <p:cNvSpPr>
            <a:spLocks noChangeArrowheads="1"/>
          </p:cNvSpPr>
          <p:nvPr/>
        </p:nvSpPr>
        <p:spPr bwMode="auto">
          <a:xfrm>
            <a:off x="9464203" y="2350908"/>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S2</a:t>
            </a:r>
          </a:p>
        </p:txBody>
      </p:sp>
      <p:sp>
        <p:nvSpPr>
          <p:cNvPr id="25" name="Rounded Rectangle 24">
            <a:extLst>
              <a:ext uri="{FF2B5EF4-FFF2-40B4-BE49-F238E27FC236}">
                <a16:creationId xmlns:a16="http://schemas.microsoft.com/office/drawing/2014/main" id="{4FA7EB08-66B1-5142-9EB8-29BBEECD9AEF}"/>
              </a:ext>
            </a:extLst>
          </p:cNvPr>
          <p:cNvSpPr>
            <a:spLocks noChangeArrowheads="1"/>
          </p:cNvSpPr>
          <p:nvPr/>
        </p:nvSpPr>
        <p:spPr bwMode="auto">
          <a:xfrm>
            <a:off x="9464203" y="3094195"/>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S3</a:t>
            </a:r>
          </a:p>
        </p:txBody>
      </p:sp>
      <p:sp>
        <p:nvSpPr>
          <p:cNvPr id="26" name="Rounded Rectangle 25">
            <a:extLst>
              <a:ext uri="{FF2B5EF4-FFF2-40B4-BE49-F238E27FC236}">
                <a16:creationId xmlns:a16="http://schemas.microsoft.com/office/drawing/2014/main" id="{0B2067E9-CE44-D147-994B-A5F9A0BEA34B}"/>
              </a:ext>
            </a:extLst>
          </p:cNvPr>
          <p:cNvSpPr>
            <a:spLocks noChangeArrowheads="1"/>
          </p:cNvSpPr>
          <p:nvPr/>
        </p:nvSpPr>
        <p:spPr bwMode="auto">
          <a:xfrm>
            <a:off x="9464203" y="3837482"/>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S4</a:t>
            </a:r>
          </a:p>
        </p:txBody>
      </p:sp>
      <p:sp>
        <p:nvSpPr>
          <p:cNvPr id="27" name="Rounded Rectangle 26">
            <a:extLst>
              <a:ext uri="{FF2B5EF4-FFF2-40B4-BE49-F238E27FC236}">
                <a16:creationId xmlns:a16="http://schemas.microsoft.com/office/drawing/2014/main" id="{CA3792B4-0DC1-1043-A627-A9E6C0DA4B00}"/>
              </a:ext>
            </a:extLst>
          </p:cNvPr>
          <p:cNvSpPr>
            <a:spLocks noChangeArrowheads="1"/>
          </p:cNvSpPr>
          <p:nvPr/>
        </p:nvSpPr>
        <p:spPr bwMode="auto">
          <a:xfrm>
            <a:off x="9464203" y="4580769"/>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S5</a:t>
            </a:r>
          </a:p>
        </p:txBody>
      </p:sp>
      <p:sp>
        <p:nvSpPr>
          <p:cNvPr id="28" name="Rounded Rectangle 27">
            <a:extLst>
              <a:ext uri="{FF2B5EF4-FFF2-40B4-BE49-F238E27FC236}">
                <a16:creationId xmlns:a16="http://schemas.microsoft.com/office/drawing/2014/main" id="{C1350348-B151-7043-A7E1-804ABE5BDB40}"/>
              </a:ext>
            </a:extLst>
          </p:cNvPr>
          <p:cNvSpPr>
            <a:spLocks noChangeArrowheads="1"/>
          </p:cNvSpPr>
          <p:nvPr/>
        </p:nvSpPr>
        <p:spPr bwMode="auto">
          <a:xfrm>
            <a:off x="9464203" y="5324056"/>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S6</a:t>
            </a:r>
          </a:p>
        </p:txBody>
      </p:sp>
      <p:sp>
        <p:nvSpPr>
          <p:cNvPr id="31" name="TextBox 30">
            <a:extLst>
              <a:ext uri="{FF2B5EF4-FFF2-40B4-BE49-F238E27FC236}">
                <a16:creationId xmlns:a16="http://schemas.microsoft.com/office/drawing/2014/main" id="{8CBABF6A-DFD5-0B4F-A0BF-CF0C4FB052C6}"/>
              </a:ext>
            </a:extLst>
          </p:cNvPr>
          <p:cNvSpPr txBox="1"/>
          <p:nvPr/>
        </p:nvSpPr>
        <p:spPr>
          <a:xfrm>
            <a:off x="9048329" y="5991672"/>
            <a:ext cx="122610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Services</a:t>
            </a:r>
          </a:p>
        </p:txBody>
      </p:sp>
      <p:cxnSp>
        <p:nvCxnSpPr>
          <p:cNvPr id="32" name="Straight Arrow Connector 31">
            <a:extLst>
              <a:ext uri="{FF2B5EF4-FFF2-40B4-BE49-F238E27FC236}">
                <a16:creationId xmlns:a16="http://schemas.microsoft.com/office/drawing/2014/main" id="{5EE868D7-C9E3-8648-B9C9-2084366B4FA4}"/>
              </a:ext>
            </a:extLst>
          </p:cNvPr>
          <p:cNvCxnSpPr>
            <a:cxnSpLocks/>
            <a:endCxn id="23" idx="1"/>
          </p:cNvCxnSpPr>
          <p:nvPr/>
        </p:nvCxnSpPr>
        <p:spPr>
          <a:xfrm flipV="1">
            <a:off x="8252914" y="1884229"/>
            <a:ext cx="1211289" cy="163423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E9D74E1-4C70-1846-B53D-DED355E51557}"/>
              </a:ext>
            </a:extLst>
          </p:cNvPr>
          <p:cNvCxnSpPr>
            <a:cxnSpLocks/>
            <a:endCxn id="24" idx="1"/>
          </p:cNvCxnSpPr>
          <p:nvPr/>
        </p:nvCxnSpPr>
        <p:spPr>
          <a:xfrm flipV="1">
            <a:off x="8254576" y="2627517"/>
            <a:ext cx="1209626" cy="107256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85E1E7B-1312-F349-8932-77E7834D8AE0}"/>
              </a:ext>
            </a:extLst>
          </p:cNvPr>
          <p:cNvCxnSpPr>
            <a:cxnSpLocks/>
            <a:stCxn id="13" idx="3"/>
            <a:endCxn id="25" idx="1"/>
          </p:cNvCxnSpPr>
          <p:nvPr/>
        </p:nvCxnSpPr>
        <p:spPr>
          <a:xfrm flipV="1">
            <a:off x="8256240" y="3370804"/>
            <a:ext cx="1207963" cy="59084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AF918B7-304D-724B-BA0D-B94B97241942}"/>
              </a:ext>
            </a:extLst>
          </p:cNvPr>
          <p:cNvCxnSpPr>
            <a:cxnSpLocks/>
            <a:endCxn id="26" idx="1"/>
          </p:cNvCxnSpPr>
          <p:nvPr/>
        </p:nvCxnSpPr>
        <p:spPr>
          <a:xfrm>
            <a:off x="8229468" y="4114090"/>
            <a:ext cx="1234735" cy="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A4DCB04-2680-8D4D-A4AD-A9E76D099C79}"/>
              </a:ext>
            </a:extLst>
          </p:cNvPr>
          <p:cNvCxnSpPr>
            <a:cxnSpLocks/>
            <a:endCxn id="27" idx="1"/>
          </p:cNvCxnSpPr>
          <p:nvPr/>
        </p:nvCxnSpPr>
        <p:spPr>
          <a:xfrm>
            <a:off x="8252914" y="4290995"/>
            <a:ext cx="1211289" cy="566382"/>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50562E5-144B-0F42-9CEB-831BB82851CE}"/>
              </a:ext>
            </a:extLst>
          </p:cNvPr>
          <p:cNvCxnSpPr>
            <a:cxnSpLocks/>
            <a:endCxn id="28" idx="1"/>
          </p:cNvCxnSpPr>
          <p:nvPr/>
        </p:nvCxnSpPr>
        <p:spPr>
          <a:xfrm>
            <a:off x="8229468" y="4413816"/>
            <a:ext cx="1234735" cy="118684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47A0A10-96A1-5646-ABC9-0ECA5298A21A}"/>
              </a:ext>
            </a:extLst>
          </p:cNvPr>
          <p:cNvCxnSpPr>
            <a:cxnSpLocks/>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3983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0"/>
            <a:ext cx="3960440" cy="1147270"/>
          </a:xfrm>
        </p:spPr>
        <p:txBody>
          <a:bodyPr/>
          <a:lstStyle/>
          <a:p>
            <a:r>
              <a:rPr lang="en-US" dirty="0">
                <a:solidFill>
                  <a:schemeClr val="accent1"/>
                </a:solidFill>
              </a:rPr>
              <a:t>VM</a:t>
            </a:r>
            <a:endParaRPr lang="en-US" sz="3600" dirty="0">
              <a:solidFill>
                <a:schemeClr val="accent1"/>
              </a:solidFill>
            </a:endParaRP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27</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3FC2BDAE-515A-A64A-B0D4-423D4A1F7B18}"/>
              </a:ext>
            </a:extLst>
          </p:cNvPr>
          <p:cNvSpPr>
            <a:spLocks noChangeArrowheads="1"/>
          </p:cNvSpPr>
          <p:nvPr/>
        </p:nvSpPr>
        <p:spPr bwMode="auto">
          <a:xfrm>
            <a:off x="6671351"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9" name="Rounded Rectangle 8">
            <a:extLst>
              <a:ext uri="{FF2B5EF4-FFF2-40B4-BE49-F238E27FC236}">
                <a16:creationId xmlns:a16="http://schemas.microsoft.com/office/drawing/2014/main" id="{15D893B6-9AB5-A34D-BE63-563049097DB9}"/>
              </a:ext>
            </a:extLst>
          </p:cNvPr>
          <p:cNvSpPr>
            <a:spLocks noChangeArrowheads="1"/>
          </p:cNvSpPr>
          <p:nvPr/>
        </p:nvSpPr>
        <p:spPr bwMode="auto">
          <a:xfrm>
            <a:off x="6671351"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10" name="Rounded Rectangle 9">
            <a:extLst>
              <a:ext uri="{FF2B5EF4-FFF2-40B4-BE49-F238E27FC236}">
                <a16:creationId xmlns:a16="http://schemas.microsoft.com/office/drawing/2014/main" id="{B650D574-1317-7D47-998E-7ABF0B5A2720}"/>
              </a:ext>
            </a:extLst>
          </p:cNvPr>
          <p:cNvSpPr>
            <a:spLocks noChangeArrowheads="1"/>
          </p:cNvSpPr>
          <p:nvPr/>
        </p:nvSpPr>
        <p:spPr bwMode="auto">
          <a:xfrm>
            <a:off x="6455327" y="4437112"/>
            <a:ext cx="3816424" cy="541622"/>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Container manager</a:t>
            </a:r>
          </a:p>
        </p:txBody>
      </p:sp>
      <p:sp>
        <p:nvSpPr>
          <p:cNvPr id="11" name="Rounded Rectangle 10">
            <a:extLst>
              <a:ext uri="{FF2B5EF4-FFF2-40B4-BE49-F238E27FC236}">
                <a16:creationId xmlns:a16="http://schemas.microsoft.com/office/drawing/2014/main" id="{D4FA08E2-5D31-BC4D-B585-01672841F638}"/>
              </a:ext>
            </a:extLst>
          </p:cNvPr>
          <p:cNvSpPr>
            <a:spLocks noChangeArrowheads="1"/>
          </p:cNvSpPr>
          <p:nvPr/>
        </p:nvSpPr>
        <p:spPr bwMode="auto">
          <a:xfrm>
            <a:off x="6454614"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12" name="Rounded Rectangle 11">
            <a:extLst>
              <a:ext uri="{FF2B5EF4-FFF2-40B4-BE49-F238E27FC236}">
                <a16:creationId xmlns:a16="http://schemas.microsoft.com/office/drawing/2014/main" id="{25636023-7C48-E444-8F90-08EF28DC5120}"/>
              </a:ext>
            </a:extLst>
          </p:cNvPr>
          <p:cNvSpPr>
            <a:spLocks noChangeArrowheads="1"/>
          </p:cNvSpPr>
          <p:nvPr/>
        </p:nvSpPr>
        <p:spPr bwMode="auto">
          <a:xfrm>
            <a:off x="6454614"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13" name="Rounded Rectangle 12">
            <a:extLst>
              <a:ext uri="{FF2B5EF4-FFF2-40B4-BE49-F238E27FC236}">
                <a16:creationId xmlns:a16="http://schemas.microsoft.com/office/drawing/2014/main" id="{B55645A0-ACC3-EE4F-BCA7-85F999DEFD9E}"/>
              </a:ext>
            </a:extLst>
          </p:cNvPr>
          <p:cNvSpPr>
            <a:spLocks noChangeArrowheads="1"/>
          </p:cNvSpPr>
          <p:nvPr/>
        </p:nvSpPr>
        <p:spPr bwMode="auto">
          <a:xfrm>
            <a:off x="6454615"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6" name="Rounded Rectangle 15">
            <a:extLst>
              <a:ext uri="{FF2B5EF4-FFF2-40B4-BE49-F238E27FC236}">
                <a16:creationId xmlns:a16="http://schemas.microsoft.com/office/drawing/2014/main" id="{33D07F47-2E16-B542-8728-D34E0501DB26}"/>
              </a:ext>
            </a:extLst>
          </p:cNvPr>
          <p:cNvSpPr>
            <a:spLocks noChangeArrowheads="1"/>
          </p:cNvSpPr>
          <p:nvPr/>
        </p:nvSpPr>
        <p:spPr bwMode="auto">
          <a:xfrm>
            <a:off x="8471552"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21" name="TextBox 20">
            <a:extLst>
              <a:ext uri="{FF2B5EF4-FFF2-40B4-BE49-F238E27FC236}">
                <a16:creationId xmlns:a16="http://schemas.microsoft.com/office/drawing/2014/main" id="{46E7292A-8F47-504C-A606-08F3ECD12EDD}"/>
              </a:ext>
            </a:extLst>
          </p:cNvPr>
          <p:cNvSpPr txBox="1"/>
          <p:nvPr/>
        </p:nvSpPr>
        <p:spPr>
          <a:xfrm>
            <a:off x="649611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1</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1</a:t>
            </a:r>
          </a:p>
        </p:txBody>
      </p:sp>
      <p:sp>
        <p:nvSpPr>
          <p:cNvPr id="22" name="TextBox 21">
            <a:extLst>
              <a:ext uri="{FF2B5EF4-FFF2-40B4-BE49-F238E27FC236}">
                <a16:creationId xmlns:a16="http://schemas.microsoft.com/office/drawing/2014/main" id="{0CD4DF06-7BC3-A44D-9F31-712A3FE9040B}"/>
              </a:ext>
            </a:extLst>
          </p:cNvPr>
          <p:cNvSpPr txBox="1"/>
          <p:nvPr/>
        </p:nvSpPr>
        <p:spPr>
          <a:xfrm>
            <a:off x="850292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2</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2</a:t>
            </a:r>
          </a:p>
        </p:txBody>
      </p:sp>
      <p:sp>
        <p:nvSpPr>
          <p:cNvPr id="23" name="Rounded Rectangle 22">
            <a:extLst>
              <a:ext uri="{FF2B5EF4-FFF2-40B4-BE49-F238E27FC236}">
                <a16:creationId xmlns:a16="http://schemas.microsoft.com/office/drawing/2014/main" id="{ABFE1EAC-A5B2-9544-ACF7-209DE65B3D9E}"/>
              </a:ext>
            </a:extLst>
          </p:cNvPr>
          <p:cNvSpPr>
            <a:spLocks noChangeArrowheads="1"/>
          </p:cNvSpPr>
          <p:nvPr/>
        </p:nvSpPr>
        <p:spPr bwMode="auto">
          <a:xfrm>
            <a:off x="8687575"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4" name="Rounded Rectangle 23">
            <a:extLst>
              <a:ext uri="{FF2B5EF4-FFF2-40B4-BE49-F238E27FC236}">
                <a16:creationId xmlns:a16="http://schemas.microsoft.com/office/drawing/2014/main" id="{C074ADE2-A88F-A846-87F8-C0EE293ABB5B}"/>
              </a:ext>
            </a:extLst>
          </p:cNvPr>
          <p:cNvSpPr>
            <a:spLocks noChangeArrowheads="1"/>
          </p:cNvSpPr>
          <p:nvPr/>
        </p:nvSpPr>
        <p:spPr bwMode="auto">
          <a:xfrm>
            <a:off x="8687575"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0" name="Rounded Rectangle 19">
            <a:extLst>
              <a:ext uri="{FF2B5EF4-FFF2-40B4-BE49-F238E27FC236}">
                <a16:creationId xmlns:a16="http://schemas.microsoft.com/office/drawing/2014/main" id="{13459B39-8DC2-634D-8E0A-CDD1F02089FB}"/>
              </a:ext>
            </a:extLst>
          </p:cNvPr>
          <p:cNvSpPr>
            <a:spLocks noChangeArrowheads="1"/>
          </p:cNvSpPr>
          <p:nvPr/>
        </p:nvSpPr>
        <p:spPr bwMode="auto">
          <a:xfrm>
            <a:off x="2206855" y="2060848"/>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7" name="Rounded Rectangle 26">
            <a:extLst>
              <a:ext uri="{FF2B5EF4-FFF2-40B4-BE49-F238E27FC236}">
                <a16:creationId xmlns:a16="http://schemas.microsoft.com/office/drawing/2014/main" id="{4967E727-07EB-0644-860C-B4CF4A060894}"/>
              </a:ext>
            </a:extLst>
          </p:cNvPr>
          <p:cNvSpPr>
            <a:spLocks noChangeArrowheads="1"/>
          </p:cNvSpPr>
          <p:nvPr/>
        </p:nvSpPr>
        <p:spPr bwMode="auto">
          <a:xfrm>
            <a:off x="2206855" y="3229302"/>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28" name="Rounded Rectangle 27">
            <a:extLst>
              <a:ext uri="{FF2B5EF4-FFF2-40B4-BE49-F238E27FC236}">
                <a16:creationId xmlns:a16="http://schemas.microsoft.com/office/drawing/2014/main" id="{49C2AB61-85B2-014A-B95A-462E83062227}"/>
              </a:ext>
            </a:extLst>
          </p:cNvPr>
          <p:cNvSpPr>
            <a:spLocks noChangeArrowheads="1"/>
          </p:cNvSpPr>
          <p:nvPr/>
        </p:nvSpPr>
        <p:spPr bwMode="auto">
          <a:xfrm>
            <a:off x="1990831" y="4437112"/>
            <a:ext cx="3816424" cy="541622"/>
          </a:xfrm>
          <a:prstGeom prst="roundRect">
            <a:avLst>
              <a:gd name="adj" fmla="val 3899"/>
            </a:avLst>
          </a:prstGeom>
          <a:solidFill>
            <a:schemeClr val="accent4">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Hypervisor</a:t>
            </a:r>
          </a:p>
        </p:txBody>
      </p:sp>
      <p:sp>
        <p:nvSpPr>
          <p:cNvPr id="29" name="Rounded Rectangle 28">
            <a:extLst>
              <a:ext uri="{FF2B5EF4-FFF2-40B4-BE49-F238E27FC236}">
                <a16:creationId xmlns:a16="http://schemas.microsoft.com/office/drawing/2014/main" id="{0E5A521A-7351-D047-AC04-47CDAAB3CA93}"/>
              </a:ext>
            </a:extLst>
          </p:cNvPr>
          <p:cNvSpPr>
            <a:spLocks noChangeArrowheads="1"/>
          </p:cNvSpPr>
          <p:nvPr/>
        </p:nvSpPr>
        <p:spPr bwMode="auto">
          <a:xfrm>
            <a:off x="1990118"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30" name="Rounded Rectangle 29">
            <a:extLst>
              <a:ext uri="{FF2B5EF4-FFF2-40B4-BE49-F238E27FC236}">
                <a16:creationId xmlns:a16="http://schemas.microsoft.com/office/drawing/2014/main" id="{228B751C-95AB-D544-8E84-B1258B8726E9}"/>
              </a:ext>
            </a:extLst>
          </p:cNvPr>
          <p:cNvSpPr>
            <a:spLocks noChangeArrowheads="1"/>
          </p:cNvSpPr>
          <p:nvPr/>
        </p:nvSpPr>
        <p:spPr bwMode="auto">
          <a:xfrm>
            <a:off x="1990118"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31" name="Rounded Rectangle 30">
            <a:extLst>
              <a:ext uri="{FF2B5EF4-FFF2-40B4-BE49-F238E27FC236}">
                <a16:creationId xmlns:a16="http://schemas.microsoft.com/office/drawing/2014/main" id="{66CF5269-4E73-514A-A5EA-1547CDCDB49C}"/>
              </a:ext>
            </a:extLst>
          </p:cNvPr>
          <p:cNvSpPr>
            <a:spLocks noChangeArrowheads="1"/>
          </p:cNvSpPr>
          <p:nvPr/>
        </p:nvSpPr>
        <p:spPr bwMode="auto">
          <a:xfrm>
            <a:off x="1990119"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2" name="Rounded Rectangle 31">
            <a:extLst>
              <a:ext uri="{FF2B5EF4-FFF2-40B4-BE49-F238E27FC236}">
                <a16:creationId xmlns:a16="http://schemas.microsoft.com/office/drawing/2014/main" id="{29B4B3DB-A4F9-D849-961A-8B9CF5B831A1}"/>
              </a:ext>
            </a:extLst>
          </p:cNvPr>
          <p:cNvSpPr>
            <a:spLocks noChangeArrowheads="1"/>
          </p:cNvSpPr>
          <p:nvPr/>
        </p:nvSpPr>
        <p:spPr bwMode="auto">
          <a:xfrm>
            <a:off x="4223792" y="2080250"/>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33" name="Rounded Rectangle 32">
            <a:extLst>
              <a:ext uri="{FF2B5EF4-FFF2-40B4-BE49-F238E27FC236}">
                <a16:creationId xmlns:a16="http://schemas.microsoft.com/office/drawing/2014/main" id="{9AB0F91F-A654-AF40-B979-4A7A7CEC1935}"/>
              </a:ext>
            </a:extLst>
          </p:cNvPr>
          <p:cNvSpPr>
            <a:spLocks noChangeArrowheads="1"/>
          </p:cNvSpPr>
          <p:nvPr/>
        </p:nvSpPr>
        <p:spPr bwMode="auto">
          <a:xfrm>
            <a:off x="4223792" y="3248704"/>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34" name="Rounded Rectangle 33">
            <a:extLst>
              <a:ext uri="{FF2B5EF4-FFF2-40B4-BE49-F238E27FC236}">
                <a16:creationId xmlns:a16="http://schemas.microsoft.com/office/drawing/2014/main" id="{7651534B-849C-2044-86F7-FDD7A2930301}"/>
              </a:ext>
            </a:extLst>
          </p:cNvPr>
          <p:cNvSpPr>
            <a:spLocks noChangeArrowheads="1"/>
          </p:cNvSpPr>
          <p:nvPr/>
        </p:nvSpPr>
        <p:spPr bwMode="auto">
          <a:xfrm>
            <a:off x="4007056"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5" name="TextBox 34">
            <a:extLst>
              <a:ext uri="{FF2B5EF4-FFF2-40B4-BE49-F238E27FC236}">
                <a16:creationId xmlns:a16="http://schemas.microsoft.com/office/drawing/2014/main" id="{90A0AB8D-F128-B74A-9435-751BF8C29D25}"/>
              </a:ext>
            </a:extLst>
          </p:cNvPr>
          <p:cNvSpPr txBox="1"/>
          <p:nvPr/>
        </p:nvSpPr>
        <p:spPr>
          <a:xfrm>
            <a:off x="2062840" y="1085836"/>
            <a:ext cx="1599091"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web server</a:t>
            </a:r>
          </a:p>
        </p:txBody>
      </p:sp>
      <p:sp>
        <p:nvSpPr>
          <p:cNvPr id="36" name="TextBox 35">
            <a:extLst>
              <a:ext uri="{FF2B5EF4-FFF2-40B4-BE49-F238E27FC236}">
                <a16:creationId xmlns:a16="http://schemas.microsoft.com/office/drawing/2014/main" id="{A2B145D6-6131-DE44-BA23-281246691EDA}"/>
              </a:ext>
            </a:extLst>
          </p:cNvPr>
          <p:cNvSpPr txBox="1"/>
          <p:nvPr/>
        </p:nvSpPr>
        <p:spPr>
          <a:xfrm>
            <a:off x="4066828" y="1085836"/>
            <a:ext cx="160473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mail server</a:t>
            </a:r>
          </a:p>
        </p:txBody>
      </p:sp>
      <p:cxnSp>
        <p:nvCxnSpPr>
          <p:cNvPr id="14" name="Straight Connector 13">
            <a:extLst>
              <a:ext uri="{FF2B5EF4-FFF2-40B4-BE49-F238E27FC236}">
                <a16:creationId xmlns:a16="http://schemas.microsoft.com/office/drawing/2014/main" id="{B5D9AD85-1A41-9741-A728-A87742E9D9D0}"/>
              </a:ext>
            </a:extLst>
          </p:cNvPr>
          <p:cNvCxnSpPr>
            <a:cxnSpLocks/>
          </p:cNvCxnSpPr>
          <p:nvPr/>
        </p:nvCxnSpPr>
        <p:spPr>
          <a:xfrm>
            <a:off x="6168008" y="1085835"/>
            <a:ext cx="0" cy="543402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A146C5CA-887E-A640-B8BE-B3037814955C}"/>
              </a:ext>
            </a:extLst>
          </p:cNvPr>
          <p:cNvSpPr txBox="1">
            <a:spLocks/>
          </p:cNvSpPr>
          <p:nvPr/>
        </p:nvSpPr>
        <p:spPr bwMode="auto">
          <a:xfrm>
            <a:off x="6415518" y="99652"/>
            <a:ext cx="3680018" cy="94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dirty="0">
                <a:solidFill>
                  <a:schemeClr val="accent1"/>
                </a:solidFill>
              </a:rPr>
              <a:t>Container</a:t>
            </a:r>
          </a:p>
        </p:txBody>
      </p:sp>
    </p:spTree>
    <p:extLst>
      <p:ext uri="{BB962C8B-B14F-4D97-AF65-F5344CB8AC3E}">
        <p14:creationId xmlns:p14="http://schemas.microsoft.com/office/powerpoint/2010/main" val="2612723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Everything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28</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1" name="Rounded Rectangle 10">
            <a:extLst>
              <a:ext uri="{FF2B5EF4-FFF2-40B4-BE49-F238E27FC236}">
                <a16:creationId xmlns:a16="http://schemas.microsoft.com/office/drawing/2014/main" id="{0C4BF621-0910-7B46-BA5F-6D3852C8A958}"/>
              </a:ext>
            </a:extLst>
          </p:cNvPr>
          <p:cNvSpPr>
            <a:spLocks noChangeArrowheads="1"/>
          </p:cNvSpPr>
          <p:nvPr/>
        </p:nvSpPr>
        <p:spPr bwMode="auto">
          <a:xfrm>
            <a:off x="4223792" y="4010348"/>
            <a:ext cx="4065806" cy="1081431"/>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Infrastructure as a 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(IaaS)</a:t>
            </a:r>
          </a:p>
        </p:txBody>
      </p:sp>
      <p:sp>
        <p:nvSpPr>
          <p:cNvPr id="12" name="Rounded Rectangle 11">
            <a:extLst>
              <a:ext uri="{FF2B5EF4-FFF2-40B4-BE49-F238E27FC236}">
                <a16:creationId xmlns:a16="http://schemas.microsoft.com/office/drawing/2014/main" id="{E993333B-8AF2-A747-9EB7-BEBA8627E143}"/>
              </a:ext>
            </a:extLst>
          </p:cNvPr>
          <p:cNvSpPr>
            <a:spLocks noChangeArrowheads="1"/>
          </p:cNvSpPr>
          <p:nvPr/>
        </p:nvSpPr>
        <p:spPr bwMode="auto">
          <a:xfrm>
            <a:off x="4224505" y="5303584"/>
            <a:ext cx="4065806" cy="1077745"/>
          </a:xfrm>
          <a:prstGeom prst="roundRect">
            <a:avLst>
              <a:gd name="adj" fmla="val 3899"/>
            </a:avLst>
          </a:prstGeom>
          <a:solidFill>
            <a:schemeClr val="accent6">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Cloud data center</a:t>
            </a:r>
          </a:p>
        </p:txBody>
      </p:sp>
      <p:sp>
        <p:nvSpPr>
          <p:cNvPr id="16" name="TextBox 15">
            <a:extLst>
              <a:ext uri="{FF2B5EF4-FFF2-40B4-BE49-F238E27FC236}">
                <a16:creationId xmlns:a16="http://schemas.microsoft.com/office/drawing/2014/main" id="{EA0A5B95-DDE5-8A48-B0B4-E08EDAF2E502}"/>
              </a:ext>
            </a:extLst>
          </p:cNvPr>
          <p:cNvSpPr txBox="1"/>
          <p:nvPr/>
        </p:nvSpPr>
        <p:spPr>
          <a:xfrm>
            <a:off x="1801013" y="155679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Photo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editing</a:t>
            </a:r>
          </a:p>
        </p:txBody>
      </p:sp>
      <p:sp>
        <p:nvSpPr>
          <p:cNvPr id="21" name="TextBox 20">
            <a:extLst>
              <a:ext uri="{FF2B5EF4-FFF2-40B4-BE49-F238E27FC236}">
                <a16:creationId xmlns:a16="http://schemas.microsoft.com/office/drawing/2014/main" id="{FE880652-CF07-F846-8542-8EDF597FA6C4}"/>
              </a:ext>
            </a:extLst>
          </p:cNvPr>
          <p:cNvSpPr txBox="1"/>
          <p:nvPr/>
        </p:nvSpPr>
        <p:spPr>
          <a:xfrm>
            <a:off x="8462788" y="1492297"/>
            <a:ext cx="1877630"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Logistics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management</a:t>
            </a:r>
          </a:p>
        </p:txBody>
      </p:sp>
      <p:sp>
        <p:nvSpPr>
          <p:cNvPr id="22" name="TextBox 21">
            <a:extLst>
              <a:ext uri="{FF2B5EF4-FFF2-40B4-BE49-F238E27FC236}">
                <a16:creationId xmlns:a16="http://schemas.microsoft.com/office/drawing/2014/main" id="{AEB6EA08-BFA5-9D48-81EA-F7C2A27DFBAF}"/>
              </a:ext>
            </a:extLst>
          </p:cNvPr>
          <p:cNvSpPr txBox="1"/>
          <p:nvPr/>
        </p:nvSpPr>
        <p:spPr>
          <a:xfrm>
            <a:off x="8289599" y="4125171"/>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Computing Virtualization</a:t>
            </a:r>
          </a:p>
        </p:txBody>
      </p:sp>
      <p:sp>
        <p:nvSpPr>
          <p:cNvPr id="23" name="Rounded Rectangle 22">
            <a:extLst>
              <a:ext uri="{FF2B5EF4-FFF2-40B4-BE49-F238E27FC236}">
                <a16:creationId xmlns:a16="http://schemas.microsoft.com/office/drawing/2014/main" id="{A0FD596D-8C75-654F-BDF6-D66AAC0493C8}"/>
              </a:ext>
            </a:extLst>
          </p:cNvPr>
          <p:cNvSpPr>
            <a:spLocks noChangeArrowheads="1"/>
          </p:cNvSpPr>
          <p:nvPr/>
        </p:nvSpPr>
        <p:spPr bwMode="auto">
          <a:xfrm>
            <a:off x="4224505" y="2717113"/>
            <a:ext cx="4065806" cy="108143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Platform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(PaaS)</a:t>
            </a:r>
          </a:p>
        </p:txBody>
      </p:sp>
      <p:sp>
        <p:nvSpPr>
          <p:cNvPr id="24" name="Rounded Rectangle 23">
            <a:extLst>
              <a:ext uri="{FF2B5EF4-FFF2-40B4-BE49-F238E27FC236}">
                <a16:creationId xmlns:a16="http://schemas.microsoft.com/office/drawing/2014/main" id="{35C214BE-61D9-494C-87B4-342E1D1B11FF}"/>
              </a:ext>
            </a:extLst>
          </p:cNvPr>
          <p:cNvSpPr>
            <a:spLocks noChangeArrowheads="1"/>
          </p:cNvSpPr>
          <p:nvPr/>
        </p:nvSpPr>
        <p:spPr bwMode="auto">
          <a:xfrm>
            <a:off x="4223792" y="1423878"/>
            <a:ext cx="4065806" cy="1081431"/>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Software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(SaaS)</a:t>
            </a:r>
          </a:p>
        </p:txBody>
      </p:sp>
      <p:sp>
        <p:nvSpPr>
          <p:cNvPr id="25" name="TextBox 24">
            <a:extLst>
              <a:ext uri="{FF2B5EF4-FFF2-40B4-BE49-F238E27FC236}">
                <a16:creationId xmlns:a16="http://schemas.microsoft.com/office/drawing/2014/main" id="{4CA60299-C367-2545-AE6B-DA38A2D2ED56}"/>
              </a:ext>
            </a:extLst>
          </p:cNvPr>
          <p:cNvSpPr txBox="1"/>
          <p:nvPr/>
        </p:nvSpPr>
        <p:spPr>
          <a:xfrm>
            <a:off x="1801013" y="2732728"/>
            <a:ext cx="2224011" cy="1200329"/>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Cloud management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Monitoring</a:t>
            </a:r>
          </a:p>
        </p:txBody>
      </p:sp>
      <p:sp>
        <p:nvSpPr>
          <p:cNvPr id="26" name="TextBox 25">
            <a:extLst>
              <a:ext uri="{FF2B5EF4-FFF2-40B4-BE49-F238E27FC236}">
                <a16:creationId xmlns:a16="http://schemas.microsoft.com/office/drawing/2014/main" id="{1859EB65-60AB-EF4F-A5C8-7CE1ABAAF2AF}"/>
              </a:ext>
            </a:extLst>
          </p:cNvPr>
          <p:cNvSpPr txBox="1"/>
          <p:nvPr/>
        </p:nvSpPr>
        <p:spPr>
          <a:xfrm>
            <a:off x="1801013" y="407707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Storage Network</a:t>
            </a:r>
          </a:p>
        </p:txBody>
      </p:sp>
      <p:sp>
        <p:nvSpPr>
          <p:cNvPr id="27" name="TextBox 26">
            <a:extLst>
              <a:ext uri="{FF2B5EF4-FFF2-40B4-BE49-F238E27FC236}">
                <a16:creationId xmlns:a16="http://schemas.microsoft.com/office/drawing/2014/main" id="{4BD30EE8-ABBD-6843-8BB8-3185A49CD0CC}"/>
              </a:ext>
            </a:extLst>
          </p:cNvPr>
          <p:cNvSpPr txBox="1"/>
          <p:nvPr/>
        </p:nvSpPr>
        <p:spPr>
          <a:xfrm>
            <a:off x="8460097" y="2649471"/>
            <a:ext cx="1883015" cy="1200329"/>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Database</a:t>
            </a:r>
          </a:p>
          <a:p>
            <a:pPr algn="ctr"/>
            <a:r>
              <a:rPr lang="en-US" sz="2400" b="1" dirty="0">
                <a:solidFill>
                  <a:schemeClr val="accent1"/>
                </a:solidFill>
                <a:latin typeface="Calibri" panose="020F0502020204030204" pitchFamily="34" charset="0"/>
                <a:cs typeface="Calibri" panose="020F0502020204030204" pitchFamily="34" charset="0"/>
              </a:rPr>
              <a:t>Software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development</a:t>
            </a:r>
          </a:p>
        </p:txBody>
      </p:sp>
    </p:spTree>
    <p:extLst>
      <p:ext uri="{BB962C8B-B14F-4D97-AF65-F5344CB8AC3E}">
        <p14:creationId xmlns:p14="http://schemas.microsoft.com/office/powerpoint/2010/main" val="1081587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Software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29</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Freeform 7">
            <a:extLst>
              <a:ext uri="{FF2B5EF4-FFF2-40B4-BE49-F238E27FC236}">
                <a16:creationId xmlns:a16="http://schemas.microsoft.com/office/drawing/2014/main" id="{94E86622-7958-454E-A564-9F8F03167032}"/>
              </a:ext>
            </a:extLst>
          </p:cNvPr>
          <p:cNvSpPr/>
          <p:nvPr/>
        </p:nvSpPr>
        <p:spPr>
          <a:xfrm>
            <a:off x="4295800" y="3647865"/>
            <a:ext cx="5472608" cy="2088232"/>
          </a:xfrm>
          <a:custGeom>
            <a:avLst/>
            <a:gdLst>
              <a:gd name="connsiteX0" fmla="*/ 104172 w 3900668"/>
              <a:gd name="connsiteY0" fmla="*/ 798653 h 2407534"/>
              <a:gd name="connsiteX1" fmla="*/ 0 w 3900668"/>
              <a:gd name="connsiteY1" fmla="*/ 2407534 h 2407534"/>
              <a:gd name="connsiteX2" fmla="*/ 3900668 w 3900668"/>
              <a:gd name="connsiteY2" fmla="*/ 2372810 h 2407534"/>
              <a:gd name="connsiteX3" fmla="*/ 3541853 w 3900668"/>
              <a:gd name="connsiteY3" fmla="*/ 775504 h 2407534"/>
              <a:gd name="connsiteX4" fmla="*/ 2060294 w 3900668"/>
              <a:gd name="connsiteY4" fmla="*/ 0 h 2407534"/>
              <a:gd name="connsiteX5" fmla="*/ 104172 w 3900668"/>
              <a:gd name="connsiteY5" fmla="*/ 798653 h 2407534"/>
              <a:gd name="connsiteX0" fmla="*/ 104172 w 3900668"/>
              <a:gd name="connsiteY0" fmla="*/ 1146139 h 2755020"/>
              <a:gd name="connsiteX1" fmla="*/ 0 w 3900668"/>
              <a:gd name="connsiteY1" fmla="*/ 2755020 h 2755020"/>
              <a:gd name="connsiteX2" fmla="*/ 3900668 w 3900668"/>
              <a:gd name="connsiteY2" fmla="*/ 2720296 h 2755020"/>
              <a:gd name="connsiteX3" fmla="*/ 3541853 w 3900668"/>
              <a:gd name="connsiteY3" fmla="*/ 1122990 h 2755020"/>
              <a:gd name="connsiteX4" fmla="*/ 2060294 w 3900668"/>
              <a:gd name="connsiteY4" fmla="*/ 347486 h 2755020"/>
              <a:gd name="connsiteX5" fmla="*/ 104172 w 3900668"/>
              <a:gd name="connsiteY5" fmla="*/ 1146139 h 2755020"/>
              <a:gd name="connsiteX0" fmla="*/ 104172 w 3900668"/>
              <a:gd name="connsiteY0" fmla="*/ 1396284 h 3005165"/>
              <a:gd name="connsiteX1" fmla="*/ 0 w 3900668"/>
              <a:gd name="connsiteY1" fmla="*/ 3005165 h 3005165"/>
              <a:gd name="connsiteX2" fmla="*/ 3900668 w 3900668"/>
              <a:gd name="connsiteY2" fmla="*/ 2970441 h 3005165"/>
              <a:gd name="connsiteX3" fmla="*/ 3541853 w 3900668"/>
              <a:gd name="connsiteY3" fmla="*/ 1373135 h 3005165"/>
              <a:gd name="connsiteX4" fmla="*/ 2060294 w 3900668"/>
              <a:gd name="connsiteY4" fmla="*/ 597631 h 3005165"/>
              <a:gd name="connsiteX5" fmla="*/ 104172 w 3900668"/>
              <a:gd name="connsiteY5" fmla="*/ 1396284 h 3005165"/>
              <a:gd name="connsiteX0" fmla="*/ 104172 w 3900668"/>
              <a:gd name="connsiteY0" fmla="*/ 1391247 h 3000128"/>
              <a:gd name="connsiteX1" fmla="*/ 0 w 3900668"/>
              <a:gd name="connsiteY1" fmla="*/ 3000128 h 3000128"/>
              <a:gd name="connsiteX2" fmla="*/ 3900668 w 3900668"/>
              <a:gd name="connsiteY2" fmla="*/ 2965404 h 3000128"/>
              <a:gd name="connsiteX3" fmla="*/ 3541853 w 3900668"/>
              <a:gd name="connsiteY3" fmla="*/ 1368098 h 3000128"/>
              <a:gd name="connsiteX4" fmla="*/ 2060294 w 3900668"/>
              <a:gd name="connsiteY4" fmla="*/ 592594 h 3000128"/>
              <a:gd name="connsiteX5" fmla="*/ 104172 w 3900668"/>
              <a:gd name="connsiteY5" fmla="*/ 1391247 h 3000128"/>
              <a:gd name="connsiteX0" fmla="*/ 764501 w 4560997"/>
              <a:gd name="connsiteY0" fmla="*/ 1391247 h 3000128"/>
              <a:gd name="connsiteX1" fmla="*/ 660329 w 4560997"/>
              <a:gd name="connsiteY1" fmla="*/ 3000128 h 3000128"/>
              <a:gd name="connsiteX2" fmla="*/ 4560997 w 4560997"/>
              <a:gd name="connsiteY2" fmla="*/ 2965404 h 3000128"/>
              <a:gd name="connsiteX3" fmla="*/ 4202182 w 4560997"/>
              <a:gd name="connsiteY3" fmla="*/ 1368098 h 3000128"/>
              <a:gd name="connsiteX4" fmla="*/ 2720623 w 4560997"/>
              <a:gd name="connsiteY4" fmla="*/ 592594 h 3000128"/>
              <a:gd name="connsiteX5" fmla="*/ 764501 w 4560997"/>
              <a:gd name="connsiteY5" fmla="*/ 1391247 h 3000128"/>
              <a:gd name="connsiteX0" fmla="*/ 802770 w 4599266"/>
              <a:gd name="connsiteY0" fmla="*/ 1391247 h 3000128"/>
              <a:gd name="connsiteX1" fmla="*/ 698598 w 4599266"/>
              <a:gd name="connsiteY1" fmla="*/ 3000128 h 3000128"/>
              <a:gd name="connsiteX2" fmla="*/ 4599266 w 4599266"/>
              <a:gd name="connsiteY2" fmla="*/ 2965404 h 3000128"/>
              <a:gd name="connsiteX3" fmla="*/ 4240451 w 4599266"/>
              <a:gd name="connsiteY3" fmla="*/ 1368098 h 3000128"/>
              <a:gd name="connsiteX4" fmla="*/ 2758892 w 4599266"/>
              <a:gd name="connsiteY4" fmla="*/ 592594 h 3000128"/>
              <a:gd name="connsiteX5" fmla="*/ 802770 w 4599266"/>
              <a:gd name="connsiteY5" fmla="*/ 1391247 h 3000128"/>
              <a:gd name="connsiteX0" fmla="*/ 807912 w 4604408"/>
              <a:gd name="connsiteY0" fmla="*/ 1391247 h 3000128"/>
              <a:gd name="connsiteX1" fmla="*/ 703740 w 4604408"/>
              <a:gd name="connsiteY1" fmla="*/ 3000128 h 3000128"/>
              <a:gd name="connsiteX2" fmla="*/ 4604408 w 4604408"/>
              <a:gd name="connsiteY2" fmla="*/ 2965404 h 3000128"/>
              <a:gd name="connsiteX3" fmla="*/ 4245593 w 4604408"/>
              <a:gd name="connsiteY3" fmla="*/ 1368098 h 3000128"/>
              <a:gd name="connsiteX4" fmla="*/ 2764034 w 4604408"/>
              <a:gd name="connsiteY4" fmla="*/ 592594 h 3000128"/>
              <a:gd name="connsiteX5" fmla="*/ 807912 w 4604408"/>
              <a:gd name="connsiteY5" fmla="*/ 1391247 h 3000128"/>
              <a:gd name="connsiteX0" fmla="*/ 869950 w 4666446"/>
              <a:gd name="connsiteY0" fmla="*/ 1391247 h 3000128"/>
              <a:gd name="connsiteX1" fmla="*/ 765778 w 4666446"/>
              <a:gd name="connsiteY1" fmla="*/ 3000128 h 3000128"/>
              <a:gd name="connsiteX2" fmla="*/ 4666446 w 4666446"/>
              <a:gd name="connsiteY2" fmla="*/ 2965404 h 3000128"/>
              <a:gd name="connsiteX3" fmla="*/ 4307631 w 4666446"/>
              <a:gd name="connsiteY3" fmla="*/ 1368098 h 3000128"/>
              <a:gd name="connsiteX4" fmla="*/ 2826072 w 4666446"/>
              <a:gd name="connsiteY4" fmla="*/ 592594 h 3000128"/>
              <a:gd name="connsiteX5" fmla="*/ 869950 w 4666446"/>
              <a:gd name="connsiteY5" fmla="*/ 1391247 h 3000128"/>
              <a:gd name="connsiteX0" fmla="*/ 783328 w 4579824"/>
              <a:gd name="connsiteY0" fmla="*/ 1391247 h 3000128"/>
              <a:gd name="connsiteX1" fmla="*/ 679156 w 4579824"/>
              <a:gd name="connsiteY1" fmla="*/ 3000128 h 3000128"/>
              <a:gd name="connsiteX2" fmla="*/ 4579824 w 4579824"/>
              <a:gd name="connsiteY2" fmla="*/ 2965404 h 3000128"/>
              <a:gd name="connsiteX3" fmla="*/ 4221009 w 4579824"/>
              <a:gd name="connsiteY3" fmla="*/ 1368098 h 3000128"/>
              <a:gd name="connsiteX4" fmla="*/ 2739450 w 4579824"/>
              <a:gd name="connsiteY4" fmla="*/ 592594 h 3000128"/>
              <a:gd name="connsiteX5" fmla="*/ 783328 w 4579824"/>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841325"/>
              <a:gd name="connsiteY0" fmla="*/ 1391247 h 3000128"/>
              <a:gd name="connsiteX1" fmla="*/ 700882 w 4841325"/>
              <a:gd name="connsiteY1" fmla="*/ 3000128 h 3000128"/>
              <a:gd name="connsiteX2" fmla="*/ 4601550 w 4841325"/>
              <a:gd name="connsiteY2" fmla="*/ 2965404 h 3000128"/>
              <a:gd name="connsiteX3" fmla="*/ 4242735 w 4841325"/>
              <a:gd name="connsiteY3" fmla="*/ 1368098 h 3000128"/>
              <a:gd name="connsiteX4" fmla="*/ 2761176 w 4841325"/>
              <a:gd name="connsiteY4" fmla="*/ 592594 h 3000128"/>
              <a:gd name="connsiteX5" fmla="*/ 805054 w 4841325"/>
              <a:gd name="connsiteY5" fmla="*/ 1391247 h 3000128"/>
              <a:gd name="connsiteX0" fmla="*/ 805054 w 5231855"/>
              <a:gd name="connsiteY0" fmla="*/ 1391247 h 3000128"/>
              <a:gd name="connsiteX1" fmla="*/ 700882 w 5231855"/>
              <a:gd name="connsiteY1" fmla="*/ 3000128 h 3000128"/>
              <a:gd name="connsiteX2" fmla="*/ 4601550 w 5231855"/>
              <a:gd name="connsiteY2" fmla="*/ 2965404 h 3000128"/>
              <a:gd name="connsiteX3" fmla="*/ 4242735 w 5231855"/>
              <a:gd name="connsiteY3" fmla="*/ 1368098 h 3000128"/>
              <a:gd name="connsiteX4" fmla="*/ 2761176 w 5231855"/>
              <a:gd name="connsiteY4" fmla="*/ 592594 h 3000128"/>
              <a:gd name="connsiteX5" fmla="*/ 805054 w 5231855"/>
              <a:gd name="connsiteY5" fmla="*/ 1391247 h 300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1855" h="3000128">
                <a:moveTo>
                  <a:pt x="805054" y="1391247"/>
                </a:moveTo>
                <a:cubicBezTo>
                  <a:pt x="261044" y="1267784"/>
                  <a:pt x="-641781" y="2544857"/>
                  <a:pt x="700882" y="3000128"/>
                </a:cubicBezTo>
                <a:lnTo>
                  <a:pt x="4601550" y="2965404"/>
                </a:lnTo>
                <a:cubicBezTo>
                  <a:pt x="5558390" y="2826509"/>
                  <a:pt x="5415636" y="1344948"/>
                  <a:pt x="4242735" y="1368098"/>
                </a:cubicBezTo>
                <a:cubicBezTo>
                  <a:pt x="4397064" y="785505"/>
                  <a:pt x="3648569" y="-5432"/>
                  <a:pt x="2761176" y="592594"/>
                </a:cubicBezTo>
                <a:cubicBezTo>
                  <a:pt x="2155434" y="-425977"/>
                  <a:pt x="484822" y="-113462"/>
                  <a:pt x="805054" y="1391247"/>
                </a:cubicBezTo>
                <a:close/>
              </a:path>
            </a:pathLst>
          </a:custGeom>
          <a:solidFill>
            <a:schemeClr val="accent1">
              <a:lumMod val="20000"/>
              <a:lumOff val="80000"/>
            </a:schemeClr>
          </a:solidFill>
          <a:ln w="762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srgbClr val="C00000"/>
              </a:solidFill>
            </a:endParaRPr>
          </a:p>
          <a:p>
            <a:pPr algn="ctr"/>
            <a:endParaRPr lang="en-US" sz="3200" b="1" dirty="0">
              <a:solidFill>
                <a:srgbClr val="C00000"/>
              </a:solidFill>
            </a:endParaRPr>
          </a:p>
          <a:p>
            <a:pPr algn="ctr"/>
            <a:r>
              <a:rPr lang="en-US" sz="3200" b="1" dirty="0">
                <a:solidFill>
                  <a:srgbClr val="C00000"/>
                </a:solidFill>
              </a:rPr>
              <a:t>Cloud Infrastructure</a:t>
            </a:r>
          </a:p>
        </p:txBody>
      </p:sp>
      <p:sp>
        <p:nvSpPr>
          <p:cNvPr id="9" name="TextBox 8">
            <a:extLst>
              <a:ext uri="{FF2B5EF4-FFF2-40B4-BE49-F238E27FC236}">
                <a16:creationId xmlns:a16="http://schemas.microsoft.com/office/drawing/2014/main" id="{8AD5362C-4E30-F145-BB0F-0B69EF4C91A7}"/>
              </a:ext>
            </a:extLst>
          </p:cNvPr>
          <p:cNvSpPr txBox="1"/>
          <p:nvPr/>
        </p:nvSpPr>
        <p:spPr>
          <a:xfrm>
            <a:off x="1581557" y="4616481"/>
            <a:ext cx="2664296"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Cloud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0" name="TextBox 9">
            <a:extLst>
              <a:ext uri="{FF2B5EF4-FFF2-40B4-BE49-F238E27FC236}">
                <a16:creationId xmlns:a16="http://schemas.microsoft.com/office/drawing/2014/main" id="{89BF91EB-D624-2446-AD23-6D01AA0714CF}"/>
              </a:ext>
            </a:extLst>
          </p:cNvPr>
          <p:cNvSpPr txBox="1"/>
          <p:nvPr/>
        </p:nvSpPr>
        <p:spPr>
          <a:xfrm>
            <a:off x="1693640" y="3153037"/>
            <a:ext cx="2592288"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1" name="TextBox 10">
            <a:extLst>
              <a:ext uri="{FF2B5EF4-FFF2-40B4-BE49-F238E27FC236}">
                <a16:creationId xmlns:a16="http://schemas.microsoft.com/office/drawing/2014/main" id="{8D6E7849-E569-CD46-8B92-BAB959CC73C3}"/>
              </a:ext>
            </a:extLst>
          </p:cNvPr>
          <p:cNvSpPr txBox="1"/>
          <p:nvPr/>
        </p:nvSpPr>
        <p:spPr>
          <a:xfrm>
            <a:off x="1613489" y="1616637"/>
            <a:ext cx="2900892"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customers</a:t>
            </a:r>
          </a:p>
        </p:txBody>
      </p:sp>
      <p:sp>
        <p:nvSpPr>
          <p:cNvPr id="12" name="Rounded Rectangle 11">
            <a:extLst>
              <a:ext uri="{FF2B5EF4-FFF2-40B4-BE49-F238E27FC236}">
                <a16:creationId xmlns:a16="http://schemas.microsoft.com/office/drawing/2014/main" id="{12665BFB-0A2B-B047-88B1-DA119784EFAF}"/>
              </a:ext>
            </a:extLst>
          </p:cNvPr>
          <p:cNvSpPr>
            <a:spLocks noChangeArrowheads="1"/>
          </p:cNvSpPr>
          <p:nvPr/>
        </p:nvSpPr>
        <p:spPr bwMode="auto">
          <a:xfrm>
            <a:off x="5303912" y="3068961"/>
            <a:ext cx="3600400" cy="1010953"/>
          </a:xfrm>
          <a:prstGeom prst="roundRect">
            <a:avLst>
              <a:gd name="adj" fmla="val 3899"/>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Software services</a:t>
            </a:r>
          </a:p>
        </p:txBody>
      </p:sp>
      <p:sp>
        <p:nvSpPr>
          <p:cNvPr id="13" name="Rounded Rectangle 12">
            <a:extLst>
              <a:ext uri="{FF2B5EF4-FFF2-40B4-BE49-F238E27FC236}">
                <a16:creationId xmlns:a16="http://schemas.microsoft.com/office/drawing/2014/main" id="{D14F6028-7812-9D4E-A2EA-F4CDF698AF6A}"/>
              </a:ext>
            </a:extLst>
          </p:cNvPr>
          <p:cNvSpPr>
            <a:spLocks noChangeArrowheads="1"/>
          </p:cNvSpPr>
          <p:nvPr/>
        </p:nvSpPr>
        <p:spPr bwMode="auto">
          <a:xfrm>
            <a:off x="4799856"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78056D21-C9B0-B14E-9675-C61925BC3681}"/>
              </a:ext>
            </a:extLst>
          </p:cNvPr>
          <p:cNvSpPr>
            <a:spLocks noChangeArrowheads="1"/>
          </p:cNvSpPr>
          <p:nvPr/>
        </p:nvSpPr>
        <p:spPr bwMode="auto">
          <a:xfrm>
            <a:off x="561195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9466D557-6D52-484C-9CFE-7EADCE74083D}"/>
              </a:ext>
            </a:extLst>
          </p:cNvPr>
          <p:cNvSpPr>
            <a:spLocks noChangeArrowheads="1"/>
          </p:cNvSpPr>
          <p:nvPr/>
        </p:nvSpPr>
        <p:spPr bwMode="auto">
          <a:xfrm>
            <a:off x="6424062"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2329F139-09C1-734F-9FC8-CBBBE12E21B2}"/>
              </a:ext>
            </a:extLst>
          </p:cNvPr>
          <p:cNvSpPr>
            <a:spLocks noChangeArrowheads="1"/>
          </p:cNvSpPr>
          <p:nvPr/>
        </p:nvSpPr>
        <p:spPr bwMode="auto">
          <a:xfrm>
            <a:off x="7236165"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CDF86182-66D3-1143-9BDE-355D142D47D2}"/>
              </a:ext>
            </a:extLst>
          </p:cNvPr>
          <p:cNvSpPr>
            <a:spLocks noChangeArrowheads="1"/>
          </p:cNvSpPr>
          <p:nvPr/>
        </p:nvSpPr>
        <p:spPr bwMode="auto">
          <a:xfrm>
            <a:off x="8048268"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BCE23D12-AFCD-0643-9A4E-60794D7DA080}"/>
              </a:ext>
            </a:extLst>
          </p:cNvPr>
          <p:cNvSpPr>
            <a:spLocks noChangeArrowheads="1"/>
          </p:cNvSpPr>
          <p:nvPr/>
        </p:nvSpPr>
        <p:spPr bwMode="auto">
          <a:xfrm>
            <a:off x="886036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4D37ABD4-F3E9-BA40-AFCE-AD81673F63DE}"/>
              </a:ext>
            </a:extLst>
          </p:cNvPr>
          <p:cNvCxnSpPr>
            <a:cxnSpLocks/>
            <a:stCxn id="13" idx="2"/>
          </p:cNvCxnSpPr>
          <p:nvPr/>
        </p:nvCxnSpPr>
        <p:spPr>
          <a:xfrm>
            <a:off x="5051885" y="2348880"/>
            <a:ext cx="560075"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B627AAA-91B9-6041-BB30-65344C24D7C8}"/>
              </a:ext>
            </a:extLst>
          </p:cNvPr>
          <p:cNvCxnSpPr>
            <a:cxnSpLocks/>
            <a:stCxn id="16" idx="2"/>
          </p:cNvCxnSpPr>
          <p:nvPr/>
        </p:nvCxnSpPr>
        <p:spPr>
          <a:xfrm>
            <a:off x="5863987"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64A022-AB40-074C-A6A9-D07A47176672}"/>
              </a:ext>
            </a:extLst>
          </p:cNvPr>
          <p:cNvCxnSpPr>
            <a:cxnSpLocks/>
            <a:stCxn id="17" idx="2"/>
          </p:cNvCxnSpPr>
          <p:nvPr/>
        </p:nvCxnSpPr>
        <p:spPr>
          <a:xfrm>
            <a:off x="6676090"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999A84-5BC6-5248-B138-E4606EDD96A9}"/>
              </a:ext>
            </a:extLst>
          </p:cNvPr>
          <p:cNvCxnSpPr>
            <a:cxnSpLocks/>
            <a:stCxn id="18" idx="2"/>
          </p:cNvCxnSpPr>
          <p:nvPr/>
        </p:nvCxnSpPr>
        <p:spPr>
          <a:xfrm>
            <a:off x="7488193"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3CB9CB-3FE5-B74E-BCCF-FA2B4F2BC8FD}"/>
              </a:ext>
            </a:extLst>
          </p:cNvPr>
          <p:cNvCxnSpPr>
            <a:cxnSpLocks/>
            <a:stCxn id="19" idx="2"/>
          </p:cNvCxnSpPr>
          <p:nvPr/>
        </p:nvCxnSpPr>
        <p:spPr>
          <a:xfrm flipH="1">
            <a:off x="8048268"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C0FD8E9-89DD-2248-B722-D95B4328CDCB}"/>
              </a:ext>
            </a:extLst>
          </p:cNvPr>
          <p:cNvCxnSpPr>
            <a:cxnSpLocks/>
            <a:stCxn id="20" idx="2"/>
          </p:cNvCxnSpPr>
          <p:nvPr/>
        </p:nvCxnSpPr>
        <p:spPr>
          <a:xfrm flipH="1">
            <a:off x="8499475" y="2348880"/>
            <a:ext cx="612922"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7048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28E4B-C052-72FD-3663-51A33B5775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39D48F-7301-9C55-33C3-50CB7F18CE90}"/>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0F07EA8C-0891-638E-683C-FFE6090BE333}"/>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sz="2800" dirty="0"/>
              <a:t>7 2026/04/08 Cloud-Based Software: Virtualization and containers,</a:t>
            </a:r>
            <a:br>
              <a:rPr lang="en-US" sz="2800" dirty="0"/>
            </a:br>
            <a:r>
              <a:rPr lang="en-US" sz="2800" dirty="0"/>
              <a:t>                          Everything as a service, Software as a service</a:t>
            </a:r>
          </a:p>
          <a:p>
            <a:pPr marL="0" indent="0">
              <a:spcAft>
                <a:spcPts val="600"/>
              </a:spcAft>
              <a:buNone/>
            </a:pPr>
            <a:r>
              <a:rPr lang="en-US" sz="2800" dirty="0">
                <a:solidFill>
                  <a:schemeClr val="accent2">
                    <a:lumMod val="75000"/>
                  </a:schemeClr>
                </a:solidFill>
              </a:rPr>
              <a:t>8 2026/04/15 Midterm Project Report</a:t>
            </a:r>
          </a:p>
          <a:p>
            <a:pPr marL="0" indent="0">
              <a:spcAft>
                <a:spcPts val="600"/>
              </a:spcAft>
              <a:buNone/>
            </a:pPr>
            <a:r>
              <a:rPr lang="en-US" sz="2800" dirty="0"/>
              <a:t>9 2026/04/22 Cloud Computing and Cloud Software Architecture</a:t>
            </a:r>
          </a:p>
          <a:p>
            <a:pPr marL="0" indent="0">
              <a:spcAft>
                <a:spcPts val="600"/>
              </a:spcAft>
              <a:buNone/>
            </a:pPr>
            <a:r>
              <a:rPr lang="en-US" sz="2800" dirty="0"/>
              <a:t>10 2026/04/29 Microservices Architecture, RESTful services, </a:t>
            </a:r>
            <a:br>
              <a:rPr lang="en-US" sz="2800" dirty="0"/>
            </a:br>
            <a:r>
              <a:rPr lang="en-US" sz="2800" dirty="0"/>
              <a:t>                             Service deployment</a:t>
            </a:r>
          </a:p>
          <a:p>
            <a:pPr marL="0" indent="0">
              <a:spcAft>
                <a:spcPts val="600"/>
              </a:spcAft>
              <a:buNone/>
            </a:pPr>
            <a:r>
              <a:rPr lang="en-US" sz="2800" dirty="0">
                <a:solidFill>
                  <a:srgbClr val="7030A0"/>
                </a:solidFill>
              </a:rPr>
              <a:t>11 2026/05/06 Case Study on Software Engineering II</a:t>
            </a:r>
          </a:p>
          <a:p>
            <a:pPr marL="0" indent="0">
              <a:spcAft>
                <a:spcPts val="600"/>
              </a:spcAft>
              <a:buNone/>
            </a:pPr>
            <a:r>
              <a:rPr lang="en-US" sz="2800" dirty="0"/>
              <a:t>12 2026/05/13 Security and Privacy; Reliable Programming; </a:t>
            </a:r>
            <a:br>
              <a:rPr lang="en-US" sz="2800" dirty="0"/>
            </a:br>
            <a:r>
              <a:rPr lang="en-US" sz="2800" dirty="0"/>
              <a:t>                            Testing: Functional testing, Test automation, </a:t>
            </a:r>
            <a:br>
              <a:rPr lang="en-US" sz="2800" dirty="0"/>
            </a:br>
            <a:r>
              <a:rPr lang="en-US" sz="2800" dirty="0"/>
              <a:t>                            Test-driven development, and Code reviews</a:t>
            </a:r>
          </a:p>
        </p:txBody>
      </p:sp>
      <p:sp>
        <p:nvSpPr>
          <p:cNvPr id="4" name="Slide Number Placeholder 3">
            <a:extLst>
              <a:ext uri="{FF2B5EF4-FFF2-40B4-BE49-F238E27FC236}">
                <a16:creationId xmlns:a16="http://schemas.microsoft.com/office/drawing/2014/main" id="{B6D2EFB6-B7E7-F62B-3F37-8DB42706ABFD}"/>
              </a:ext>
            </a:extLst>
          </p:cNvPr>
          <p:cNvSpPr>
            <a:spLocks noGrp="1"/>
          </p:cNvSpPr>
          <p:nvPr>
            <p:ph type="sldNum" sz="quarter" idx="12"/>
          </p:nvPr>
        </p:nvSpPr>
        <p:spPr/>
        <p:txBody>
          <a:bodyPr/>
          <a:lstStyle/>
          <a:p>
            <a:fld id="{5D6FF71F-CF6A-4C46-8F9B-61D49EEA70E3}" type="slidenum">
              <a:rPr lang="en-US" smtClean="0"/>
              <a:t>3</a:t>
            </a:fld>
            <a:endParaRPr lang="en-US"/>
          </a:p>
        </p:txBody>
      </p:sp>
      <p:pic>
        <p:nvPicPr>
          <p:cNvPr id="7" name="Picture 6">
            <a:extLst>
              <a:ext uri="{FF2B5EF4-FFF2-40B4-BE49-F238E27FC236}">
                <a16:creationId xmlns:a16="http://schemas.microsoft.com/office/drawing/2014/main" id="{CCA18D39-FD13-8A3A-F008-9631B57BA65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C9DBA543-429D-C0C1-1D93-6B3107CFD68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881763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Microservices architecture – </a:t>
            </a:r>
            <a:br>
              <a:rPr lang="en-US" dirty="0">
                <a:solidFill>
                  <a:schemeClr val="accent1"/>
                </a:solidFill>
              </a:rPr>
            </a:br>
            <a:r>
              <a:rPr lang="en-US" dirty="0">
                <a:solidFill>
                  <a:schemeClr val="accent1"/>
                </a:solidFill>
              </a:rPr>
              <a:t>key design questions</a:t>
            </a:r>
          </a:p>
        </p:txBody>
      </p:sp>
      <p:cxnSp>
        <p:nvCxnSpPr>
          <p:cNvPr id="7" name="Straight Arrow Connector 6">
            <a:extLst>
              <a:ext uri="{FF2B5EF4-FFF2-40B4-BE49-F238E27FC236}">
                <a16:creationId xmlns:a16="http://schemas.microsoft.com/office/drawing/2014/main" id="{B14CBDD7-4BA5-F445-A911-3F6C7917EC31}"/>
              </a:ext>
            </a:extLst>
          </p:cNvPr>
          <p:cNvCxnSpPr>
            <a:cxnSpLocks/>
            <a:stCxn id="13" idx="1"/>
          </p:cNvCxnSpPr>
          <p:nvPr/>
        </p:nvCxnSpPr>
        <p:spPr>
          <a:xfrm flipH="1">
            <a:off x="7390270" y="3524332"/>
            <a:ext cx="562210" cy="529529"/>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07A3C3-C62F-7D45-B3A4-D9FCE1B44005}"/>
              </a:ext>
            </a:extLst>
          </p:cNvPr>
          <p:cNvCxnSpPr>
            <a:cxnSpLocks/>
            <a:stCxn id="14" idx="1"/>
          </p:cNvCxnSpPr>
          <p:nvPr/>
        </p:nvCxnSpPr>
        <p:spPr>
          <a:xfrm flipH="1" flipV="1">
            <a:off x="6744072" y="5038838"/>
            <a:ext cx="679570"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DCEBBC0-0ACE-7546-88E4-A331A33C4A57}"/>
              </a:ext>
            </a:extLst>
          </p:cNvPr>
          <p:cNvCxnSpPr>
            <a:cxnSpLocks/>
            <a:stCxn id="17" idx="3"/>
          </p:cNvCxnSpPr>
          <p:nvPr/>
        </p:nvCxnSpPr>
        <p:spPr>
          <a:xfrm flipV="1">
            <a:off x="4923115" y="5038838"/>
            <a:ext cx="805587"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C744E67-903E-0542-A4F4-9B274D5E5AAD}"/>
              </a:ext>
            </a:extLst>
          </p:cNvPr>
          <p:cNvCxnSpPr>
            <a:cxnSpLocks/>
            <a:stCxn id="15" idx="3"/>
          </p:cNvCxnSpPr>
          <p:nvPr/>
        </p:nvCxnSpPr>
        <p:spPr>
          <a:xfrm>
            <a:off x="4491067" y="3524331"/>
            <a:ext cx="562211" cy="57178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154EAA7-2B36-2B4F-9155-68A9FE21CBFE}"/>
              </a:ext>
            </a:extLst>
          </p:cNvPr>
          <p:cNvCxnSpPr>
            <a:cxnSpLocks/>
            <a:stCxn id="16" idx="2"/>
            <a:endCxn id="12" idx="0"/>
          </p:cNvCxnSpPr>
          <p:nvPr/>
        </p:nvCxnSpPr>
        <p:spPr>
          <a:xfrm flipH="1">
            <a:off x="6212517" y="2690037"/>
            <a:ext cx="1" cy="81604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D77490C7-8C10-B742-9B78-719B68A10AD8}"/>
              </a:ext>
            </a:extLst>
          </p:cNvPr>
          <p:cNvSpPr>
            <a:spLocks noChangeArrowheads="1"/>
          </p:cNvSpPr>
          <p:nvPr/>
        </p:nvSpPr>
        <p:spPr bwMode="auto">
          <a:xfrm>
            <a:off x="5034763" y="3506084"/>
            <a:ext cx="2355506" cy="1532753"/>
          </a:xfrm>
          <a:prstGeom prst="roundRect">
            <a:avLst>
              <a:gd name="adj" fmla="val 21979"/>
            </a:avLst>
          </a:prstGeom>
          <a:solidFill>
            <a:srgbClr val="FFD579"/>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Microservices architecture</a:t>
            </a:r>
          </a:p>
          <a:p>
            <a:pPr algn="ctr">
              <a:defRPr/>
            </a:pPr>
            <a:r>
              <a:rPr lang="en-US" sz="2800" b="1" dirty="0">
                <a:solidFill>
                  <a:srgbClr val="C00000"/>
                </a:solidFill>
                <a:latin typeface="Calibri" panose="020F0502020204030204" pitchFamily="34" charset="0"/>
                <a:cs typeface="Calibri" panose="020F0502020204030204" pitchFamily="34" charset="0"/>
              </a:rPr>
              <a:t>design</a:t>
            </a:r>
          </a:p>
        </p:txBody>
      </p:sp>
      <p:sp>
        <p:nvSpPr>
          <p:cNvPr id="13" name="Rounded Rectangle 12">
            <a:extLst>
              <a:ext uri="{FF2B5EF4-FFF2-40B4-BE49-F238E27FC236}">
                <a16:creationId xmlns:a16="http://schemas.microsoft.com/office/drawing/2014/main" id="{D4B66ADE-1CCC-5140-AE7C-8177CE0C6061}"/>
              </a:ext>
            </a:extLst>
          </p:cNvPr>
          <p:cNvSpPr>
            <a:spLocks noChangeArrowheads="1"/>
          </p:cNvSpPr>
          <p:nvPr/>
        </p:nvSpPr>
        <p:spPr bwMode="auto">
          <a:xfrm>
            <a:off x="7952480" y="2827575"/>
            <a:ext cx="2355506" cy="1393513"/>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microservices communicate with each other?</a:t>
            </a:r>
          </a:p>
        </p:txBody>
      </p:sp>
      <p:sp>
        <p:nvSpPr>
          <p:cNvPr id="14" name="Rounded Rectangle 13">
            <a:extLst>
              <a:ext uri="{FF2B5EF4-FFF2-40B4-BE49-F238E27FC236}">
                <a16:creationId xmlns:a16="http://schemas.microsoft.com/office/drawing/2014/main" id="{13433704-A5A6-774E-9A7D-E3F467C90734}"/>
              </a:ext>
            </a:extLst>
          </p:cNvPr>
          <p:cNvSpPr>
            <a:spLocks noChangeArrowheads="1"/>
          </p:cNvSpPr>
          <p:nvPr/>
        </p:nvSpPr>
        <p:spPr bwMode="auto">
          <a:xfrm>
            <a:off x="7423642" y="5143913"/>
            <a:ext cx="2355506" cy="1375950"/>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service failure be detected, reported and managed?</a:t>
            </a:r>
          </a:p>
        </p:txBody>
      </p:sp>
      <p:sp>
        <p:nvSpPr>
          <p:cNvPr id="15" name="Rounded Rectangle 14">
            <a:extLst>
              <a:ext uri="{FF2B5EF4-FFF2-40B4-BE49-F238E27FC236}">
                <a16:creationId xmlns:a16="http://schemas.microsoft.com/office/drawing/2014/main" id="{1B55C4AF-4C9A-F448-A97E-64BE95D44608}"/>
              </a:ext>
            </a:extLst>
          </p:cNvPr>
          <p:cNvSpPr>
            <a:spLocks noChangeArrowheads="1"/>
          </p:cNvSpPr>
          <p:nvPr/>
        </p:nvSpPr>
        <p:spPr bwMode="auto">
          <a:xfrm>
            <a:off x="2135560" y="2827575"/>
            <a:ext cx="2355506" cy="1393513"/>
          </a:xfrm>
          <a:prstGeom prst="roundRect">
            <a:avLst>
              <a:gd name="adj" fmla="val 17014"/>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data be distributed and shared?</a:t>
            </a:r>
          </a:p>
        </p:txBody>
      </p:sp>
      <p:sp>
        <p:nvSpPr>
          <p:cNvPr id="16" name="Rounded Rectangle 15">
            <a:extLst>
              <a:ext uri="{FF2B5EF4-FFF2-40B4-BE49-F238E27FC236}">
                <a16:creationId xmlns:a16="http://schemas.microsoft.com/office/drawing/2014/main" id="{2CC90AAE-732E-A340-9DF6-C34A4090BC32}"/>
              </a:ext>
            </a:extLst>
          </p:cNvPr>
          <p:cNvSpPr>
            <a:spLocks noChangeArrowheads="1"/>
          </p:cNvSpPr>
          <p:nvPr/>
        </p:nvSpPr>
        <p:spPr bwMode="auto">
          <a:xfrm>
            <a:off x="4904281" y="1446913"/>
            <a:ext cx="2616473" cy="1243124"/>
          </a:xfrm>
          <a:prstGeom prst="roundRect">
            <a:avLst>
              <a:gd name="adj" fmla="val 21871"/>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What are the microservices that make up the system? </a:t>
            </a:r>
          </a:p>
        </p:txBody>
      </p:sp>
      <p:sp>
        <p:nvSpPr>
          <p:cNvPr id="17" name="Rounded Rectangle 16">
            <a:extLst>
              <a:ext uri="{FF2B5EF4-FFF2-40B4-BE49-F238E27FC236}">
                <a16:creationId xmlns:a16="http://schemas.microsoft.com/office/drawing/2014/main" id="{F9471A82-03B9-B14F-8048-2460DFD3F049}"/>
              </a:ext>
            </a:extLst>
          </p:cNvPr>
          <p:cNvSpPr>
            <a:spLocks noChangeArrowheads="1"/>
          </p:cNvSpPr>
          <p:nvPr/>
        </p:nvSpPr>
        <p:spPr bwMode="auto">
          <a:xfrm>
            <a:off x="2567608" y="5143913"/>
            <a:ext cx="2355506" cy="1375950"/>
          </a:xfrm>
          <a:prstGeom prst="roundRect">
            <a:avLst>
              <a:gd name="adj" fmla="val 13902"/>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the microservices in the system be coordinated?</a:t>
            </a:r>
          </a:p>
        </p:txBody>
      </p:sp>
    </p:spTree>
    <p:extLst>
      <p:ext uri="{BB962C8B-B14F-4D97-AF65-F5344CB8AC3E}">
        <p14:creationId xmlns:p14="http://schemas.microsoft.com/office/powerpoint/2010/main" val="3748953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738384"/>
          </a:xfrm>
        </p:spPr>
        <p:txBody>
          <a:bodyPr>
            <a:normAutofit fontScale="90000"/>
          </a:bodyPr>
          <a:lstStyle/>
          <a:p>
            <a:r>
              <a:rPr lang="en-US" dirty="0">
                <a:solidFill>
                  <a:schemeClr val="accent1"/>
                </a:solidFill>
              </a:rPr>
              <a:t>Types of security threat</a:t>
            </a:r>
          </a:p>
        </p:txBody>
      </p:sp>
      <p:sp>
        <p:nvSpPr>
          <p:cNvPr id="8" name="Rounded Rectangle 7">
            <a:extLst>
              <a:ext uri="{FF2B5EF4-FFF2-40B4-BE49-F238E27FC236}">
                <a16:creationId xmlns:a16="http://schemas.microsoft.com/office/drawing/2014/main" id="{D3677C37-FC27-704D-AEB4-DE7417EB0C8A}"/>
              </a:ext>
            </a:extLst>
          </p:cNvPr>
          <p:cNvSpPr>
            <a:spLocks noChangeArrowheads="1"/>
          </p:cNvSpPr>
          <p:nvPr/>
        </p:nvSpPr>
        <p:spPr bwMode="auto">
          <a:xfrm>
            <a:off x="2578794" y="1844825"/>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Availability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9" name="Rounded Rectangle 8">
            <a:extLst>
              <a:ext uri="{FF2B5EF4-FFF2-40B4-BE49-F238E27FC236}">
                <a16:creationId xmlns:a16="http://schemas.microsoft.com/office/drawing/2014/main" id="{A14EEECC-02D2-984B-A993-BBB1EA0979BB}"/>
              </a:ext>
            </a:extLst>
          </p:cNvPr>
          <p:cNvSpPr>
            <a:spLocks noChangeArrowheads="1"/>
          </p:cNvSpPr>
          <p:nvPr/>
        </p:nvSpPr>
        <p:spPr bwMode="auto">
          <a:xfrm>
            <a:off x="5142031" y="3484053"/>
            <a:ext cx="1836202" cy="593020"/>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a:t>
            </a:r>
          </a:p>
        </p:txBody>
      </p:sp>
      <p:cxnSp>
        <p:nvCxnSpPr>
          <p:cNvPr id="11" name="Straight Arrow Connector 10">
            <a:extLst>
              <a:ext uri="{FF2B5EF4-FFF2-40B4-BE49-F238E27FC236}">
                <a16:creationId xmlns:a16="http://schemas.microsoft.com/office/drawing/2014/main" id="{79D311A2-2819-EE4D-B4A1-E5715F99134E}"/>
              </a:ext>
            </a:extLst>
          </p:cNvPr>
          <p:cNvCxnSpPr>
            <a:cxnSpLocks/>
            <a:stCxn id="37" idx="0"/>
            <a:endCxn id="9" idx="2"/>
          </p:cNvCxnSpPr>
          <p:nvPr/>
        </p:nvCxnSpPr>
        <p:spPr>
          <a:xfrm flipV="1">
            <a:off x="6060132" y="4077074"/>
            <a:ext cx="0" cy="749847"/>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CC11C8B9-F148-6B4F-9297-96C460107AAF}"/>
              </a:ext>
            </a:extLst>
          </p:cNvPr>
          <p:cNvCxnSpPr>
            <a:cxnSpLocks/>
            <a:stCxn id="31" idx="2"/>
          </p:cNvCxnSpPr>
          <p:nvPr/>
        </p:nvCxnSpPr>
        <p:spPr>
          <a:xfrm rot="5400000">
            <a:off x="7166618" y="2470842"/>
            <a:ext cx="1199663" cy="1576425"/>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C9BEB3EF-4CD1-3141-B3E5-90EA95C979B2}"/>
              </a:ext>
            </a:extLst>
          </p:cNvPr>
          <p:cNvCxnSpPr>
            <a:cxnSpLocks/>
            <a:stCxn id="8" idx="2"/>
            <a:endCxn id="17" idx="1"/>
          </p:cNvCxnSpPr>
          <p:nvPr/>
        </p:nvCxnSpPr>
        <p:spPr>
          <a:xfrm rot="16200000" flipH="1">
            <a:off x="4089995" y="2191823"/>
            <a:ext cx="527644" cy="1576428"/>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E8D716-2C8E-0F46-B066-B78F69FE261F}"/>
              </a:ext>
            </a:extLst>
          </p:cNvPr>
          <p:cNvSpPr txBox="1"/>
          <p:nvPr/>
        </p:nvSpPr>
        <p:spPr>
          <a:xfrm>
            <a:off x="5062508" y="2185615"/>
            <a:ext cx="1995249" cy="830997"/>
          </a:xfrm>
          <a:prstGeom prst="rect">
            <a:avLst/>
          </a:prstGeom>
          <a:noFill/>
        </p:spPr>
        <p:txBody>
          <a:bodyPr wrap="square" rtlCol="0">
            <a:spAutoFit/>
          </a:bodyPr>
          <a:lstStyle/>
          <a:p>
            <a:pPr algn="ctr"/>
            <a:r>
              <a:rPr lang="en-US" sz="2400" b="1" dirty="0">
                <a:solidFill>
                  <a:schemeClr val="accent6">
                    <a:lumMod val="50000"/>
                  </a:schemeClr>
                </a:solidFill>
                <a:latin typeface="Calibri" panose="020F0502020204030204" pitchFamily="34" charset="0"/>
                <a:cs typeface="Calibri" panose="020F0502020204030204" pitchFamily="34" charset="0"/>
              </a:rPr>
              <a:t>SOFTWARE PRODUCT</a:t>
            </a:r>
          </a:p>
        </p:txBody>
      </p:sp>
      <p:sp>
        <p:nvSpPr>
          <p:cNvPr id="16" name="TextBox 15">
            <a:extLst>
              <a:ext uri="{FF2B5EF4-FFF2-40B4-BE49-F238E27FC236}">
                <a16:creationId xmlns:a16="http://schemas.microsoft.com/office/drawing/2014/main" id="{8A25E924-F387-1A4C-9190-698AF4F7578D}"/>
              </a:ext>
            </a:extLst>
          </p:cNvPr>
          <p:cNvSpPr txBox="1"/>
          <p:nvPr/>
        </p:nvSpPr>
        <p:spPr>
          <a:xfrm>
            <a:off x="2135832" y="915710"/>
            <a:ext cx="285335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deny access to the system for legitimate users</a:t>
            </a:r>
          </a:p>
        </p:txBody>
      </p:sp>
      <p:sp>
        <p:nvSpPr>
          <p:cNvPr id="17" name="Rounded Rectangle 16">
            <a:extLst>
              <a:ext uri="{FF2B5EF4-FFF2-40B4-BE49-F238E27FC236}">
                <a16:creationId xmlns:a16="http://schemas.microsoft.com/office/drawing/2014/main" id="{394E44DF-6F9D-0E4D-A31B-5D6B44915A2A}"/>
              </a:ext>
            </a:extLst>
          </p:cNvPr>
          <p:cNvSpPr>
            <a:spLocks noChangeArrowheads="1"/>
          </p:cNvSpPr>
          <p:nvPr/>
        </p:nvSpPr>
        <p:spPr bwMode="auto">
          <a:xfrm>
            <a:off x="5142031" y="3021368"/>
            <a:ext cx="1836202" cy="44498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PROGRAM</a:t>
            </a:r>
          </a:p>
        </p:txBody>
      </p:sp>
      <p:sp>
        <p:nvSpPr>
          <p:cNvPr id="31" name="Rounded Rectangle 30">
            <a:extLst>
              <a:ext uri="{FF2B5EF4-FFF2-40B4-BE49-F238E27FC236}">
                <a16:creationId xmlns:a16="http://schemas.microsoft.com/office/drawing/2014/main" id="{822C562E-53C2-AB4A-BD24-83CB9D2388FB}"/>
              </a:ext>
            </a:extLst>
          </p:cNvPr>
          <p:cNvSpPr>
            <a:spLocks noChangeArrowheads="1"/>
          </p:cNvSpPr>
          <p:nvPr/>
        </p:nvSpPr>
        <p:spPr bwMode="auto">
          <a:xfrm>
            <a:off x="7567851" y="1787832"/>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Integrity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36" name="TextBox 35">
            <a:extLst>
              <a:ext uri="{FF2B5EF4-FFF2-40B4-BE49-F238E27FC236}">
                <a16:creationId xmlns:a16="http://schemas.microsoft.com/office/drawing/2014/main" id="{213319DC-B5EB-414A-A22C-B8FB0E47119B}"/>
              </a:ext>
            </a:extLst>
          </p:cNvPr>
          <p:cNvSpPr txBox="1"/>
          <p:nvPr/>
        </p:nvSpPr>
        <p:spPr>
          <a:xfrm>
            <a:off x="7388809" y="915710"/>
            <a:ext cx="2221333"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damage the system or its data</a:t>
            </a:r>
          </a:p>
        </p:txBody>
      </p:sp>
      <p:sp>
        <p:nvSpPr>
          <p:cNvPr id="37" name="Rounded Rectangle 36">
            <a:extLst>
              <a:ext uri="{FF2B5EF4-FFF2-40B4-BE49-F238E27FC236}">
                <a16:creationId xmlns:a16="http://schemas.microsoft.com/office/drawing/2014/main" id="{1DA7C7F1-A22E-664C-98CD-801A3073708A}"/>
              </a:ext>
            </a:extLst>
          </p:cNvPr>
          <p:cNvSpPr>
            <a:spLocks noChangeArrowheads="1"/>
          </p:cNvSpPr>
          <p:nvPr/>
        </p:nvSpPr>
        <p:spPr bwMode="auto">
          <a:xfrm>
            <a:off x="4763988" y="4826921"/>
            <a:ext cx="2592288"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Confidentiality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threats</a:t>
            </a:r>
          </a:p>
        </p:txBody>
      </p:sp>
      <p:sp>
        <p:nvSpPr>
          <p:cNvPr id="38" name="TextBox 37">
            <a:extLst>
              <a:ext uri="{FF2B5EF4-FFF2-40B4-BE49-F238E27FC236}">
                <a16:creationId xmlns:a16="http://schemas.microsoft.com/office/drawing/2014/main" id="{1FA05B98-9277-8C4C-8C2A-C4395F78C961}"/>
              </a:ext>
            </a:extLst>
          </p:cNvPr>
          <p:cNvSpPr txBox="1"/>
          <p:nvPr/>
        </p:nvSpPr>
        <p:spPr>
          <a:xfrm>
            <a:off x="4474891" y="5663541"/>
            <a:ext cx="295418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tries to gain access to private information held by the system</a:t>
            </a:r>
          </a:p>
        </p:txBody>
      </p:sp>
      <p:cxnSp>
        <p:nvCxnSpPr>
          <p:cNvPr id="41" name="Elbow Connector 40">
            <a:extLst>
              <a:ext uri="{FF2B5EF4-FFF2-40B4-BE49-F238E27FC236}">
                <a16:creationId xmlns:a16="http://schemas.microsoft.com/office/drawing/2014/main" id="{A01C568F-81E4-B747-92D2-ABA64995C254}"/>
              </a:ext>
            </a:extLst>
          </p:cNvPr>
          <p:cNvCxnSpPr>
            <a:cxnSpLocks/>
            <a:stCxn id="31" idx="2"/>
            <a:endCxn id="17" idx="3"/>
          </p:cNvCxnSpPr>
          <p:nvPr/>
        </p:nvCxnSpPr>
        <p:spPr>
          <a:xfrm rot="5400000">
            <a:off x="7474130" y="2163328"/>
            <a:ext cx="584637" cy="1576427"/>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E0214C1-2156-9F42-B730-1A8D2291999C}"/>
              </a:ext>
            </a:extLst>
          </p:cNvPr>
          <p:cNvSpPr txBox="1"/>
          <p:nvPr/>
        </p:nvSpPr>
        <p:spPr>
          <a:xfrm>
            <a:off x="2532242" y="3277747"/>
            <a:ext cx="2286698"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Distributed denial of service (DDoS) attack</a:t>
            </a:r>
          </a:p>
        </p:txBody>
      </p:sp>
      <p:sp>
        <p:nvSpPr>
          <p:cNvPr id="45" name="TextBox 44">
            <a:extLst>
              <a:ext uri="{FF2B5EF4-FFF2-40B4-BE49-F238E27FC236}">
                <a16:creationId xmlns:a16="http://schemas.microsoft.com/office/drawing/2014/main" id="{05C45189-ADCB-6945-9561-1A05D0AADDC1}"/>
              </a:ext>
            </a:extLst>
          </p:cNvPr>
          <p:cNvSpPr txBox="1"/>
          <p:nvPr/>
        </p:nvSpPr>
        <p:spPr>
          <a:xfrm>
            <a:off x="7226792" y="3302640"/>
            <a:ext cx="1050057"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Virus</a:t>
            </a:r>
          </a:p>
        </p:txBody>
      </p:sp>
      <p:sp>
        <p:nvSpPr>
          <p:cNvPr id="46" name="TextBox 45">
            <a:extLst>
              <a:ext uri="{FF2B5EF4-FFF2-40B4-BE49-F238E27FC236}">
                <a16:creationId xmlns:a16="http://schemas.microsoft.com/office/drawing/2014/main" id="{7EC4BE91-61BE-6D44-B6DA-50DB55F82255}"/>
              </a:ext>
            </a:extLst>
          </p:cNvPr>
          <p:cNvSpPr txBox="1"/>
          <p:nvPr/>
        </p:nvSpPr>
        <p:spPr>
          <a:xfrm>
            <a:off x="7033417" y="3933639"/>
            <a:ext cx="1521242"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Ransomware</a:t>
            </a:r>
          </a:p>
        </p:txBody>
      </p:sp>
      <p:sp>
        <p:nvSpPr>
          <p:cNvPr id="50" name="TextBox 49">
            <a:extLst>
              <a:ext uri="{FF2B5EF4-FFF2-40B4-BE49-F238E27FC236}">
                <a16:creationId xmlns:a16="http://schemas.microsoft.com/office/drawing/2014/main" id="{9EF585B0-3647-7543-BCDD-C1847E0D2A2B}"/>
              </a:ext>
            </a:extLst>
          </p:cNvPr>
          <p:cNvSpPr txBox="1"/>
          <p:nvPr/>
        </p:nvSpPr>
        <p:spPr>
          <a:xfrm>
            <a:off x="4691188" y="4286416"/>
            <a:ext cx="1457756"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Data theft</a:t>
            </a:r>
          </a:p>
        </p:txBody>
      </p:sp>
    </p:spTree>
    <p:extLst>
      <p:ext uri="{BB962C8B-B14F-4D97-AF65-F5344CB8AC3E}">
        <p14:creationId xmlns:p14="http://schemas.microsoft.com/office/powerpoint/2010/main" val="841361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normAutofit fontScale="90000"/>
          </a:bodyPr>
          <a:lstStyle/>
          <a:p>
            <a:r>
              <a:rPr lang="en-US" dirty="0">
                <a:solidFill>
                  <a:schemeClr val="accent1"/>
                </a:solidFill>
              </a:rPr>
              <a:t>Software product quality attributes</a:t>
            </a:r>
          </a:p>
        </p:txBody>
      </p:sp>
      <p:sp>
        <p:nvSpPr>
          <p:cNvPr id="8" name="Oval 7">
            <a:extLst>
              <a:ext uri="{FF2B5EF4-FFF2-40B4-BE49-F238E27FC236}">
                <a16:creationId xmlns:a16="http://schemas.microsoft.com/office/drawing/2014/main" id="{B6CB130A-3A6E-AE4A-9682-BB266D317926}"/>
              </a:ext>
            </a:extLst>
          </p:cNvPr>
          <p:cNvSpPr/>
          <p:nvPr/>
        </p:nvSpPr>
        <p:spPr>
          <a:xfrm>
            <a:off x="4495800" y="2209572"/>
            <a:ext cx="3200400" cy="3200400"/>
          </a:xfrm>
          <a:prstGeom prst="ellipse">
            <a:avLst/>
          </a:prstGeom>
          <a:solidFill>
            <a:srgbClr val="FFD57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C00000"/>
                </a:solidFill>
              </a:rPr>
              <a:t>Software product quality attributes</a:t>
            </a:r>
          </a:p>
        </p:txBody>
      </p:sp>
      <p:sp>
        <p:nvSpPr>
          <p:cNvPr id="9" name="Oval 8">
            <a:extLst>
              <a:ext uri="{FF2B5EF4-FFF2-40B4-BE49-F238E27FC236}">
                <a16:creationId xmlns:a16="http://schemas.microsoft.com/office/drawing/2014/main" id="{3266C410-BF93-4449-BDA1-56C2F406F114}"/>
              </a:ext>
            </a:extLst>
          </p:cNvPr>
          <p:cNvSpPr/>
          <p:nvPr/>
        </p:nvSpPr>
        <p:spPr>
          <a:xfrm>
            <a:off x="407977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Reliability</a:t>
            </a:r>
          </a:p>
        </p:txBody>
      </p:sp>
      <p:sp>
        <p:nvSpPr>
          <p:cNvPr id="10" name="Oval 9">
            <a:extLst>
              <a:ext uri="{FF2B5EF4-FFF2-40B4-BE49-F238E27FC236}">
                <a16:creationId xmlns:a16="http://schemas.microsoft.com/office/drawing/2014/main" id="{620A8874-5882-C148-8FC8-D3F3933BD436}"/>
              </a:ext>
            </a:extLst>
          </p:cNvPr>
          <p:cNvSpPr/>
          <p:nvPr/>
        </p:nvSpPr>
        <p:spPr>
          <a:xfrm>
            <a:off x="312666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Usability</a:t>
            </a:r>
          </a:p>
        </p:txBody>
      </p:sp>
      <p:sp>
        <p:nvSpPr>
          <p:cNvPr id="11" name="Oval 10">
            <a:extLst>
              <a:ext uri="{FF2B5EF4-FFF2-40B4-BE49-F238E27FC236}">
                <a16:creationId xmlns:a16="http://schemas.microsoft.com/office/drawing/2014/main" id="{363BA09A-0FD0-824C-B8E1-4031AC080873}"/>
              </a:ext>
            </a:extLst>
          </p:cNvPr>
          <p:cNvSpPr/>
          <p:nvPr/>
        </p:nvSpPr>
        <p:spPr>
          <a:xfrm>
            <a:off x="710411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300" dirty="0">
                <a:solidFill>
                  <a:schemeClr val="tx1"/>
                </a:solidFill>
              </a:rPr>
              <a:t>Maintainability</a:t>
            </a:r>
          </a:p>
        </p:txBody>
      </p:sp>
      <p:sp>
        <p:nvSpPr>
          <p:cNvPr id="12" name="Oval 11">
            <a:extLst>
              <a:ext uri="{FF2B5EF4-FFF2-40B4-BE49-F238E27FC236}">
                <a16:creationId xmlns:a16="http://schemas.microsoft.com/office/drawing/2014/main" id="{77F63CCB-EE49-9E4C-B6D4-D280E935AFAE}"/>
              </a:ext>
            </a:extLst>
          </p:cNvPr>
          <p:cNvSpPr/>
          <p:nvPr/>
        </p:nvSpPr>
        <p:spPr>
          <a:xfrm>
            <a:off x="2694614"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Security</a:t>
            </a:r>
          </a:p>
        </p:txBody>
      </p:sp>
      <p:sp>
        <p:nvSpPr>
          <p:cNvPr id="13" name="Oval 12">
            <a:extLst>
              <a:ext uri="{FF2B5EF4-FFF2-40B4-BE49-F238E27FC236}">
                <a16:creationId xmlns:a16="http://schemas.microsoft.com/office/drawing/2014/main" id="{BE08CC0F-8870-7347-8AEC-47DD30042119}"/>
              </a:ext>
            </a:extLst>
          </p:cNvPr>
          <p:cNvSpPr/>
          <p:nvPr/>
        </p:nvSpPr>
        <p:spPr>
          <a:xfrm>
            <a:off x="5107442" y="492549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200" dirty="0">
                <a:solidFill>
                  <a:schemeClr val="tx1"/>
                </a:solidFill>
              </a:rPr>
              <a:t>Responsiveness</a:t>
            </a:r>
          </a:p>
        </p:txBody>
      </p:sp>
      <p:sp>
        <p:nvSpPr>
          <p:cNvPr id="14" name="Oval 13">
            <a:extLst>
              <a:ext uri="{FF2B5EF4-FFF2-40B4-BE49-F238E27FC236}">
                <a16:creationId xmlns:a16="http://schemas.microsoft.com/office/drawing/2014/main" id="{B74087CB-743D-1B4B-AFB3-86257B912CD9}"/>
              </a:ext>
            </a:extLst>
          </p:cNvPr>
          <p:cNvSpPr/>
          <p:nvPr/>
        </p:nvSpPr>
        <p:spPr>
          <a:xfrm>
            <a:off x="7536160"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Resilience</a:t>
            </a:r>
          </a:p>
        </p:txBody>
      </p:sp>
      <p:sp>
        <p:nvSpPr>
          <p:cNvPr id="15" name="Oval 14">
            <a:extLst>
              <a:ext uri="{FF2B5EF4-FFF2-40B4-BE49-F238E27FC236}">
                <a16:creationId xmlns:a16="http://schemas.microsoft.com/office/drawing/2014/main" id="{5EC4D51D-7243-6144-81CF-B27D96616167}"/>
              </a:ext>
            </a:extLst>
          </p:cNvPr>
          <p:cNvSpPr/>
          <p:nvPr/>
        </p:nvSpPr>
        <p:spPr>
          <a:xfrm>
            <a:off x="624001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Availability</a:t>
            </a:r>
          </a:p>
        </p:txBody>
      </p:sp>
      <p:sp>
        <p:nvSpPr>
          <p:cNvPr id="16" name="Oval 15">
            <a:extLst>
              <a:ext uri="{FF2B5EF4-FFF2-40B4-BE49-F238E27FC236}">
                <a16:creationId xmlns:a16="http://schemas.microsoft.com/office/drawing/2014/main" id="{2BA6B37D-39D0-9F46-89C5-7D2B4BED9D7D}"/>
              </a:ext>
            </a:extLst>
          </p:cNvPr>
          <p:cNvSpPr/>
          <p:nvPr/>
        </p:nvSpPr>
        <p:spPr>
          <a:xfrm>
            <a:off x="4855200" y="100221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6E12D3D-3C2E-5A43-9990-1E6018DDDE72}"/>
              </a:ext>
            </a:extLst>
          </p:cNvPr>
          <p:cNvSpPr/>
          <p:nvPr/>
        </p:nvSpPr>
        <p:spPr>
          <a:xfrm>
            <a:off x="6979436" y="97783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6F6F73F0-1328-3D4D-ACCF-B43468393369}"/>
              </a:ext>
            </a:extLst>
          </p:cNvPr>
          <p:cNvSpPr/>
          <p:nvPr/>
        </p:nvSpPr>
        <p:spPr>
          <a:xfrm>
            <a:off x="8294286" y="2478373"/>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F7FED701-BF7F-F940-935C-2055FBAA077E}"/>
              </a:ext>
            </a:extLst>
          </p:cNvPr>
          <p:cNvSpPr/>
          <p:nvPr/>
        </p:nvSpPr>
        <p:spPr>
          <a:xfrm>
            <a:off x="7823513" y="434471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C40DBF97-8510-F246-9DAA-3E6F2BA55148}"/>
              </a:ext>
            </a:extLst>
          </p:cNvPr>
          <p:cNvSpPr/>
          <p:nvPr/>
        </p:nvSpPr>
        <p:spPr>
          <a:xfrm>
            <a:off x="5854943" y="4998492"/>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B133731F-3377-274E-9319-10718768E29A}"/>
              </a:ext>
            </a:extLst>
          </p:cNvPr>
          <p:cNvSpPr/>
          <p:nvPr/>
        </p:nvSpPr>
        <p:spPr>
          <a:xfrm>
            <a:off x="3902086" y="431502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B179B9BE-971A-4840-9A00-F565780E42D7}"/>
              </a:ext>
            </a:extLst>
          </p:cNvPr>
          <p:cNvSpPr/>
          <p:nvPr/>
        </p:nvSpPr>
        <p:spPr>
          <a:xfrm>
            <a:off x="3461386" y="247545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3323546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A refactoring process</a:t>
            </a:r>
          </a:p>
        </p:txBody>
      </p:sp>
      <p:sp>
        <p:nvSpPr>
          <p:cNvPr id="8" name="Arc 7">
            <a:extLst>
              <a:ext uri="{FF2B5EF4-FFF2-40B4-BE49-F238E27FC236}">
                <a16:creationId xmlns:a16="http://schemas.microsoft.com/office/drawing/2014/main" id="{07D7969C-5DFD-9D48-A18B-8327D710E043}"/>
              </a:ext>
            </a:extLst>
          </p:cNvPr>
          <p:cNvSpPr/>
          <p:nvPr/>
        </p:nvSpPr>
        <p:spPr>
          <a:xfrm>
            <a:off x="4799856" y="3717032"/>
            <a:ext cx="2526852" cy="2655893"/>
          </a:xfrm>
          <a:prstGeom prst="arc">
            <a:avLst>
              <a:gd name="adj1" fmla="val 11501282"/>
              <a:gd name="adj2" fmla="val 2110293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90A464F-49C2-794C-BC13-39105D84FFEF}"/>
              </a:ext>
            </a:extLst>
          </p:cNvPr>
          <p:cNvCxnSpPr>
            <a:cxnSpLocks/>
          </p:cNvCxnSpPr>
          <p:nvPr/>
        </p:nvCxnSpPr>
        <p:spPr>
          <a:xfrm>
            <a:off x="2704688" y="2704607"/>
            <a:ext cx="1303081" cy="0"/>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FF84A9D-B039-8F49-A406-23108DAFB2B5}"/>
              </a:ext>
            </a:extLst>
          </p:cNvPr>
          <p:cNvSpPr txBox="1"/>
          <p:nvPr/>
        </p:nvSpPr>
        <p:spPr>
          <a:xfrm>
            <a:off x="2704687" y="2039269"/>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3" name="Rounded Rectangle 12">
            <a:extLst>
              <a:ext uri="{FF2B5EF4-FFF2-40B4-BE49-F238E27FC236}">
                <a16:creationId xmlns:a16="http://schemas.microsoft.com/office/drawing/2014/main" id="{C156F571-121E-9541-B989-4C15D0B654E6}"/>
              </a:ext>
            </a:extLst>
          </p:cNvPr>
          <p:cNvSpPr>
            <a:spLocks noChangeArrowheads="1"/>
          </p:cNvSpPr>
          <p:nvPr/>
        </p:nvSpPr>
        <p:spPr bwMode="auto">
          <a:xfrm>
            <a:off x="4075082"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code </a:t>
            </a:r>
            <a:br>
              <a:rPr lang="en-US" sz="2400" b="1" dirty="0"/>
            </a:br>
            <a:r>
              <a:rPr lang="en-US" sz="2400" b="1" dirty="0"/>
              <a:t>‘smell’</a:t>
            </a:r>
          </a:p>
        </p:txBody>
      </p:sp>
      <p:sp>
        <p:nvSpPr>
          <p:cNvPr id="16" name="Rounded Rectangle 15">
            <a:extLst>
              <a:ext uri="{FF2B5EF4-FFF2-40B4-BE49-F238E27FC236}">
                <a16:creationId xmlns:a16="http://schemas.microsoft.com/office/drawing/2014/main" id="{93FDF478-C920-3048-A29E-5FCD2C4423D1}"/>
              </a:ext>
            </a:extLst>
          </p:cNvPr>
          <p:cNvSpPr>
            <a:spLocks noChangeArrowheads="1"/>
          </p:cNvSpPr>
          <p:nvPr/>
        </p:nvSpPr>
        <p:spPr bwMode="auto">
          <a:xfrm>
            <a:off x="6901271"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refactoring strategy</a:t>
            </a:r>
          </a:p>
        </p:txBody>
      </p:sp>
      <p:sp>
        <p:nvSpPr>
          <p:cNvPr id="17" name="Arc 16">
            <a:extLst>
              <a:ext uri="{FF2B5EF4-FFF2-40B4-BE49-F238E27FC236}">
                <a16:creationId xmlns:a16="http://schemas.microsoft.com/office/drawing/2014/main" id="{1174417D-28A0-9B4B-B610-05D3A10D4113}"/>
              </a:ext>
            </a:extLst>
          </p:cNvPr>
          <p:cNvSpPr/>
          <p:nvPr/>
        </p:nvSpPr>
        <p:spPr>
          <a:xfrm>
            <a:off x="4954228" y="1393449"/>
            <a:ext cx="2808440" cy="2393634"/>
          </a:xfrm>
          <a:prstGeom prst="arc">
            <a:avLst>
              <a:gd name="adj1" fmla="val 11908221"/>
              <a:gd name="adj2" fmla="val 2067111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9C3A63C2-D3D8-DD46-B116-EA3E3198D4D8}"/>
              </a:ext>
            </a:extLst>
          </p:cNvPr>
          <p:cNvSpPr/>
          <p:nvPr/>
        </p:nvSpPr>
        <p:spPr>
          <a:xfrm>
            <a:off x="5024645" y="2147041"/>
            <a:ext cx="2808440" cy="2393634"/>
          </a:xfrm>
          <a:prstGeom prst="arc">
            <a:avLst>
              <a:gd name="adj1" fmla="val 182114"/>
              <a:gd name="adj2" fmla="val 2924959"/>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4DC352EE-AE47-CA4C-AEB2-1AB139062745}"/>
              </a:ext>
            </a:extLst>
          </p:cNvPr>
          <p:cNvSpPr>
            <a:spLocks noChangeArrowheads="1"/>
          </p:cNvSpPr>
          <p:nvPr/>
        </p:nvSpPr>
        <p:spPr bwMode="auto">
          <a:xfrm>
            <a:off x="6454386" y="4869558"/>
            <a:ext cx="2757399"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Make small </a:t>
            </a:r>
          </a:p>
          <a:p>
            <a:pPr algn="ctr">
              <a:defRPr/>
            </a:pPr>
            <a:r>
              <a:rPr lang="en-US" sz="2400" b="1" dirty="0"/>
              <a:t>improvement until strategy completed</a:t>
            </a:r>
          </a:p>
        </p:txBody>
      </p:sp>
      <p:sp>
        <p:nvSpPr>
          <p:cNvPr id="20" name="Arc 19">
            <a:extLst>
              <a:ext uri="{FF2B5EF4-FFF2-40B4-BE49-F238E27FC236}">
                <a16:creationId xmlns:a16="http://schemas.microsoft.com/office/drawing/2014/main" id="{E9304CC2-7841-4A4D-A2A7-6E5CAF519AF8}"/>
              </a:ext>
            </a:extLst>
          </p:cNvPr>
          <p:cNvSpPr/>
          <p:nvPr/>
        </p:nvSpPr>
        <p:spPr>
          <a:xfrm>
            <a:off x="4799856" y="2147041"/>
            <a:ext cx="2808440" cy="2393634"/>
          </a:xfrm>
          <a:prstGeom prst="arc">
            <a:avLst>
              <a:gd name="adj1" fmla="val 8966232"/>
              <a:gd name="adj2" fmla="val 1082931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20C3ECB1-64C8-834D-AC72-5705E3E65828}"/>
              </a:ext>
            </a:extLst>
          </p:cNvPr>
          <p:cNvSpPr>
            <a:spLocks noChangeArrowheads="1"/>
          </p:cNvSpPr>
          <p:nvPr/>
        </p:nvSpPr>
        <p:spPr bwMode="auto">
          <a:xfrm>
            <a:off x="3567597" y="4869558"/>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Run automated code tests</a:t>
            </a:r>
          </a:p>
        </p:txBody>
      </p:sp>
      <p:sp>
        <p:nvSpPr>
          <p:cNvPr id="22" name="Arc 21">
            <a:extLst>
              <a:ext uri="{FF2B5EF4-FFF2-40B4-BE49-F238E27FC236}">
                <a16:creationId xmlns:a16="http://schemas.microsoft.com/office/drawing/2014/main" id="{E537ECEC-2BC2-5A4F-A8B4-26467163DD6B}"/>
              </a:ext>
            </a:extLst>
          </p:cNvPr>
          <p:cNvSpPr/>
          <p:nvPr/>
        </p:nvSpPr>
        <p:spPr>
          <a:xfrm>
            <a:off x="4717016" y="3869452"/>
            <a:ext cx="2681700" cy="2655893"/>
          </a:xfrm>
          <a:prstGeom prst="arc">
            <a:avLst>
              <a:gd name="adj1" fmla="val 2513734"/>
              <a:gd name="adj2" fmla="val 851056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22">
            <a:extLst>
              <a:ext uri="{FF2B5EF4-FFF2-40B4-BE49-F238E27FC236}">
                <a16:creationId xmlns:a16="http://schemas.microsoft.com/office/drawing/2014/main" id="{A449C71D-E90B-4246-A506-8DAA3C0DD667}"/>
              </a:ext>
            </a:extLst>
          </p:cNvPr>
          <p:cNvSpPr/>
          <p:nvPr/>
        </p:nvSpPr>
        <p:spPr>
          <a:xfrm>
            <a:off x="4533494" y="17728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4" name="Oval 23">
            <a:extLst>
              <a:ext uri="{FF2B5EF4-FFF2-40B4-BE49-F238E27FC236}">
                <a16:creationId xmlns:a16="http://schemas.microsoft.com/office/drawing/2014/main" id="{D6073081-3ABA-B74D-B3B5-5224578B82BD}"/>
              </a:ext>
            </a:extLst>
          </p:cNvPr>
          <p:cNvSpPr/>
          <p:nvPr/>
        </p:nvSpPr>
        <p:spPr>
          <a:xfrm>
            <a:off x="7832554" y="17933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5" name="Oval 24">
            <a:extLst>
              <a:ext uri="{FF2B5EF4-FFF2-40B4-BE49-F238E27FC236}">
                <a16:creationId xmlns:a16="http://schemas.microsoft.com/office/drawing/2014/main" id="{65527DD0-9E16-8E4B-86D7-35F7F0106C12}"/>
              </a:ext>
            </a:extLst>
          </p:cNvPr>
          <p:cNvSpPr/>
          <p:nvPr/>
        </p:nvSpPr>
        <p:spPr>
          <a:xfrm>
            <a:off x="7730336" y="443711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EDCCADE3-C25F-3D42-B306-12CD5632A3C9}"/>
              </a:ext>
            </a:extLst>
          </p:cNvPr>
          <p:cNvSpPr/>
          <p:nvPr/>
        </p:nvSpPr>
        <p:spPr>
          <a:xfrm>
            <a:off x="4223668" y="437686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7276558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cxnSp>
        <p:nvCxnSpPr>
          <p:cNvPr id="9" name="Straight Arrow Connector 8">
            <a:extLst>
              <a:ext uri="{FF2B5EF4-FFF2-40B4-BE49-F238E27FC236}">
                <a16:creationId xmlns:a16="http://schemas.microsoft.com/office/drawing/2014/main" id="{A3E6C89E-6FE1-514B-9840-2C4FEB0A0021}"/>
              </a:ext>
            </a:extLst>
          </p:cNvPr>
          <p:cNvCxnSpPr>
            <a:cxnSpLocks/>
          </p:cNvCxnSpPr>
          <p:nvPr/>
        </p:nvCxnSpPr>
        <p:spPr>
          <a:xfrm>
            <a:off x="6060132" y="1793385"/>
            <a:ext cx="0" cy="524553"/>
          </a:xfrm>
          <a:prstGeom prst="straightConnector1">
            <a:avLst/>
          </a:prstGeom>
          <a:ln w="1524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300884-307F-2743-B3E1-AFC5E928E0F0}"/>
              </a:ext>
            </a:extLst>
          </p:cNvPr>
          <p:cNvSpPr txBox="1"/>
          <p:nvPr/>
        </p:nvSpPr>
        <p:spPr>
          <a:xfrm>
            <a:off x="5519936" y="1205738"/>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BFFE4DB1-BA01-FB45-9530-EAA99168B751}"/>
              </a:ext>
            </a:extLst>
          </p:cNvPr>
          <p:cNvSpPr>
            <a:spLocks noChangeArrowheads="1"/>
          </p:cNvSpPr>
          <p:nvPr/>
        </p:nvSpPr>
        <p:spPr bwMode="auto">
          <a:xfrm>
            <a:off x="5189486" y="2292246"/>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Unit </a:t>
            </a:r>
            <a:br>
              <a:rPr lang="en-US" sz="2800" b="1" dirty="0"/>
            </a:br>
            <a:r>
              <a:rPr lang="en-US" sz="2800" b="1" dirty="0"/>
              <a:t>Testing</a:t>
            </a:r>
          </a:p>
        </p:txBody>
      </p:sp>
      <p:sp>
        <p:nvSpPr>
          <p:cNvPr id="13" name="Arc 12">
            <a:extLst>
              <a:ext uri="{FF2B5EF4-FFF2-40B4-BE49-F238E27FC236}">
                <a16:creationId xmlns:a16="http://schemas.microsoft.com/office/drawing/2014/main" id="{B970074F-E481-834A-AD49-3E2F6AE69B34}"/>
              </a:ext>
            </a:extLst>
          </p:cNvPr>
          <p:cNvSpPr/>
          <p:nvPr/>
        </p:nvSpPr>
        <p:spPr>
          <a:xfrm>
            <a:off x="4330040" y="2510155"/>
            <a:ext cx="3566160" cy="3566160"/>
          </a:xfrm>
          <a:prstGeom prst="arc">
            <a:avLst>
              <a:gd name="adj1" fmla="val 11870910"/>
              <a:gd name="adj2" fmla="val 1428111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Arc 22">
            <a:extLst>
              <a:ext uri="{FF2B5EF4-FFF2-40B4-BE49-F238E27FC236}">
                <a16:creationId xmlns:a16="http://schemas.microsoft.com/office/drawing/2014/main" id="{7766D682-46E3-7C45-A63C-CFD96DA47FCB}"/>
              </a:ext>
            </a:extLst>
          </p:cNvPr>
          <p:cNvSpPr/>
          <p:nvPr/>
        </p:nvSpPr>
        <p:spPr>
          <a:xfrm>
            <a:off x="4330040" y="2510155"/>
            <a:ext cx="3566160" cy="3566160"/>
          </a:xfrm>
          <a:prstGeom prst="arc">
            <a:avLst>
              <a:gd name="adj1" fmla="val 18184479"/>
              <a:gd name="adj2" fmla="val 2069306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Arc 23">
            <a:extLst>
              <a:ext uri="{FF2B5EF4-FFF2-40B4-BE49-F238E27FC236}">
                <a16:creationId xmlns:a16="http://schemas.microsoft.com/office/drawing/2014/main" id="{22207BE4-590A-0446-8FC3-E49FADD033D7}"/>
              </a:ext>
            </a:extLst>
          </p:cNvPr>
          <p:cNvSpPr/>
          <p:nvPr/>
        </p:nvSpPr>
        <p:spPr>
          <a:xfrm>
            <a:off x="4330040" y="2510155"/>
            <a:ext cx="3566160" cy="3566160"/>
          </a:xfrm>
          <a:prstGeom prst="arc">
            <a:avLst>
              <a:gd name="adj1" fmla="val 1136777"/>
              <a:gd name="adj2" fmla="val 378489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Arc 24">
            <a:extLst>
              <a:ext uri="{FF2B5EF4-FFF2-40B4-BE49-F238E27FC236}">
                <a16:creationId xmlns:a16="http://schemas.microsoft.com/office/drawing/2014/main" id="{ACD8DFB4-402D-B946-8F03-EC73050C6ADE}"/>
              </a:ext>
            </a:extLst>
          </p:cNvPr>
          <p:cNvSpPr/>
          <p:nvPr/>
        </p:nvSpPr>
        <p:spPr>
          <a:xfrm>
            <a:off x="4330040" y="2510155"/>
            <a:ext cx="3566160" cy="3566160"/>
          </a:xfrm>
          <a:prstGeom prst="arc">
            <a:avLst>
              <a:gd name="adj1" fmla="val 7389206"/>
              <a:gd name="adj2" fmla="val 987147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1A40DE2B-9707-4344-8D81-D6CD2DA2A51E}"/>
              </a:ext>
            </a:extLst>
          </p:cNvPr>
          <p:cNvSpPr>
            <a:spLocks noChangeArrowheads="1"/>
          </p:cNvSpPr>
          <p:nvPr/>
        </p:nvSpPr>
        <p:spPr bwMode="auto">
          <a:xfrm>
            <a:off x="7104112"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Feature</a:t>
            </a:r>
            <a:br>
              <a:rPr lang="en-US" sz="2800" b="1" dirty="0"/>
            </a:br>
            <a:r>
              <a:rPr lang="en-US" sz="2800" b="1" dirty="0"/>
              <a:t>Testing</a:t>
            </a:r>
          </a:p>
        </p:txBody>
      </p:sp>
      <p:sp>
        <p:nvSpPr>
          <p:cNvPr id="27" name="Rounded Rectangle 26">
            <a:extLst>
              <a:ext uri="{FF2B5EF4-FFF2-40B4-BE49-F238E27FC236}">
                <a16:creationId xmlns:a16="http://schemas.microsoft.com/office/drawing/2014/main" id="{C758FA69-D833-5847-821F-505FD08AC1F2}"/>
              </a:ext>
            </a:extLst>
          </p:cNvPr>
          <p:cNvSpPr>
            <a:spLocks noChangeArrowheads="1"/>
          </p:cNvSpPr>
          <p:nvPr/>
        </p:nvSpPr>
        <p:spPr bwMode="auto">
          <a:xfrm>
            <a:off x="5189486" y="5484827"/>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System</a:t>
            </a:r>
            <a:br>
              <a:rPr lang="en-US" sz="2800" b="1" dirty="0"/>
            </a:br>
            <a:r>
              <a:rPr lang="en-US" sz="2800" b="1" dirty="0"/>
              <a:t>Testing</a:t>
            </a:r>
          </a:p>
        </p:txBody>
      </p:sp>
      <p:sp>
        <p:nvSpPr>
          <p:cNvPr id="28" name="Rounded Rectangle 27">
            <a:extLst>
              <a:ext uri="{FF2B5EF4-FFF2-40B4-BE49-F238E27FC236}">
                <a16:creationId xmlns:a16="http://schemas.microsoft.com/office/drawing/2014/main" id="{E40671DF-5222-294B-B02D-957C8F72CE19}"/>
              </a:ext>
            </a:extLst>
          </p:cNvPr>
          <p:cNvSpPr>
            <a:spLocks noChangeArrowheads="1"/>
          </p:cNvSpPr>
          <p:nvPr/>
        </p:nvSpPr>
        <p:spPr bwMode="auto">
          <a:xfrm>
            <a:off x="3359696"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Release</a:t>
            </a:r>
            <a:br>
              <a:rPr lang="en-US" sz="2800" b="1" dirty="0"/>
            </a:br>
            <a:r>
              <a:rPr lang="en-US" sz="2800" b="1" dirty="0"/>
              <a:t>Testing</a:t>
            </a:r>
          </a:p>
        </p:txBody>
      </p:sp>
      <p:sp>
        <p:nvSpPr>
          <p:cNvPr id="19" name="Oval 18">
            <a:extLst>
              <a:ext uri="{FF2B5EF4-FFF2-40B4-BE49-F238E27FC236}">
                <a16:creationId xmlns:a16="http://schemas.microsoft.com/office/drawing/2014/main" id="{2DC19CDE-E27C-4340-BC5D-42F86B53D0BE}"/>
              </a:ext>
            </a:extLst>
          </p:cNvPr>
          <p:cNvSpPr/>
          <p:nvPr/>
        </p:nvSpPr>
        <p:spPr>
          <a:xfrm>
            <a:off x="5009242" y="2112197"/>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0" name="Oval 19">
            <a:extLst>
              <a:ext uri="{FF2B5EF4-FFF2-40B4-BE49-F238E27FC236}">
                <a16:creationId xmlns:a16="http://schemas.microsoft.com/office/drawing/2014/main" id="{46FB1351-8E58-BA4E-8393-784494B73C59}"/>
              </a:ext>
            </a:extLst>
          </p:cNvPr>
          <p:cNvSpPr/>
          <p:nvPr/>
        </p:nvSpPr>
        <p:spPr>
          <a:xfrm>
            <a:off x="6888088" y="35730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1" name="Oval 20">
            <a:extLst>
              <a:ext uri="{FF2B5EF4-FFF2-40B4-BE49-F238E27FC236}">
                <a16:creationId xmlns:a16="http://schemas.microsoft.com/office/drawing/2014/main" id="{086EFD2E-A804-D44D-A8C0-A1E9EA8F6718}"/>
              </a:ext>
            </a:extLst>
          </p:cNvPr>
          <p:cNvSpPr/>
          <p:nvPr/>
        </p:nvSpPr>
        <p:spPr>
          <a:xfrm>
            <a:off x="5015880" y="524976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2" name="Oval 21">
            <a:extLst>
              <a:ext uri="{FF2B5EF4-FFF2-40B4-BE49-F238E27FC236}">
                <a16:creationId xmlns:a16="http://schemas.microsoft.com/office/drawing/2014/main" id="{EFD5E467-67D9-7E43-B6E2-CEAC19BF969D}"/>
              </a:ext>
            </a:extLst>
          </p:cNvPr>
          <p:cNvSpPr/>
          <p:nvPr/>
        </p:nvSpPr>
        <p:spPr>
          <a:xfrm>
            <a:off x="3143672" y="35935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213562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35</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27198"/>
            <a:ext cx="8229600" cy="796738"/>
          </a:xfrm>
        </p:spPr>
        <p:txBody>
          <a:bodyPr>
            <a:normAutofit fontScale="90000"/>
          </a:bodyPr>
          <a:lstStyle/>
          <a:p>
            <a:r>
              <a:rPr lang="en-US" dirty="0">
                <a:solidFill>
                  <a:schemeClr val="accent1"/>
                </a:solidFill>
              </a:rPr>
              <a:t>Test-driven development (TDD)</a:t>
            </a:r>
          </a:p>
        </p:txBody>
      </p:sp>
      <p:cxnSp>
        <p:nvCxnSpPr>
          <p:cNvPr id="9" name="Straight Arrow Connector 8">
            <a:extLst>
              <a:ext uri="{FF2B5EF4-FFF2-40B4-BE49-F238E27FC236}">
                <a16:creationId xmlns:a16="http://schemas.microsoft.com/office/drawing/2014/main" id="{1A996CCD-F0C7-7B47-968E-1D62ABBC712E}"/>
              </a:ext>
            </a:extLst>
          </p:cNvPr>
          <p:cNvCxnSpPr>
            <a:cxnSpLocks/>
          </p:cNvCxnSpPr>
          <p:nvPr/>
        </p:nvCxnSpPr>
        <p:spPr>
          <a:xfrm>
            <a:off x="3121926" y="1393449"/>
            <a:ext cx="669819" cy="0"/>
          </a:xfrm>
          <a:prstGeom prst="straightConnector1">
            <a:avLst/>
          </a:prstGeom>
          <a:ln w="101600">
            <a:solidFill>
              <a:schemeClr val="accent2">
                <a:lumMod val="75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2C20CA-A475-BF4B-81BB-FEACED8872AC}"/>
              </a:ext>
            </a:extLst>
          </p:cNvPr>
          <p:cNvSpPr txBox="1"/>
          <p:nvPr/>
        </p:nvSpPr>
        <p:spPr>
          <a:xfrm>
            <a:off x="2891959" y="995255"/>
            <a:ext cx="698333"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226C5B62-B50A-7E4F-AE8B-D46740B8D5E6}"/>
              </a:ext>
            </a:extLst>
          </p:cNvPr>
          <p:cNvSpPr>
            <a:spLocks noChangeArrowheads="1"/>
          </p:cNvSpPr>
          <p:nvPr/>
        </p:nvSpPr>
        <p:spPr bwMode="auto">
          <a:xfrm>
            <a:off x="3863753" y="1052736"/>
            <a:ext cx="1852701" cy="715810"/>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b="1" dirty="0"/>
              <a:t>Identify new </a:t>
            </a:r>
            <a:br>
              <a:rPr lang="en-US" sz="2000" b="1" dirty="0"/>
            </a:br>
            <a:r>
              <a:rPr lang="en-US" sz="2000" b="1" dirty="0"/>
              <a:t>functionality</a:t>
            </a:r>
          </a:p>
        </p:txBody>
      </p:sp>
      <p:sp>
        <p:nvSpPr>
          <p:cNvPr id="13" name="Arc 12">
            <a:extLst>
              <a:ext uri="{FF2B5EF4-FFF2-40B4-BE49-F238E27FC236}">
                <a16:creationId xmlns:a16="http://schemas.microsoft.com/office/drawing/2014/main" id="{22A16064-4395-FF40-8AB1-DD3AAF8258EB}"/>
              </a:ext>
            </a:extLst>
          </p:cNvPr>
          <p:cNvSpPr>
            <a:spLocks/>
          </p:cNvSpPr>
          <p:nvPr/>
        </p:nvSpPr>
        <p:spPr>
          <a:xfrm>
            <a:off x="3579912" y="1525871"/>
            <a:ext cx="2560320" cy="2560320"/>
          </a:xfrm>
          <a:prstGeom prst="arc">
            <a:avLst>
              <a:gd name="adj1" fmla="val 6412394"/>
              <a:gd name="adj2" fmla="val 1384408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E681FCD6-01EE-3A47-B756-6E590EC901B3}"/>
              </a:ext>
            </a:extLst>
          </p:cNvPr>
          <p:cNvSpPr/>
          <p:nvPr/>
        </p:nvSpPr>
        <p:spPr>
          <a:xfrm>
            <a:off x="3716849" y="922432"/>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1</a:t>
            </a:r>
          </a:p>
        </p:txBody>
      </p:sp>
      <p:sp>
        <p:nvSpPr>
          <p:cNvPr id="25" name="Arc 24">
            <a:extLst>
              <a:ext uri="{FF2B5EF4-FFF2-40B4-BE49-F238E27FC236}">
                <a16:creationId xmlns:a16="http://schemas.microsoft.com/office/drawing/2014/main" id="{8E2AAB76-8B03-F947-ADAD-994F13175FEB}"/>
              </a:ext>
            </a:extLst>
          </p:cNvPr>
          <p:cNvSpPr>
            <a:spLocks/>
          </p:cNvSpPr>
          <p:nvPr/>
        </p:nvSpPr>
        <p:spPr>
          <a:xfrm>
            <a:off x="3579912" y="1525871"/>
            <a:ext cx="2560320" cy="2560320"/>
          </a:xfrm>
          <a:prstGeom prst="arc">
            <a:avLst>
              <a:gd name="adj1" fmla="val 18547087"/>
              <a:gd name="adj2" fmla="val 19641147"/>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Arc 25">
            <a:extLst>
              <a:ext uri="{FF2B5EF4-FFF2-40B4-BE49-F238E27FC236}">
                <a16:creationId xmlns:a16="http://schemas.microsoft.com/office/drawing/2014/main" id="{04BCFA5A-742F-1E45-958A-6D8CCC2E2F9C}"/>
              </a:ext>
            </a:extLst>
          </p:cNvPr>
          <p:cNvSpPr>
            <a:spLocks/>
          </p:cNvSpPr>
          <p:nvPr/>
        </p:nvSpPr>
        <p:spPr>
          <a:xfrm>
            <a:off x="4439816" y="2507704"/>
            <a:ext cx="3657600" cy="3657600"/>
          </a:xfrm>
          <a:prstGeom prst="arc">
            <a:avLst>
              <a:gd name="adj1" fmla="val 10272211"/>
              <a:gd name="adj2" fmla="val 14504715"/>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Arc 26">
            <a:extLst>
              <a:ext uri="{FF2B5EF4-FFF2-40B4-BE49-F238E27FC236}">
                <a16:creationId xmlns:a16="http://schemas.microsoft.com/office/drawing/2014/main" id="{008C6929-72F3-C146-941A-9D90A87ACCB5}"/>
              </a:ext>
            </a:extLst>
          </p:cNvPr>
          <p:cNvSpPr>
            <a:spLocks/>
          </p:cNvSpPr>
          <p:nvPr/>
        </p:nvSpPr>
        <p:spPr>
          <a:xfrm>
            <a:off x="7219528" y="4377631"/>
            <a:ext cx="1828800" cy="1828800"/>
          </a:xfrm>
          <a:prstGeom prst="arc">
            <a:avLst>
              <a:gd name="adj1" fmla="val 884595"/>
              <a:gd name="adj2" fmla="val 233393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Arc 27">
            <a:extLst>
              <a:ext uri="{FF2B5EF4-FFF2-40B4-BE49-F238E27FC236}">
                <a16:creationId xmlns:a16="http://schemas.microsoft.com/office/drawing/2014/main" id="{8443C285-9633-1C40-93F3-12C5C75431B4}"/>
              </a:ext>
            </a:extLst>
          </p:cNvPr>
          <p:cNvSpPr>
            <a:spLocks/>
          </p:cNvSpPr>
          <p:nvPr/>
        </p:nvSpPr>
        <p:spPr>
          <a:xfrm>
            <a:off x="4439816" y="2507704"/>
            <a:ext cx="3657600" cy="3657600"/>
          </a:xfrm>
          <a:prstGeom prst="arc">
            <a:avLst>
              <a:gd name="adj1" fmla="val 18014088"/>
              <a:gd name="adj2" fmla="val 18771691"/>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Arc 28">
            <a:extLst>
              <a:ext uri="{FF2B5EF4-FFF2-40B4-BE49-F238E27FC236}">
                <a16:creationId xmlns:a16="http://schemas.microsoft.com/office/drawing/2014/main" id="{8EC88C20-1FD2-C446-8616-2C22E3752DB2}"/>
              </a:ext>
            </a:extLst>
          </p:cNvPr>
          <p:cNvSpPr>
            <a:spLocks/>
          </p:cNvSpPr>
          <p:nvPr/>
        </p:nvSpPr>
        <p:spPr>
          <a:xfrm>
            <a:off x="4439816" y="2507704"/>
            <a:ext cx="3657600" cy="3657600"/>
          </a:xfrm>
          <a:prstGeom prst="arc">
            <a:avLst>
              <a:gd name="adj1" fmla="val 20260350"/>
              <a:gd name="adj2" fmla="val 2101269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Arc 29">
            <a:extLst>
              <a:ext uri="{FF2B5EF4-FFF2-40B4-BE49-F238E27FC236}">
                <a16:creationId xmlns:a16="http://schemas.microsoft.com/office/drawing/2014/main" id="{77AD3061-811C-274E-AD58-E57F2B8896F8}"/>
              </a:ext>
            </a:extLst>
          </p:cNvPr>
          <p:cNvSpPr>
            <a:spLocks/>
          </p:cNvSpPr>
          <p:nvPr/>
        </p:nvSpPr>
        <p:spPr>
          <a:xfrm>
            <a:off x="4439816" y="2507704"/>
            <a:ext cx="3657600" cy="3657600"/>
          </a:xfrm>
          <a:prstGeom prst="arc">
            <a:avLst>
              <a:gd name="adj1" fmla="val 3297678"/>
              <a:gd name="adj2" fmla="val 894473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Arc 30">
            <a:extLst>
              <a:ext uri="{FF2B5EF4-FFF2-40B4-BE49-F238E27FC236}">
                <a16:creationId xmlns:a16="http://schemas.microsoft.com/office/drawing/2014/main" id="{F747A4E7-17EC-734A-897C-B13B2DC0D231}"/>
              </a:ext>
            </a:extLst>
          </p:cNvPr>
          <p:cNvSpPr>
            <a:spLocks/>
          </p:cNvSpPr>
          <p:nvPr/>
        </p:nvSpPr>
        <p:spPr>
          <a:xfrm>
            <a:off x="7219528" y="4377631"/>
            <a:ext cx="1828800" cy="1828800"/>
          </a:xfrm>
          <a:prstGeom prst="arc">
            <a:avLst>
              <a:gd name="adj1" fmla="val 8374020"/>
              <a:gd name="adj2" fmla="val 9900318"/>
            </a:avLst>
          </a:prstGeom>
          <a:noFill/>
          <a:ln w="101600">
            <a:solidFill>
              <a:srgbClr val="ED7D31">
                <a:alpha val="70196"/>
              </a:srgb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a:extLst>
              <a:ext uri="{FF2B5EF4-FFF2-40B4-BE49-F238E27FC236}">
                <a16:creationId xmlns:a16="http://schemas.microsoft.com/office/drawing/2014/main" id="{5B01A486-676F-2A42-AF3A-03DA45C00A14}"/>
              </a:ext>
            </a:extLst>
          </p:cNvPr>
          <p:cNvSpPr>
            <a:spLocks/>
          </p:cNvSpPr>
          <p:nvPr/>
        </p:nvSpPr>
        <p:spPr>
          <a:xfrm>
            <a:off x="4439816" y="2492896"/>
            <a:ext cx="3657600" cy="3657600"/>
          </a:xfrm>
          <a:prstGeom prst="arc">
            <a:avLst>
              <a:gd name="adj1" fmla="val 513796"/>
              <a:gd name="adj2" fmla="val 1204879"/>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874C6919-168B-0849-805B-ACC227498DD2}"/>
              </a:ext>
            </a:extLst>
          </p:cNvPr>
          <p:cNvSpPr>
            <a:spLocks noChangeArrowheads="1"/>
          </p:cNvSpPr>
          <p:nvPr/>
        </p:nvSpPr>
        <p:spPr bwMode="auto">
          <a:xfrm>
            <a:off x="4287611" y="2093554"/>
            <a:ext cx="2953509" cy="615936"/>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700" b="1" dirty="0"/>
              <a:t>Identify partial implementation </a:t>
            </a:r>
          </a:p>
          <a:p>
            <a:pPr algn="ctr">
              <a:defRPr/>
            </a:pPr>
            <a:r>
              <a:rPr lang="en-US" sz="1700" b="1" dirty="0"/>
              <a:t>of functionality</a:t>
            </a:r>
          </a:p>
        </p:txBody>
      </p:sp>
      <p:sp>
        <p:nvSpPr>
          <p:cNvPr id="34" name="Rounded Rectangle 33">
            <a:extLst>
              <a:ext uri="{FF2B5EF4-FFF2-40B4-BE49-F238E27FC236}">
                <a16:creationId xmlns:a16="http://schemas.microsoft.com/office/drawing/2014/main" id="{B91FBE67-EF5D-0749-B42D-9FD79081A214}"/>
              </a:ext>
            </a:extLst>
          </p:cNvPr>
          <p:cNvSpPr>
            <a:spLocks noChangeArrowheads="1"/>
          </p:cNvSpPr>
          <p:nvPr/>
        </p:nvSpPr>
        <p:spPr bwMode="auto">
          <a:xfrm>
            <a:off x="7178053" y="3034499"/>
            <a:ext cx="1996717"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Write code stub </a:t>
            </a:r>
            <a:br>
              <a:rPr lang="en-US" b="1" dirty="0"/>
            </a:br>
            <a:r>
              <a:rPr lang="en-US" b="1" dirty="0"/>
              <a:t>that will fail test</a:t>
            </a:r>
          </a:p>
        </p:txBody>
      </p:sp>
      <p:sp>
        <p:nvSpPr>
          <p:cNvPr id="35" name="Rounded Rectangle 34">
            <a:extLst>
              <a:ext uri="{FF2B5EF4-FFF2-40B4-BE49-F238E27FC236}">
                <a16:creationId xmlns:a16="http://schemas.microsoft.com/office/drawing/2014/main" id="{AE7A4998-3D7D-D942-95E0-C86FD42FB93B}"/>
              </a:ext>
            </a:extLst>
          </p:cNvPr>
          <p:cNvSpPr>
            <a:spLocks noChangeArrowheads="1"/>
          </p:cNvSpPr>
          <p:nvPr/>
        </p:nvSpPr>
        <p:spPr bwMode="auto">
          <a:xfrm>
            <a:off x="7602526" y="3975444"/>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6" name="Rounded Rectangle 35">
            <a:extLst>
              <a:ext uri="{FF2B5EF4-FFF2-40B4-BE49-F238E27FC236}">
                <a16:creationId xmlns:a16="http://schemas.microsoft.com/office/drawing/2014/main" id="{87A47B02-16D9-C044-8565-7C7192490D19}"/>
              </a:ext>
            </a:extLst>
          </p:cNvPr>
          <p:cNvSpPr>
            <a:spLocks noChangeArrowheads="1"/>
          </p:cNvSpPr>
          <p:nvPr/>
        </p:nvSpPr>
        <p:spPr bwMode="auto">
          <a:xfrm>
            <a:off x="7392325" y="5857336"/>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7" name="Rounded Rectangle 36">
            <a:extLst>
              <a:ext uri="{FF2B5EF4-FFF2-40B4-BE49-F238E27FC236}">
                <a16:creationId xmlns:a16="http://schemas.microsoft.com/office/drawing/2014/main" id="{5376F632-3B52-954C-B327-6BC94C86F019}"/>
              </a:ext>
            </a:extLst>
          </p:cNvPr>
          <p:cNvSpPr>
            <a:spLocks noChangeArrowheads="1"/>
          </p:cNvSpPr>
          <p:nvPr/>
        </p:nvSpPr>
        <p:spPr bwMode="auto">
          <a:xfrm>
            <a:off x="6596608" y="4916389"/>
            <a:ext cx="3001616"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Implement code that should cause failing test to pass</a:t>
            </a:r>
          </a:p>
        </p:txBody>
      </p:sp>
      <p:sp>
        <p:nvSpPr>
          <p:cNvPr id="38" name="Rounded Rectangle 37">
            <a:extLst>
              <a:ext uri="{FF2B5EF4-FFF2-40B4-BE49-F238E27FC236}">
                <a16:creationId xmlns:a16="http://schemas.microsoft.com/office/drawing/2014/main" id="{FA12384F-C003-874C-B133-0203A09D38EE}"/>
              </a:ext>
            </a:extLst>
          </p:cNvPr>
          <p:cNvSpPr>
            <a:spLocks noChangeArrowheads="1"/>
          </p:cNvSpPr>
          <p:nvPr/>
        </p:nvSpPr>
        <p:spPr bwMode="auto">
          <a:xfrm>
            <a:off x="3863752" y="4621572"/>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Refactor code </a:t>
            </a:r>
            <a:br>
              <a:rPr lang="en-US" b="1" dirty="0"/>
            </a:br>
            <a:r>
              <a:rPr lang="en-US" b="1" dirty="0"/>
              <a:t>if required</a:t>
            </a:r>
          </a:p>
        </p:txBody>
      </p:sp>
      <p:sp>
        <p:nvSpPr>
          <p:cNvPr id="39" name="TextBox 38">
            <a:extLst>
              <a:ext uri="{FF2B5EF4-FFF2-40B4-BE49-F238E27FC236}">
                <a16:creationId xmlns:a16="http://schemas.microsoft.com/office/drawing/2014/main" id="{F608A466-FA7D-F044-B1BF-41D9E6A74104}"/>
              </a:ext>
            </a:extLst>
          </p:cNvPr>
          <p:cNvSpPr txBox="1"/>
          <p:nvPr/>
        </p:nvSpPr>
        <p:spPr>
          <a:xfrm>
            <a:off x="4671925"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incomplete</a:t>
            </a:r>
          </a:p>
        </p:txBody>
      </p:sp>
      <p:sp>
        <p:nvSpPr>
          <p:cNvPr id="40" name="TextBox 39">
            <a:extLst>
              <a:ext uri="{FF2B5EF4-FFF2-40B4-BE49-F238E27FC236}">
                <a16:creationId xmlns:a16="http://schemas.microsoft.com/office/drawing/2014/main" id="{676F7209-7649-3149-A6E3-96EA3D1AC02E}"/>
              </a:ext>
            </a:extLst>
          </p:cNvPr>
          <p:cNvSpPr txBox="1"/>
          <p:nvPr/>
        </p:nvSpPr>
        <p:spPr>
          <a:xfrm>
            <a:off x="2207569"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complete</a:t>
            </a:r>
          </a:p>
        </p:txBody>
      </p:sp>
      <p:sp>
        <p:nvSpPr>
          <p:cNvPr id="41" name="TextBox 40">
            <a:extLst>
              <a:ext uri="{FF2B5EF4-FFF2-40B4-BE49-F238E27FC236}">
                <a16:creationId xmlns:a16="http://schemas.microsoft.com/office/drawing/2014/main" id="{6E9F351E-67B8-484C-A0D5-457ACE31CD5D}"/>
              </a:ext>
            </a:extLst>
          </p:cNvPr>
          <p:cNvSpPr txBox="1"/>
          <p:nvPr/>
        </p:nvSpPr>
        <p:spPr>
          <a:xfrm>
            <a:off x="4295801" y="6085054"/>
            <a:ext cx="1555619"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All tests pass</a:t>
            </a:r>
          </a:p>
        </p:txBody>
      </p:sp>
      <p:sp>
        <p:nvSpPr>
          <p:cNvPr id="42" name="TextBox 41">
            <a:extLst>
              <a:ext uri="{FF2B5EF4-FFF2-40B4-BE49-F238E27FC236}">
                <a16:creationId xmlns:a16="http://schemas.microsoft.com/office/drawing/2014/main" id="{0EE3E6BA-4D86-7B47-874D-92A78C60E3C9}"/>
              </a:ext>
            </a:extLst>
          </p:cNvPr>
          <p:cNvSpPr txBox="1"/>
          <p:nvPr/>
        </p:nvSpPr>
        <p:spPr>
          <a:xfrm>
            <a:off x="7361579" y="5507940"/>
            <a:ext cx="1229887" cy="369332"/>
          </a:xfrm>
          <a:prstGeom prst="rect">
            <a:avLst/>
          </a:prstGeom>
          <a:noFill/>
          <a:ln>
            <a:noFill/>
          </a:ln>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Test failure</a:t>
            </a:r>
          </a:p>
        </p:txBody>
      </p:sp>
      <p:sp>
        <p:nvSpPr>
          <p:cNvPr id="43" name="Oval 42">
            <a:extLst>
              <a:ext uri="{FF2B5EF4-FFF2-40B4-BE49-F238E27FC236}">
                <a16:creationId xmlns:a16="http://schemas.microsoft.com/office/drawing/2014/main" id="{565F1F2A-2B7B-DA43-B86A-BB6C08C4FCED}"/>
              </a:ext>
            </a:extLst>
          </p:cNvPr>
          <p:cNvSpPr/>
          <p:nvPr/>
        </p:nvSpPr>
        <p:spPr>
          <a:xfrm>
            <a:off x="4239396" y="1890184"/>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2</a:t>
            </a:r>
          </a:p>
        </p:txBody>
      </p:sp>
      <p:sp>
        <p:nvSpPr>
          <p:cNvPr id="44" name="Oval 43">
            <a:extLst>
              <a:ext uri="{FF2B5EF4-FFF2-40B4-BE49-F238E27FC236}">
                <a16:creationId xmlns:a16="http://schemas.microsoft.com/office/drawing/2014/main" id="{BBFAE1C1-B98B-2142-B090-9B1E4B53F5B7}"/>
              </a:ext>
            </a:extLst>
          </p:cNvPr>
          <p:cNvSpPr/>
          <p:nvPr/>
        </p:nvSpPr>
        <p:spPr>
          <a:xfrm>
            <a:off x="7015785" y="291286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3</a:t>
            </a:r>
          </a:p>
        </p:txBody>
      </p:sp>
      <p:sp>
        <p:nvSpPr>
          <p:cNvPr id="45" name="Oval 44">
            <a:extLst>
              <a:ext uri="{FF2B5EF4-FFF2-40B4-BE49-F238E27FC236}">
                <a16:creationId xmlns:a16="http://schemas.microsoft.com/office/drawing/2014/main" id="{3B6F4141-9640-DC41-9106-6A550E69B9DE}"/>
              </a:ext>
            </a:extLst>
          </p:cNvPr>
          <p:cNvSpPr/>
          <p:nvPr/>
        </p:nvSpPr>
        <p:spPr>
          <a:xfrm>
            <a:off x="7490473" y="3879236"/>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4</a:t>
            </a:r>
          </a:p>
        </p:txBody>
      </p:sp>
      <p:sp>
        <p:nvSpPr>
          <p:cNvPr id="46" name="Oval 45">
            <a:extLst>
              <a:ext uri="{FF2B5EF4-FFF2-40B4-BE49-F238E27FC236}">
                <a16:creationId xmlns:a16="http://schemas.microsoft.com/office/drawing/2014/main" id="{C383EA74-B739-3646-95F0-84945BD33CF2}"/>
              </a:ext>
            </a:extLst>
          </p:cNvPr>
          <p:cNvSpPr/>
          <p:nvPr/>
        </p:nvSpPr>
        <p:spPr>
          <a:xfrm>
            <a:off x="6496588" y="476442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5</a:t>
            </a:r>
          </a:p>
        </p:txBody>
      </p:sp>
      <p:sp>
        <p:nvSpPr>
          <p:cNvPr id="47" name="Oval 46">
            <a:extLst>
              <a:ext uri="{FF2B5EF4-FFF2-40B4-BE49-F238E27FC236}">
                <a16:creationId xmlns:a16="http://schemas.microsoft.com/office/drawing/2014/main" id="{BF813A16-7CF3-D042-B637-37893D05C44B}"/>
              </a:ext>
            </a:extLst>
          </p:cNvPr>
          <p:cNvSpPr/>
          <p:nvPr/>
        </p:nvSpPr>
        <p:spPr>
          <a:xfrm>
            <a:off x="7353137" y="5857333"/>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6</a:t>
            </a:r>
          </a:p>
        </p:txBody>
      </p:sp>
      <p:sp>
        <p:nvSpPr>
          <p:cNvPr id="48" name="Oval 47">
            <a:extLst>
              <a:ext uri="{FF2B5EF4-FFF2-40B4-BE49-F238E27FC236}">
                <a16:creationId xmlns:a16="http://schemas.microsoft.com/office/drawing/2014/main" id="{8A03A9C2-9729-D842-A2B2-110E8DAE953F}"/>
              </a:ext>
            </a:extLst>
          </p:cNvPr>
          <p:cNvSpPr/>
          <p:nvPr/>
        </p:nvSpPr>
        <p:spPr>
          <a:xfrm>
            <a:off x="3732827" y="4492851"/>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1796349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36</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sz="7200" dirty="0">
                <a:solidFill>
                  <a:schemeClr val="accent1"/>
                </a:solidFill>
              </a:rPr>
              <a:t>DevOps</a:t>
            </a:r>
          </a:p>
        </p:txBody>
      </p:sp>
      <p:sp>
        <p:nvSpPr>
          <p:cNvPr id="8" name="Oval 7">
            <a:extLst>
              <a:ext uri="{FF2B5EF4-FFF2-40B4-BE49-F238E27FC236}">
                <a16:creationId xmlns:a16="http://schemas.microsoft.com/office/drawing/2014/main" id="{EAC9AA54-51E5-AD4E-966B-1EF8666F210A}"/>
              </a:ext>
            </a:extLst>
          </p:cNvPr>
          <p:cNvSpPr/>
          <p:nvPr/>
        </p:nvSpPr>
        <p:spPr>
          <a:xfrm>
            <a:off x="4724400" y="1458312"/>
            <a:ext cx="2743200" cy="2743200"/>
          </a:xfrm>
          <a:prstGeom prst="ellipse">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9" name="Oval 8">
            <a:extLst>
              <a:ext uri="{FF2B5EF4-FFF2-40B4-BE49-F238E27FC236}">
                <a16:creationId xmlns:a16="http://schemas.microsoft.com/office/drawing/2014/main" id="{B030FA86-3515-0248-9496-195D06C78561}"/>
              </a:ext>
            </a:extLst>
          </p:cNvPr>
          <p:cNvSpPr/>
          <p:nvPr/>
        </p:nvSpPr>
        <p:spPr>
          <a:xfrm>
            <a:off x="3712840" y="2990056"/>
            <a:ext cx="2743200" cy="2743200"/>
          </a:xfrm>
          <a:prstGeom prst="ellipse">
            <a:avLst/>
          </a:prstGeom>
          <a:solidFill>
            <a:srgbClr val="76D6FF">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0" name="Oval 9">
            <a:extLst>
              <a:ext uri="{FF2B5EF4-FFF2-40B4-BE49-F238E27FC236}">
                <a16:creationId xmlns:a16="http://schemas.microsoft.com/office/drawing/2014/main" id="{6547D04E-DA28-424A-A2CF-D47188C52526}"/>
              </a:ext>
            </a:extLst>
          </p:cNvPr>
          <p:cNvSpPr/>
          <p:nvPr/>
        </p:nvSpPr>
        <p:spPr>
          <a:xfrm>
            <a:off x="5735960" y="2990056"/>
            <a:ext cx="2743200" cy="2743200"/>
          </a:xfrm>
          <a:prstGeom prst="ellipse">
            <a:avLst/>
          </a:prstGeom>
          <a:solidFill>
            <a:srgbClr val="92D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1" name="TextBox 10">
            <a:extLst>
              <a:ext uri="{FF2B5EF4-FFF2-40B4-BE49-F238E27FC236}">
                <a16:creationId xmlns:a16="http://schemas.microsoft.com/office/drawing/2014/main" id="{07984A84-C903-C249-94A8-AD560309D158}"/>
              </a:ext>
            </a:extLst>
          </p:cNvPr>
          <p:cNvSpPr txBox="1"/>
          <p:nvPr/>
        </p:nvSpPr>
        <p:spPr>
          <a:xfrm>
            <a:off x="5015558" y="2268161"/>
            <a:ext cx="219765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Development</a:t>
            </a:r>
          </a:p>
        </p:txBody>
      </p:sp>
      <p:sp>
        <p:nvSpPr>
          <p:cNvPr id="12" name="TextBox 11">
            <a:extLst>
              <a:ext uri="{FF2B5EF4-FFF2-40B4-BE49-F238E27FC236}">
                <a16:creationId xmlns:a16="http://schemas.microsoft.com/office/drawing/2014/main" id="{0C51856D-5720-1349-B4FC-EAD6DBB77F1E}"/>
              </a:ext>
            </a:extLst>
          </p:cNvPr>
          <p:cNvSpPr txBox="1"/>
          <p:nvPr/>
        </p:nvSpPr>
        <p:spPr>
          <a:xfrm>
            <a:off x="3719737" y="4253557"/>
            <a:ext cx="201946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Deployment</a:t>
            </a:r>
          </a:p>
        </p:txBody>
      </p:sp>
      <p:sp>
        <p:nvSpPr>
          <p:cNvPr id="13" name="TextBox 12">
            <a:extLst>
              <a:ext uri="{FF2B5EF4-FFF2-40B4-BE49-F238E27FC236}">
                <a16:creationId xmlns:a16="http://schemas.microsoft.com/office/drawing/2014/main" id="{DADBF2AC-A85D-6343-9983-AD139B2D1234}"/>
              </a:ext>
            </a:extLst>
          </p:cNvPr>
          <p:cNvSpPr txBox="1"/>
          <p:nvPr/>
        </p:nvSpPr>
        <p:spPr>
          <a:xfrm>
            <a:off x="6806932" y="4256283"/>
            <a:ext cx="1377300"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Support</a:t>
            </a:r>
          </a:p>
        </p:txBody>
      </p:sp>
      <p:sp>
        <p:nvSpPr>
          <p:cNvPr id="14" name="TextBox 13">
            <a:extLst>
              <a:ext uri="{FF2B5EF4-FFF2-40B4-BE49-F238E27FC236}">
                <a16:creationId xmlns:a16="http://schemas.microsoft.com/office/drawing/2014/main" id="{9E442FF4-2879-4B4F-B7CD-2E0B19EBD55B}"/>
              </a:ext>
            </a:extLst>
          </p:cNvPr>
          <p:cNvSpPr txBox="1"/>
          <p:nvPr/>
        </p:nvSpPr>
        <p:spPr>
          <a:xfrm>
            <a:off x="3176002" y="5889466"/>
            <a:ext cx="5839997" cy="707886"/>
          </a:xfrm>
          <a:prstGeom prst="rect">
            <a:avLst/>
          </a:prstGeom>
          <a:noFill/>
        </p:spPr>
        <p:txBody>
          <a:bodyPr wrap="none" rtlCol="0">
            <a:spAutoFit/>
          </a:bodyPr>
          <a:lstStyle/>
          <a:p>
            <a:pPr algn="ctr"/>
            <a:r>
              <a:rPr lang="en-US" sz="4000" b="1" dirty="0">
                <a:solidFill>
                  <a:schemeClr val="accent1"/>
                </a:solidFill>
                <a:latin typeface="Calibri" panose="020F0502020204030204" pitchFamily="34" charset="0"/>
                <a:cs typeface="Calibri" panose="020F0502020204030204" pitchFamily="34" charset="0"/>
              </a:rPr>
              <a:t>Multi-skilled DevOps team</a:t>
            </a:r>
          </a:p>
        </p:txBody>
      </p:sp>
    </p:spTree>
    <p:extLst>
      <p:ext uri="{BB962C8B-B14F-4D97-AF65-F5344CB8AC3E}">
        <p14:creationId xmlns:p14="http://schemas.microsoft.com/office/powerpoint/2010/main" val="244303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 and DevOps</a:t>
            </a:r>
          </a:p>
        </p:txBody>
      </p:sp>
      <p:sp>
        <p:nvSpPr>
          <p:cNvPr id="8" name="Rounded Rectangle 7">
            <a:extLst>
              <a:ext uri="{FF2B5EF4-FFF2-40B4-BE49-F238E27FC236}">
                <a16:creationId xmlns:a16="http://schemas.microsoft.com/office/drawing/2014/main" id="{820C5958-35A4-4149-B1A7-D5CF3530283B}"/>
              </a:ext>
            </a:extLst>
          </p:cNvPr>
          <p:cNvSpPr>
            <a:spLocks noChangeArrowheads="1"/>
          </p:cNvSpPr>
          <p:nvPr/>
        </p:nvSpPr>
        <p:spPr bwMode="auto">
          <a:xfrm>
            <a:off x="2510488" y="1484784"/>
            <a:ext cx="6999664" cy="950146"/>
          </a:xfrm>
          <a:prstGeom prst="roundRect">
            <a:avLst>
              <a:gd name="adj" fmla="val 9613"/>
            </a:avLst>
          </a:prstGeom>
          <a:solidFill>
            <a:schemeClr val="accent6">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1350CDFE-3FBD-AB4F-AA15-C83899A94DBD}"/>
              </a:ext>
            </a:extLst>
          </p:cNvPr>
          <p:cNvSpPr>
            <a:spLocks noChangeArrowheads="1"/>
          </p:cNvSpPr>
          <p:nvPr/>
        </p:nvSpPr>
        <p:spPr bwMode="auto">
          <a:xfrm>
            <a:off x="2495600" y="2965681"/>
            <a:ext cx="6999664" cy="1975487"/>
          </a:xfrm>
          <a:prstGeom prst="roundRect">
            <a:avLst>
              <a:gd name="adj" fmla="val 9613"/>
            </a:avLst>
          </a:prstGeom>
          <a:solidFill>
            <a:schemeClr val="accent1">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8D34F5D5-8CF5-0045-9CE9-48A87540DDF9}"/>
              </a:ext>
            </a:extLst>
          </p:cNvPr>
          <p:cNvSpPr>
            <a:spLocks noChangeArrowheads="1"/>
          </p:cNvSpPr>
          <p:nvPr/>
        </p:nvSpPr>
        <p:spPr bwMode="auto">
          <a:xfrm>
            <a:off x="2495600" y="5524101"/>
            <a:ext cx="6999664" cy="995763"/>
          </a:xfrm>
          <a:prstGeom prst="roundRect">
            <a:avLst>
              <a:gd name="adj" fmla="val 9613"/>
            </a:avLst>
          </a:prstGeom>
          <a:solidFill>
            <a:schemeClr val="accent3">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9706E5BF-3C48-8949-8FA6-2749A005EADD}"/>
              </a:ext>
            </a:extLst>
          </p:cNvPr>
          <p:cNvCxnSpPr>
            <a:cxnSpLocks/>
          </p:cNvCxnSpPr>
          <p:nvPr/>
        </p:nvCxnSpPr>
        <p:spPr>
          <a:xfrm>
            <a:off x="7968208" y="2434930"/>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397BD22D-3479-194B-9F8C-CE5913D1B553}"/>
              </a:ext>
            </a:extLst>
          </p:cNvPr>
          <p:cNvSpPr>
            <a:spLocks noChangeArrowheads="1"/>
          </p:cNvSpPr>
          <p:nvPr/>
        </p:nvSpPr>
        <p:spPr bwMode="auto">
          <a:xfrm>
            <a:off x="4385989" y="3447802"/>
            <a:ext cx="3203998" cy="875785"/>
          </a:xfrm>
          <a:prstGeom prst="roundRect">
            <a:avLst>
              <a:gd name="adj" fmla="val 12554"/>
            </a:avLst>
          </a:prstGeom>
          <a:solidFill>
            <a:schemeClr val="accent1">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Code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repository</a:t>
            </a:r>
          </a:p>
        </p:txBody>
      </p:sp>
      <p:sp>
        <p:nvSpPr>
          <p:cNvPr id="14" name="TextBox 13">
            <a:extLst>
              <a:ext uri="{FF2B5EF4-FFF2-40B4-BE49-F238E27FC236}">
                <a16:creationId xmlns:a16="http://schemas.microsoft.com/office/drawing/2014/main" id="{E63A097E-03FC-A640-8137-77F58C693741}"/>
              </a:ext>
            </a:extLst>
          </p:cNvPr>
          <p:cNvSpPr txBox="1"/>
          <p:nvPr/>
        </p:nvSpPr>
        <p:spPr>
          <a:xfrm>
            <a:off x="4601987" y="1023120"/>
            <a:ext cx="2742226" cy="461665"/>
          </a:xfrm>
          <a:prstGeom prst="rect">
            <a:avLst/>
          </a:prstGeom>
          <a:noFill/>
        </p:spPr>
        <p:txBody>
          <a:bodyPr wrap="none" rtlCol="0">
            <a:spAutoFit/>
          </a:bodyPr>
          <a:lstStyle/>
          <a:p>
            <a:pPr algn="ctr"/>
            <a:r>
              <a:rPr lang="en-US" sz="2400" b="1" dirty="0">
                <a:solidFill>
                  <a:schemeClr val="accent2">
                    <a:lumMod val="50000"/>
                  </a:schemeClr>
                </a:solidFill>
                <a:latin typeface="Calibri" panose="020F0502020204030204" pitchFamily="34" charset="0"/>
                <a:cs typeface="Calibri" panose="020F0502020204030204" pitchFamily="34" charset="0"/>
              </a:rPr>
              <a:t>DevOps automation</a:t>
            </a:r>
          </a:p>
        </p:txBody>
      </p:sp>
      <p:sp>
        <p:nvSpPr>
          <p:cNvPr id="15" name="TextBox 14">
            <a:extLst>
              <a:ext uri="{FF2B5EF4-FFF2-40B4-BE49-F238E27FC236}">
                <a16:creationId xmlns:a16="http://schemas.microsoft.com/office/drawing/2014/main" id="{DC3FE0FF-D534-AA4B-976E-E85660DAF3F4}"/>
              </a:ext>
            </a:extLst>
          </p:cNvPr>
          <p:cNvSpPr txBox="1"/>
          <p:nvPr/>
        </p:nvSpPr>
        <p:spPr>
          <a:xfrm>
            <a:off x="4281857" y="2466819"/>
            <a:ext cx="355655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Code management system</a:t>
            </a:r>
          </a:p>
        </p:txBody>
      </p:sp>
      <p:sp>
        <p:nvSpPr>
          <p:cNvPr id="16" name="TextBox 15">
            <a:extLst>
              <a:ext uri="{FF2B5EF4-FFF2-40B4-BE49-F238E27FC236}">
                <a16:creationId xmlns:a16="http://schemas.microsoft.com/office/drawing/2014/main" id="{AE80C629-C95D-3D49-8699-93337FA3EC0F}"/>
              </a:ext>
            </a:extLst>
          </p:cNvPr>
          <p:cNvSpPr txBox="1"/>
          <p:nvPr/>
        </p:nvSpPr>
        <p:spPr>
          <a:xfrm>
            <a:off x="4460346" y="5039680"/>
            <a:ext cx="3025508"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DevOps measurement</a:t>
            </a:r>
          </a:p>
        </p:txBody>
      </p:sp>
      <p:cxnSp>
        <p:nvCxnSpPr>
          <p:cNvPr id="18" name="Straight Arrow Connector 17">
            <a:extLst>
              <a:ext uri="{FF2B5EF4-FFF2-40B4-BE49-F238E27FC236}">
                <a16:creationId xmlns:a16="http://schemas.microsoft.com/office/drawing/2014/main" id="{12AA05F5-38D0-A747-97E1-DE640653896E}"/>
              </a:ext>
            </a:extLst>
          </p:cNvPr>
          <p:cNvCxnSpPr>
            <a:cxnSpLocks/>
          </p:cNvCxnSpPr>
          <p:nvPr/>
        </p:nvCxnSpPr>
        <p:spPr>
          <a:xfrm>
            <a:off x="7968208" y="4941168"/>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674606A-7A7D-684D-B819-4EE94140FFA0}"/>
              </a:ext>
            </a:extLst>
          </p:cNvPr>
          <p:cNvCxnSpPr>
            <a:cxnSpLocks/>
          </p:cNvCxnSpPr>
          <p:nvPr/>
        </p:nvCxnSpPr>
        <p:spPr>
          <a:xfrm flipV="1">
            <a:off x="4007768" y="2434930"/>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1A39D82-8535-2F4B-B164-F7BAE64EC1A6}"/>
              </a:ext>
            </a:extLst>
          </p:cNvPr>
          <p:cNvCxnSpPr>
            <a:cxnSpLocks/>
          </p:cNvCxnSpPr>
          <p:nvPr/>
        </p:nvCxnSpPr>
        <p:spPr>
          <a:xfrm flipV="1">
            <a:off x="4007768" y="4911114"/>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857BD21B-783D-6F48-8AFA-FC2A1AEBEBE1}"/>
              </a:ext>
            </a:extLst>
          </p:cNvPr>
          <p:cNvSpPr>
            <a:spLocks noChangeArrowheads="1"/>
          </p:cNvSpPr>
          <p:nvPr/>
        </p:nvSpPr>
        <p:spPr bwMode="auto">
          <a:xfrm>
            <a:off x="2783633"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integration</a:t>
            </a:r>
          </a:p>
        </p:txBody>
      </p:sp>
      <p:sp>
        <p:nvSpPr>
          <p:cNvPr id="23" name="Rounded Rectangle 22">
            <a:extLst>
              <a:ext uri="{FF2B5EF4-FFF2-40B4-BE49-F238E27FC236}">
                <a16:creationId xmlns:a16="http://schemas.microsoft.com/office/drawing/2014/main" id="{5FD95943-F214-2C4B-8303-26941341BA4C}"/>
              </a:ext>
            </a:extLst>
          </p:cNvPr>
          <p:cNvSpPr>
            <a:spLocks noChangeArrowheads="1"/>
          </p:cNvSpPr>
          <p:nvPr/>
        </p:nvSpPr>
        <p:spPr bwMode="auto">
          <a:xfrm>
            <a:off x="4474900"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deployment</a:t>
            </a:r>
          </a:p>
        </p:txBody>
      </p:sp>
      <p:sp>
        <p:nvSpPr>
          <p:cNvPr id="24" name="Rounded Rectangle 23">
            <a:extLst>
              <a:ext uri="{FF2B5EF4-FFF2-40B4-BE49-F238E27FC236}">
                <a16:creationId xmlns:a16="http://schemas.microsoft.com/office/drawing/2014/main" id="{03092E3E-0E7E-BA4A-AF9F-B0E06BE4F40B}"/>
              </a:ext>
            </a:extLst>
          </p:cNvPr>
          <p:cNvSpPr>
            <a:spLocks noChangeArrowheads="1"/>
          </p:cNvSpPr>
          <p:nvPr/>
        </p:nvSpPr>
        <p:spPr bwMode="auto">
          <a:xfrm>
            <a:off x="6166167"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delivery</a:t>
            </a:r>
          </a:p>
        </p:txBody>
      </p:sp>
      <p:sp>
        <p:nvSpPr>
          <p:cNvPr id="25" name="Rounded Rectangle 24">
            <a:extLst>
              <a:ext uri="{FF2B5EF4-FFF2-40B4-BE49-F238E27FC236}">
                <a16:creationId xmlns:a16="http://schemas.microsoft.com/office/drawing/2014/main" id="{3528A953-99FC-DA4E-A836-14BCBBE29730}"/>
              </a:ext>
            </a:extLst>
          </p:cNvPr>
          <p:cNvSpPr>
            <a:spLocks noChangeArrowheads="1"/>
          </p:cNvSpPr>
          <p:nvPr/>
        </p:nvSpPr>
        <p:spPr bwMode="auto">
          <a:xfrm>
            <a:off x="7857434"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Infrastructure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as code</a:t>
            </a:r>
          </a:p>
        </p:txBody>
      </p:sp>
      <p:sp>
        <p:nvSpPr>
          <p:cNvPr id="26" name="Rounded Rectangle 25">
            <a:extLst>
              <a:ext uri="{FF2B5EF4-FFF2-40B4-BE49-F238E27FC236}">
                <a16:creationId xmlns:a16="http://schemas.microsoft.com/office/drawing/2014/main" id="{1786B62D-E2BD-DB43-A1CF-D9AE96012FC7}"/>
              </a:ext>
            </a:extLst>
          </p:cNvPr>
          <p:cNvSpPr>
            <a:spLocks noChangeArrowheads="1"/>
          </p:cNvSpPr>
          <p:nvPr/>
        </p:nvSpPr>
        <p:spPr bwMode="auto">
          <a:xfrm>
            <a:off x="306215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collection</a:t>
            </a:r>
          </a:p>
        </p:txBody>
      </p:sp>
      <p:sp>
        <p:nvSpPr>
          <p:cNvPr id="27" name="Rounded Rectangle 26">
            <a:extLst>
              <a:ext uri="{FF2B5EF4-FFF2-40B4-BE49-F238E27FC236}">
                <a16:creationId xmlns:a16="http://schemas.microsoft.com/office/drawing/2014/main" id="{10AD0183-3A93-C44F-A3C5-6B198342CAE1}"/>
              </a:ext>
            </a:extLst>
          </p:cNvPr>
          <p:cNvSpPr>
            <a:spLocks noChangeArrowheads="1"/>
          </p:cNvSpPr>
          <p:nvPr/>
        </p:nvSpPr>
        <p:spPr bwMode="auto">
          <a:xfrm>
            <a:off x="522239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analysis</a:t>
            </a:r>
          </a:p>
        </p:txBody>
      </p:sp>
      <p:sp>
        <p:nvSpPr>
          <p:cNvPr id="28" name="Rounded Rectangle 27">
            <a:extLst>
              <a:ext uri="{FF2B5EF4-FFF2-40B4-BE49-F238E27FC236}">
                <a16:creationId xmlns:a16="http://schemas.microsoft.com/office/drawing/2014/main" id="{9B28B3D0-69A9-F640-8A21-EAE5E6DF2E09}"/>
              </a:ext>
            </a:extLst>
          </p:cNvPr>
          <p:cNvSpPr>
            <a:spLocks noChangeArrowheads="1"/>
          </p:cNvSpPr>
          <p:nvPr/>
        </p:nvSpPr>
        <p:spPr bwMode="auto">
          <a:xfrm>
            <a:off x="738263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Report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generation</a:t>
            </a:r>
          </a:p>
        </p:txBody>
      </p:sp>
      <p:sp>
        <p:nvSpPr>
          <p:cNvPr id="29" name="TextBox 28">
            <a:extLst>
              <a:ext uri="{FF2B5EF4-FFF2-40B4-BE49-F238E27FC236}">
                <a16:creationId xmlns:a16="http://schemas.microsoft.com/office/drawing/2014/main" id="{AAB94754-C05B-B547-9C76-26E1A67FC336}"/>
              </a:ext>
            </a:extLst>
          </p:cNvPr>
          <p:cNvSpPr txBox="1"/>
          <p:nvPr/>
        </p:nvSpPr>
        <p:spPr>
          <a:xfrm>
            <a:off x="2613312" y="3369381"/>
            <a:ext cx="1449819"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Recover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information</a:t>
            </a:r>
          </a:p>
        </p:txBody>
      </p:sp>
      <p:sp>
        <p:nvSpPr>
          <p:cNvPr id="30" name="TextBox 29">
            <a:extLst>
              <a:ext uri="{FF2B5EF4-FFF2-40B4-BE49-F238E27FC236}">
                <a16:creationId xmlns:a16="http://schemas.microsoft.com/office/drawing/2014/main" id="{B8ED03D9-6BA3-4543-AC9A-EEFBA6E71607}"/>
              </a:ext>
            </a:extLst>
          </p:cNvPr>
          <p:cNvSpPr txBox="1"/>
          <p:nvPr/>
        </p:nvSpPr>
        <p:spPr>
          <a:xfrm>
            <a:off x="7968208" y="3354704"/>
            <a:ext cx="1196546"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Save and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retrieve</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versions</a:t>
            </a:r>
          </a:p>
        </p:txBody>
      </p:sp>
      <p:sp>
        <p:nvSpPr>
          <p:cNvPr id="31" name="TextBox 30">
            <a:extLst>
              <a:ext uri="{FF2B5EF4-FFF2-40B4-BE49-F238E27FC236}">
                <a16:creationId xmlns:a16="http://schemas.microsoft.com/office/drawing/2014/main" id="{67E6ED03-FBC0-BC4F-A645-D405F609FE34}"/>
              </a:ext>
            </a:extLst>
          </p:cNvPr>
          <p:cNvSpPr txBox="1"/>
          <p:nvPr/>
        </p:nvSpPr>
        <p:spPr>
          <a:xfrm>
            <a:off x="4232806" y="3008253"/>
            <a:ext cx="3506631"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Branching and merging</a:t>
            </a:r>
          </a:p>
        </p:txBody>
      </p:sp>
      <p:sp>
        <p:nvSpPr>
          <p:cNvPr id="32" name="TextBox 31">
            <a:extLst>
              <a:ext uri="{FF2B5EF4-FFF2-40B4-BE49-F238E27FC236}">
                <a16:creationId xmlns:a16="http://schemas.microsoft.com/office/drawing/2014/main" id="{72ED3E7B-44C3-C349-B9B7-D5B56902B2FB}"/>
              </a:ext>
            </a:extLst>
          </p:cNvPr>
          <p:cNvSpPr txBox="1"/>
          <p:nvPr/>
        </p:nvSpPr>
        <p:spPr>
          <a:xfrm>
            <a:off x="3338220" y="4437016"/>
            <a:ext cx="5050416"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Transfer code to/from developer’s </a:t>
            </a:r>
            <a:r>
              <a:rPr lang="en-US" sz="2000" b="1" dirty="0" err="1">
                <a:solidFill>
                  <a:schemeClr val="tx2"/>
                </a:solidFill>
                <a:latin typeface="Calibri" panose="020F0502020204030204" pitchFamily="34" charset="0"/>
                <a:cs typeface="Calibri" panose="020F0502020204030204" pitchFamily="34" charset="0"/>
              </a:rPr>
              <a:t>filestore</a:t>
            </a:r>
            <a:endParaRPr lang="en-US" sz="20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864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75520" y="274638"/>
            <a:ext cx="8640960" cy="6245225"/>
          </a:xfrm>
        </p:spPr>
        <p:txBody>
          <a:bodyPr/>
          <a:lstStyle/>
          <a:p>
            <a:r>
              <a:rPr lang="en-US" altLang="zh-TW" sz="8000" dirty="0">
                <a:solidFill>
                  <a:srgbClr val="C00000"/>
                </a:solidFill>
              </a:rPr>
              <a:t>DevOps and </a:t>
            </a:r>
            <a:br>
              <a:rPr lang="en-US" altLang="zh-TW" sz="8000" dirty="0">
                <a:solidFill>
                  <a:srgbClr val="C00000"/>
                </a:solidFill>
              </a:rPr>
            </a:br>
            <a:r>
              <a:rPr lang="en-US" altLang="zh-TW" sz="8000" dirty="0">
                <a:solidFill>
                  <a:srgbClr val="C00000"/>
                </a:solidFill>
              </a:rPr>
              <a:t>Code Management: </a:t>
            </a:r>
            <a:br>
              <a:rPr lang="en-US" altLang="zh-TW" sz="8000" dirty="0">
                <a:solidFill>
                  <a:srgbClr val="C00000"/>
                </a:solidFill>
              </a:rPr>
            </a:br>
            <a:r>
              <a:rPr lang="en-US" altLang="zh-TW" sz="8000" dirty="0">
                <a:solidFill>
                  <a:srgbClr val="C00000"/>
                </a:solidFill>
              </a:rPr>
              <a:t>Code management and </a:t>
            </a:r>
            <a:br>
              <a:rPr lang="en-US" altLang="zh-TW" sz="8000" dirty="0">
                <a:solidFill>
                  <a:srgbClr val="C00000"/>
                </a:solidFill>
              </a:rPr>
            </a:br>
            <a:r>
              <a:rPr lang="en-US" altLang="zh-TW" sz="8000" dirty="0">
                <a:solidFill>
                  <a:srgbClr val="C00000"/>
                </a:solidFill>
              </a:rPr>
              <a:t>DevOps automation</a:t>
            </a:r>
            <a:endParaRPr lang="zh-TW" altLang="en-US" sz="7200" dirty="0">
              <a:solidFill>
                <a:srgbClr val="FF0000"/>
              </a:solidFill>
            </a:endParaRPr>
          </a:p>
        </p:txBody>
      </p:sp>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C9E75-97FD-45D9-8ED3-955348887BB1}"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435364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274638"/>
            <a:ext cx="8229600" cy="749300"/>
          </a:xfrm>
        </p:spPr>
        <p:txBody>
          <a:bodyPr>
            <a:normAutofit fontScale="90000"/>
          </a:bodyPr>
          <a:lstStyle/>
          <a:p>
            <a:r>
              <a:rPr lang="en-US" sz="5400" dirty="0">
                <a:solidFill>
                  <a:schemeClr val="accent1"/>
                </a:solidFill>
              </a:rPr>
              <a:t>Outline</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987551" y="1207096"/>
            <a:ext cx="10172245" cy="5030217"/>
          </a:xfrm>
        </p:spPr>
        <p:txBody>
          <a:bodyPr/>
          <a:lstStyle/>
          <a:p>
            <a:pPr marL="320040" indent="-320040"/>
            <a:r>
              <a:rPr lang="en-US" sz="4400" dirty="0"/>
              <a:t>Source code management</a:t>
            </a:r>
          </a:p>
          <a:p>
            <a:pPr marL="320040" indent="-320040"/>
            <a:r>
              <a:rPr lang="en-US" sz="4400" dirty="0"/>
              <a:t>DevOps automation</a:t>
            </a:r>
          </a:p>
          <a:p>
            <a:pPr marL="320040" indent="-320040"/>
            <a:r>
              <a:rPr lang="en-US" sz="4400" dirty="0"/>
              <a:t>DevOps measurement</a:t>
            </a:r>
            <a:endParaRPr lang="en-US" sz="2800" dirty="0"/>
          </a:p>
          <a:p>
            <a:pPr marL="320040" indent="-320040"/>
            <a:endParaRPr lang="en-US" sz="2800" dirty="0"/>
          </a:p>
          <a:p>
            <a:pPr marL="320040" indent="-320040"/>
            <a:endParaRPr lang="en-US" sz="2800" dirty="0"/>
          </a:p>
          <a:p>
            <a:pPr marL="320040" indent="-320040"/>
            <a:endParaRPr lang="en-US" sz="2800"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C9E75-97FD-45D9-8ED3-955348887BB1}"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938674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7D368-B647-6632-BCFF-5DF7EAB1DA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B2F1D1-6983-EADF-E18E-87C852A7F7F5}"/>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DCABB56F-CCA1-F55D-3C44-F0DB19CAE68D}"/>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spcAft>
                <a:spcPts val="600"/>
              </a:spcAft>
              <a:buNone/>
            </a:pPr>
            <a:r>
              <a:rPr lang="en-US" dirty="0">
                <a:solidFill>
                  <a:schemeClr val="accent6">
                    <a:lumMod val="75000"/>
                  </a:schemeClr>
                </a:solidFill>
              </a:rPr>
              <a:t>13 2026/05/20 Industry Practices of Software Engineering</a:t>
            </a:r>
            <a:br>
              <a:rPr lang="en-US" dirty="0">
                <a:solidFill>
                  <a:schemeClr val="accent6">
                    <a:lumMod val="75000"/>
                  </a:schemeClr>
                </a:solidFill>
              </a:rPr>
            </a:br>
            <a:r>
              <a:rPr lang="en-US" sz="2200" dirty="0">
                <a:solidFill>
                  <a:schemeClr val="accent6">
                    <a:lumMod val="75000"/>
                  </a:schemeClr>
                </a:solidFill>
              </a:rPr>
              <a:t>          </a:t>
            </a:r>
            <a:r>
              <a:rPr lang="en-US" sz="2200" b="0" dirty="0">
                <a:solidFill>
                  <a:schemeClr val="accent6">
                    <a:lumMod val="75000"/>
                  </a:schemeClr>
                </a:solidFill>
              </a:rPr>
              <a:t>[Invited Talk: Agentic AI and Development Trends in Human–AI Collaborative Applications, </a:t>
            </a:r>
            <a:br>
              <a:rPr lang="en-US" sz="2200" b="0" dirty="0">
                <a:solidFill>
                  <a:schemeClr val="accent6">
                    <a:lumMod val="75000"/>
                  </a:schemeClr>
                </a:solidFill>
              </a:rPr>
            </a:br>
            <a:r>
              <a:rPr lang="en-US" sz="2200" b="0" dirty="0">
                <a:solidFill>
                  <a:schemeClr val="accent6">
                    <a:lumMod val="75000"/>
                  </a:schemeClr>
                </a:solidFill>
              </a:rPr>
              <a:t>          Invited Speaker: </a:t>
            </a:r>
            <a:r>
              <a:rPr lang="en-US" sz="2200" b="0" dirty="0" err="1">
                <a:solidFill>
                  <a:schemeClr val="accent6">
                    <a:lumMod val="75000"/>
                  </a:schemeClr>
                </a:solidFill>
              </a:rPr>
              <a:t>Shihyu</a:t>
            </a:r>
            <a:r>
              <a:rPr lang="en-US" sz="2200" b="0" dirty="0">
                <a:solidFill>
                  <a:schemeClr val="accent6">
                    <a:lumMod val="75000"/>
                  </a:schemeClr>
                </a:solidFill>
              </a:rPr>
              <a:t> (Alex) Chu, Industry Consultant / Section Manager, </a:t>
            </a:r>
            <a:br>
              <a:rPr lang="en-US" sz="2200" b="0" dirty="0">
                <a:solidFill>
                  <a:schemeClr val="accent6">
                    <a:lumMod val="75000"/>
                  </a:schemeClr>
                </a:solidFill>
              </a:rPr>
            </a:br>
            <a:r>
              <a:rPr lang="en-US" sz="2200" b="0" dirty="0">
                <a:solidFill>
                  <a:schemeClr val="accent6">
                    <a:lumMod val="75000"/>
                  </a:schemeClr>
                </a:solidFill>
              </a:rPr>
              <a:t>          Software Industry Research Center, Market Intelligence &amp; Consulting Institute (MIC)]</a:t>
            </a:r>
          </a:p>
          <a:p>
            <a:pPr marL="0" indent="0">
              <a:spcAft>
                <a:spcPts val="600"/>
              </a:spcAft>
              <a:buNone/>
            </a:pPr>
            <a:r>
              <a:rPr lang="en-US" sz="2800" dirty="0">
                <a:solidFill>
                  <a:srgbClr val="C00000"/>
                </a:solidFill>
              </a:rPr>
              <a:t>14 2026/05/27 DevOps and Code Management: </a:t>
            </a:r>
            <a:br>
              <a:rPr lang="en-US" sz="2800" dirty="0">
                <a:solidFill>
                  <a:srgbClr val="C00000"/>
                </a:solidFill>
              </a:rPr>
            </a:br>
            <a:r>
              <a:rPr lang="en-US" sz="2800" dirty="0">
                <a:solidFill>
                  <a:srgbClr val="C00000"/>
                </a:solidFill>
              </a:rPr>
              <a:t>                            Code management and DevOps automation</a:t>
            </a:r>
          </a:p>
          <a:p>
            <a:pPr marL="0" indent="0">
              <a:spcAft>
                <a:spcPts val="600"/>
              </a:spcAft>
              <a:buNone/>
            </a:pPr>
            <a:r>
              <a:rPr lang="en-US" sz="2800" dirty="0">
                <a:solidFill>
                  <a:schemeClr val="accent2">
                    <a:lumMod val="75000"/>
                  </a:schemeClr>
                </a:solidFill>
              </a:rPr>
              <a:t>15 2026/06/03 Final Project Report I</a:t>
            </a:r>
          </a:p>
          <a:p>
            <a:pPr marL="0" indent="0">
              <a:spcAft>
                <a:spcPts val="600"/>
              </a:spcAft>
              <a:buNone/>
            </a:pPr>
            <a:r>
              <a:rPr lang="en-US" sz="2800" dirty="0">
                <a:solidFill>
                  <a:schemeClr val="accent2">
                    <a:lumMod val="75000"/>
                  </a:schemeClr>
                </a:solidFill>
              </a:rPr>
              <a:t>16 2026/06/10 Final Project Report II</a:t>
            </a:r>
          </a:p>
        </p:txBody>
      </p:sp>
      <p:sp>
        <p:nvSpPr>
          <p:cNvPr id="4" name="Slide Number Placeholder 3">
            <a:extLst>
              <a:ext uri="{FF2B5EF4-FFF2-40B4-BE49-F238E27FC236}">
                <a16:creationId xmlns:a16="http://schemas.microsoft.com/office/drawing/2014/main" id="{B76DCF9D-DF62-9A0E-16F4-985C5C3D6ED7}"/>
              </a:ext>
            </a:extLst>
          </p:cNvPr>
          <p:cNvSpPr>
            <a:spLocks noGrp="1"/>
          </p:cNvSpPr>
          <p:nvPr>
            <p:ph type="sldNum" sz="quarter" idx="12"/>
          </p:nvPr>
        </p:nvSpPr>
        <p:spPr/>
        <p:txBody>
          <a:bodyPr/>
          <a:lstStyle/>
          <a:p>
            <a:fld id="{5D6FF71F-CF6A-4C46-8F9B-61D49EEA70E3}" type="slidenum">
              <a:rPr lang="en-US" smtClean="0"/>
              <a:t>4</a:t>
            </a:fld>
            <a:endParaRPr lang="en-US"/>
          </a:p>
        </p:txBody>
      </p:sp>
      <p:pic>
        <p:nvPicPr>
          <p:cNvPr id="7" name="Picture 6">
            <a:extLst>
              <a:ext uri="{FF2B5EF4-FFF2-40B4-BE49-F238E27FC236}">
                <a16:creationId xmlns:a16="http://schemas.microsoft.com/office/drawing/2014/main" id="{ED686AE3-4C62-A40A-6604-977F1453A45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C269648E-4E73-A9F7-5DFC-24DDF7B7F6D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3026117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DF5F-3992-AE1F-D00B-396F128EEF6A}"/>
              </a:ext>
            </a:extLst>
          </p:cNvPr>
          <p:cNvSpPr>
            <a:spLocks noGrp="1"/>
          </p:cNvSpPr>
          <p:nvPr>
            <p:ph type="title"/>
          </p:nvPr>
        </p:nvSpPr>
        <p:spPr>
          <a:xfrm>
            <a:off x="534389" y="77049"/>
            <a:ext cx="11222181" cy="873469"/>
          </a:xfrm>
        </p:spPr>
        <p:txBody>
          <a:bodyPr>
            <a:normAutofit/>
          </a:bodyPr>
          <a:lstStyle/>
          <a:p>
            <a:r>
              <a:rPr lang="en-US" dirty="0">
                <a:solidFill>
                  <a:schemeClr val="accent1"/>
                </a:solidFill>
              </a:rPr>
              <a:t>DevOps</a:t>
            </a:r>
          </a:p>
        </p:txBody>
      </p:sp>
      <p:sp>
        <p:nvSpPr>
          <p:cNvPr id="4" name="Slide Number Placeholder 3">
            <a:extLst>
              <a:ext uri="{FF2B5EF4-FFF2-40B4-BE49-F238E27FC236}">
                <a16:creationId xmlns:a16="http://schemas.microsoft.com/office/drawing/2014/main" id="{B8473BDA-89FD-A77F-E60D-DADB7CD98F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FF71F-CF6A-4C46-8F9B-61D49EEA70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Footer Placeholder 4">
            <a:extLst>
              <a:ext uri="{FF2B5EF4-FFF2-40B4-BE49-F238E27FC236}">
                <a16:creationId xmlns:a16="http://schemas.microsoft.com/office/drawing/2014/main" id="{50AEBE3C-D106-15D1-42DE-74CCCB92FD4C}"/>
              </a:ext>
            </a:extLst>
          </p:cNvPr>
          <p:cNvSpPr>
            <a:spLocks noGrp="1"/>
          </p:cNvSpPr>
          <p:nvPr>
            <p:ph type="ftr" sz="quarter" idx="11"/>
          </p:nvPr>
        </p:nvSpPr>
        <p:spPr bwMode="auto">
          <a:xfrm>
            <a:off x="2135832" y="6583136"/>
            <a:ext cx="7848600" cy="260350"/>
          </a:xfrm>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rPr>
              <a:t>Source: The DevOps Institute (2022),  </a:t>
            </a:r>
            <a:r>
              <a:rPr kumimoji="0" lang="en-U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hlinkClick r:id="rId2"/>
              </a:rPr>
              <a:t>https://thedevopsinstitute.com/?page_id=22</a:t>
            </a:r>
            <a:endParaRPr kumimoji="0" lang="en-U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13" name="Picture 12">
            <a:extLst>
              <a:ext uri="{FF2B5EF4-FFF2-40B4-BE49-F238E27FC236}">
                <a16:creationId xmlns:a16="http://schemas.microsoft.com/office/drawing/2014/main" id="{19CCBBDF-1C81-1933-A9BE-9162C3AAB671}"/>
              </a:ext>
            </a:extLst>
          </p:cNvPr>
          <p:cNvPicPr>
            <a:picLocks noChangeAspect="1"/>
          </p:cNvPicPr>
          <p:nvPr/>
        </p:nvPicPr>
        <p:blipFill>
          <a:blip r:embed="rId3"/>
          <a:stretch>
            <a:fillRect/>
          </a:stretch>
        </p:blipFill>
        <p:spPr>
          <a:xfrm>
            <a:off x="682171" y="891237"/>
            <a:ext cx="10760069" cy="5700036"/>
          </a:xfrm>
          <a:prstGeom prst="rect">
            <a:avLst/>
          </a:prstGeom>
        </p:spPr>
      </p:pic>
      <p:sp>
        <p:nvSpPr>
          <p:cNvPr id="16" name="TextBox 15">
            <a:extLst>
              <a:ext uri="{FF2B5EF4-FFF2-40B4-BE49-F238E27FC236}">
                <a16:creationId xmlns:a16="http://schemas.microsoft.com/office/drawing/2014/main" id="{56C7BD04-5B3A-EEC2-6FD2-648C85C3AD0A}"/>
              </a:ext>
            </a:extLst>
          </p:cNvPr>
          <p:cNvSpPr txBox="1"/>
          <p:nvPr/>
        </p:nvSpPr>
        <p:spPr>
          <a:xfrm>
            <a:off x="3817261" y="3240316"/>
            <a:ext cx="117070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Dev</a:t>
            </a:r>
          </a:p>
        </p:txBody>
      </p:sp>
      <p:sp>
        <p:nvSpPr>
          <p:cNvPr id="17" name="TextBox 16">
            <a:extLst>
              <a:ext uri="{FF2B5EF4-FFF2-40B4-BE49-F238E27FC236}">
                <a16:creationId xmlns:a16="http://schemas.microsoft.com/office/drawing/2014/main" id="{ABC40286-0970-4BF1-B0AD-F55941BF9FDB}"/>
              </a:ext>
            </a:extLst>
          </p:cNvPr>
          <p:cNvSpPr txBox="1"/>
          <p:nvPr/>
        </p:nvSpPr>
        <p:spPr>
          <a:xfrm>
            <a:off x="6277432" y="3240316"/>
            <a:ext cx="117391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Ops</a:t>
            </a:r>
          </a:p>
        </p:txBody>
      </p:sp>
    </p:spTree>
    <p:extLst>
      <p:ext uri="{BB962C8B-B14F-4D97-AF65-F5344CB8AC3E}">
        <p14:creationId xmlns:p14="http://schemas.microsoft.com/office/powerpoint/2010/main" val="2447852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7D157-B866-C3A3-303B-362D54624A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3AE196-8F9D-4B7B-8F5C-36E0D1792BFF}"/>
              </a:ext>
            </a:extLst>
          </p:cNvPr>
          <p:cNvSpPr>
            <a:spLocks noGrp="1"/>
          </p:cNvSpPr>
          <p:nvPr>
            <p:ph type="title"/>
          </p:nvPr>
        </p:nvSpPr>
        <p:spPr>
          <a:xfrm>
            <a:off x="534389" y="77049"/>
            <a:ext cx="11222181" cy="873469"/>
          </a:xfrm>
        </p:spPr>
        <p:txBody>
          <a:bodyPr>
            <a:normAutofit/>
          </a:bodyPr>
          <a:lstStyle/>
          <a:p>
            <a:r>
              <a:rPr lang="en-US" dirty="0">
                <a:solidFill>
                  <a:schemeClr val="accent1"/>
                </a:solidFill>
              </a:rPr>
              <a:t>Agentic DevOps Evolution</a:t>
            </a:r>
          </a:p>
        </p:txBody>
      </p:sp>
      <p:sp>
        <p:nvSpPr>
          <p:cNvPr id="4" name="Slide Number Placeholder 3">
            <a:extLst>
              <a:ext uri="{FF2B5EF4-FFF2-40B4-BE49-F238E27FC236}">
                <a16:creationId xmlns:a16="http://schemas.microsoft.com/office/drawing/2014/main" id="{857CFA1B-C1EE-4E10-5914-ADD79200DD0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FF71F-CF6A-4C46-8F9B-61D49EEA70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9F9DD6B-9D1A-1DB7-99D3-527394D3374D}"/>
              </a:ext>
            </a:extLst>
          </p:cNvPr>
          <p:cNvPicPr>
            <a:picLocks noChangeAspect="1"/>
          </p:cNvPicPr>
          <p:nvPr/>
        </p:nvPicPr>
        <p:blipFill>
          <a:blip r:embed="rId2"/>
          <a:stretch>
            <a:fillRect/>
          </a:stretch>
        </p:blipFill>
        <p:spPr>
          <a:xfrm>
            <a:off x="189271" y="1751380"/>
            <a:ext cx="11813457" cy="3937819"/>
          </a:xfrm>
          <a:prstGeom prst="rect">
            <a:avLst/>
          </a:prstGeom>
        </p:spPr>
      </p:pic>
      <p:sp>
        <p:nvSpPr>
          <p:cNvPr id="6" name="Footer Placeholder 4">
            <a:extLst>
              <a:ext uri="{FF2B5EF4-FFF2-40B4-BE49-F238E27FC236}">
                <a16:creationId xmlns:a16="http://schemas.microsoft.com/office/drawing/2014/main" id="{3D7D6B3B-2A45-57F2-A2F3-454B27378A84}"/>
              </a:ext>
            </a:extLst>
          </p:cNvPr>
          <p:cNvSpPr>
            <a:spLocks noGrp="1"/>
          </p:cNvSpPr>
          <p:nvPr>
            <p:ph type="ftr" sz="quarter" idx="11"/>
          </p:nvPr>
        </p:nvSpPr>
        <p:spPr bwMode="auto">
          <a:xfrm>
            <a:off x="1782527" y="6597650"/>
            <a:ext cx="8725903" cy="260350"/>
          </a:xfrm>
          <a:ln>
            <a:miter lim="800000"/>
            <a:headEnd/>
            <a:tailEnd/>
          </a:ln>
        </p:spPr>
        <p:txBody>
          <a:bodyPr/>
          <a:lstStyle/>
          <a:p>
            <a:pPr lvl="0">
              <a:defRPr/>
            </a:pPr>
            <a:r>
              <a:rPr kumimoji="0" lang="en-U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rPr>
              <a:t>Source: </a:t>
            </a:r>
            <a:r>
              <a:rPr lang="en-US" altLang="zh-TW" sz="1000" dirty="0">
                <a:solidFill>
                  <a:prstClr val="black">
                    <a:tint val="75000"/>
                  </a:prstClr>
                </a:solidFill>
              </a:rPr>
              <a:t>Srinivas Reddy </a:t>
            </a:r>
            <a:r>
              <a:rPr lang="en-US" altLang="zh-TW" sz="1000" dirty="0" err="1">
                <a:solidFill>
                  <a:prstClr val="black">
                    <a:tint val="75000"/>
                  </a:prstClr>
                </a:solidFill>
              </a:rPr>
              <a:t>Kosna</a:t>
            </a:r>
            <a:r>
              <a:rPr lang="en-US" altLang="zh-TW" sz="1000" dirty="0">
                <a:solidFill>
                  <a:prstClr val="black">
                    <a:tint val="75000"/>
                  </a:prstClr>
                </a:solidFill>
              </a:rPr>
              <a:t>. (2026) "The Agentic Revolution: How AI Agents Are Automating and Reshaping Software Development, QA, and DevOps."</a:t>
            </a:r>
            <a:endParaRPr kumimoji="0" lang="en-U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107950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BE8E6-D219-CF73-35BC-1359C7FF56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1F21E9-6410-0012-EB11-1BE3A966EE5A}"/>
              </a:ext>
            </a:extLst>
          </p:cNvPr>
          <p:cNvSpPr>
            <a:spLocks noGrp="1"/>
          </p:cNvSpPr>
          <p:nvPr>
            <p:ph type="title"/>
          </p:nvPr>
        </p:nvSpPr>
        <p:spPr>
          <a:xfrm>
            <a:off x="534389" y="77049"/>
            <a:ext cx="11222181" cy="1143569"/>
          </a:xfrm>
        </p:spPr>
        <p:txBody>
          <a:bodyPr>
            <a:normAutofit fontScale="90000"/>
          </a:bodyPr>
          <a:lstStyle/>
          <a:p>
            <a:r>
              <a:rPr lang="en-US" dirty="0">
                <a:solidFill>
                  <a:schemeClr val="accent1"/>
                </a:solidFill>
              </a:rPr>
              <a:t>Agentic DevOps (</a:t>
            </a:r>
            <a:r>
              <a:rPr lang="en-US" dirty="0" err="1">
                <a:solidFill>
                  <a:schemeClr val="accent1"/>
                </a:solidFill>
              </a:rPr>
              <a:t>AgentOps</a:t>
            </a:r>
            <a:r>
              <a:rPr lang="en-US" dirty="0">
                <a:solidFill>
                  <a:schemeClr val="accent1"/>
                </a:solidFill>
              </a:rPr>
              <a:t>) </a:t>
            </a:r>
            <a:br>
              <a:rPr lang="en-US" dirty="0">
                <a:solidFill>
                  <a:schemeClr val="accent1"/>
                </a:solidFill>
              </a:rPr>
            </a:br>
            <a:r>
              <a:rPr lang="en-US" dirty="0">
                <a:solidFill>
                  <a:schemeClr val="accent1"/>
                </a:solidFill>
              </a:rPr>
              <a:t>Pipeline Architecture</a:t>
            </a:r>
          </a:p>
        </p:txBody>
      </p:sp>
      <p:sp>
        <p:nvSpPr>
          <p:cNvPr id="4" name="Slide Number Placeholder 3">
            <a:extLst>
              <a:ext uri="{FF2B5EF4-FFF2-40B4-BE49-F238E27FC236}">
                <a16:creationId xmlns:a16="http://schemas.microsoft.com/office/drawing/2014/main" id="{1CE082F9-E1BC-DDD6-E43E-67C447B97A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FF71F-CF6A-4C46-8F9B-61D49EEA70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64CE1E8B-8350-4302-B765-5B622C89CB96}"/>
              </a:ext>
            </a:extLst>
          </p:cNvPr>
          <p:cNvPicPr>
            <a:picLocks noChangeAspect="1"/>
          </p:cNvPicPr>
          <p:nvPr/>
        </p:nvPicPr>
        <p:blipFill>
          <a:blip r:embed="rId2"/>
          <a:stretch>
            <a:fillRect/>
          </a:stretch>
        </p:blipFill>
        <p:spPr>
          <a:xfrm>
            <a:off x="435430" y="1220618"/>
            <a:ext cx="11321140" cy="5461453"/>
          </a:xfrm>
          <a:prstGeom prst="rect">
            <a:avLst/>
          </a:prstGeom>
        </p:spPr>
      </p:pic>
      <p:sp>
        <p:nvSpPr>
          <p:cNvPr id="10" name="Footer Placeholder 4">
            <a:extLst>
              <a:ext uri="{FF2B5EF4-FFF2-40B4-BE49-F238E27FC236}">
                <a16:creationId xmlns:a16="http://schemas.microsoft.com/office/drawing/2014/main" id="{CFEB71F4-30E5-5B86-A034-3DF0449FF615}"/>
              </a:ext>
            </a:extLst>
          </p:cNvPr>
          <p:cNvSpPr>
            <a:spLocks noGrp="1"/>
          </p:cNvSpPr>
          <p:nvPr>
            <p:ph type="ftr" sz="quarter" idx="11"/>
          </p:nvPr>
        </p:nvSpPr>
        <p:spPr bwMode="auto">
          <a:xfrm>
            <a:off x="1782527" y="6597650"/>
            <a:ext cx="8725903" cy="260350"/>
          </a:xfrm>
          <a:ln>
            <a:miter lim="800000"/>
            <a:headEnd/>
            <a:tailEnd/>
          </a:ln>
        </p:spPr>
        <p:txBody>
          <a:bodyPr/>
          <a:lstStyle/>
          <a:p>
            <a:pPr lvl="0">
              <a:defRPr/>
            </a:pPr>
            <a:r>
              <a:rPr kumimoji="0" lang="en-U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rPr>
              <a:t>Source: </a:t>
            </a:r>
            <a:r>
              <a:rPr lang="en-US" altLang="zh-TW" sz="1000" dirty="0">
                <a:solidFill>
                  <a:prstClr val="black">
                    <a:tint val="75000"/>
                  </a:prstClr>
                </a:solidFill>
              </a:rPr>
              <a:t>Srinivas Reddy </a:t>
            </a:r>
            <a:r>
              <a:rPr lang="en-US" altLang="zh-TW" sz="1000" dirty="0" err="1">
                <a:solidFill>
                  <a:prstClr val="black">
                    <a:tint val="75000"/>
                  </a:prstClr>
                </a:solidFill>
              </a:rPr>
              <a:t>Kosna</a:t>
            </a:r>
            <a:r>
              <a:rPr lang="en-US" altLang="zh-TW" sz="1000" dirty="0">
                <a:solidFill>
                  <a:prstClr val="black">
                    <a:tint val="75000"/>
                  </a:prstClr>
                </a:solidFill>
              </a:rPr>
              <a:t>. (2026) "The Agentic Revolution: How AI Agents Are Automating and Reshaping Software Development, QA, and DevOps."</a:t>
            </a:r>
            <a:endParaRPr kumimoji="0" lang="en-U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42313604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685C0-F116-08AE-ECFE-7389EA4B8C9F}"/>
              </a:ext>
            </a:extLst>
          </p:cNvPr>
          <p:cNvSpPr>
            <a:spLocks noGrp="1"/>
          </p:cNvSpPr>
          <p:nvPr>
            <p:ph type="title"/>
          </p:nvPr>
        </p:nvSpPr>
        <p:spPr>
          <a:xfrm>
            <a:off x="534389" y="135105"/>
            <a:ext cx="11222181" cy="916793"/>
          </a:xfrm>
        </p:spPr>
        <p:txBody>
          <a:bodyPr/>
          <a:lstStyle/>
          <a:p>
            <a:r>
              <a:rPr lang="en-TW" dirty="0"/>
              <a:t>Agnetic DevOps (AgentOps)</a:t>
            </a:r>
          </a:p>
        </p:txBody>
      </p:sp>
      <p:graphicFrame>
        <p:nvGraphicFramePr>
          <p:cNvPr id="5" name="Content Placeholder 4">
            <a:extLst>
              <a:ext uri="{FF2B5EF4-FFF2-40B4-BE49-F238E27FC236}">
                <a16:creationId xmlns:a16="http://schemas.microsoft.com/office/drawing/2014/main" id="{49B48F2F-D8F8-2064-9716-3348CEC78F4E}"/>
              </a:ext>
            </a:extLst>
          </p:cNvPr>
          <p:cNvGraphicFramePr>
            <a:graphicFrameLocks noGrp="1"/>
          </p:cNvGraphicFramePr>
          <p:nvPr>
            <p:ph idx="1"/>
            <p:extLst>
              <p:ext uri="{D42A27DB-BD31-4B8C-83A1-F6EECF244321}">
                <p14:modId xmlns:p14="http://schemas.microsoft.com/office/powerpoint/2010/main" val="155356463"/>
              </p:ext>
            </p:extLst>
          </p:nvPr>
        </p:nvGraphicFramePr>
        <p:xfrm>
          <a:off x="534389" y="1051898"/>
          <a:ext cx="11040577" cy="5478977"/>
        </p:xfrm>
        <a:graphic>
          <a:graphicData uri="http://schemas.openxmlformats.org/drawingml/2006/table">
            <a:tbl>
              <a:tblPr firstRow="1" firstCol="1" bandRow="1">
                <a:tableStyleId>{5C22544A-7EE6-4342-B048-85BDC9FD1C3A}</a:tableStyleId>
              </a:tblPr>
              <a:tblGrid>
                <a:gridCol w="2587952">
                  <a:extLst>
                    <a:ext uri="{9D8B030D-6E8A-4147-A177-3AD203B41FA5}">
                      <a16:colId xmlns:a16="http://schemas.microsoft.com/office/drawing/2014/main" val="3755389211"/>
                    </a:ext>
                  </a:extLst>
                </a:gridCol>
                <a:gridCol w="3568391">
                  <a:extLst>
                    <a:ext uri="{9D8B030D-6E8A-4147-A177-3AD203B41FA5}">
                      <a16:colId xmlns:a16="http://schemas.microsoft.com/office/drawing/2014/main" val="3474614188"/>
                    </a:ext>
                  </a:extLst>
                </a:gridCol>
                <a:gridCol w="4884234">
                  <a:extLst>
                    <a:ext uri="{9D8B030D-6E8A-4147-A177-3AD203B41FA5}">
                      <a16:colId xmlns:a16="http://schemas.microsoft.com/office/drawing/2014/main" val="30425717"/>
                    </a:ext>
                  </a:extLst>
                </a:gridCol>
              </a:tblGrid>
              <a:tr h="486970">
                <a:tc>
                  <a:txBody>
                    <a:bodyPr/>
                    <a:lstStyle/>
                    <a:p>
                      <a:pPr>
                        <a:buNone/>
                      </a:pPr>
                      <a:r>
                        <a:rPr lang="en-US" sz="2400" kern="100" dirty="0">
                          <a:effectLst/>
                        </a:rPr>
                        <a:t>Dimension</a:t>
                      </a:r>
                      <a:endParaRPr lang="en-TW" sz="2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2400" kern="100">
                          <a:effectLst/>
                        </a:rPr>
                        <a:t>Traditional DevOps</a:t>
                      </a:r>
                      <a:endParaRPr lang="en-TW" sz="2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2400" kern="100">
                          <a:effectLst/>
                        </a:rPr>
                        <a:t>Agentic DevOps (AgentOps)</a:t>
                      </a:r>
                      <a:endParaRPr lang="en-TW" sz="2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98479623"/>
                  </a:ext>
                </a:extLst>
              </a:tr>
              <a:tr h="602887">
                <a:tc>
                  <a:txBody>
                    <a:bodyPr/>
                    <a:lstStyle/>
                    <a:p>
                      <a:pPr>
                        <a:buNone/>
                      </a:pPr>
                      <a:r>
                        <a:rPr lang="en-US" sz="2400" kern="100" dirty="0">
                          <a:effectLst/>
                        </a:rPr>
                        <a:t>Pipeline Logic</a:t>
                      </a:r>
                      <a:endParaRPr lang="en-TW" sz="2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2400" kern="100">
                          <a:effectLst/>
                        </a:rPr>
                        <a:t>Pre-defined, scripted steps</a:t>
                      </a:r>
                      <a:endParaRPr lang="en-TW" sz="2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2400" kern="100">
                          <a:effectLst/>
                        </a:rPr>
                        <a:t>Dynamic, goal-oriented reasoning</a:t>
                      </a:r>
                      <a:endParaRPr lang="en-TW" sz="2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20539049"/>
                  </a:ext>
                </a:extLst>
              </a:tr>
              <a:tr h="717429">
                <a:tc>
                  <a:txBody>
                    <a:bodyPr/>
                    <a:lstStyle/>
                    <a:p>
                      <a:pPr>
                        <a:buNone/>
                      </a:pPr>
                      <a:r>
                        <a:rPr lang="en-US" sz="2400" kern="100">
                          <a:effectLst/>
                        </a:rPr>
                        <a:t>Failure Handling</a:t>
                      </a:r>
                      <a:endParaRPr lang="en-TW" sz="2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2400" kern="100" dirty="0">
                          <a:effectLst/>
                        </a:rPr>
                        <a:t>Stops pipeline; alerts human</a:t>
                      </a:r>
                      <a:endParaRPr lang="en-TW" sz="2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2400" kern="100">
                          <a:effectLst/>
                        </a:rPr>
                        <a:t>Diagnoses root cause; attempts self-repair</a:t>
                      </a:r>
                      <a:endParaRPr lang="en-TW" sz="2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79281977"/>
                  </a:ext>
                </a:extLst>
              </a:tr>
              <a:tr h="717429">
                <a:tc>
                  <a:txBody>
                    <a:bodyPr/>
                    <a:lstStyle/>
                    <a:p>
                      <a:pPr>
                        <a:buNone/>
                      </a:pPr>
                      <a:r>
                        <a:rPr lang="en-US" sz="2400" kern="100">
                          <a:effectLst/>
                        </a:rPr>
                        <a:t>Test Selection</a:t>
                      </a:r>
                      <a:endParaRPr lang="en-TW" sz="2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2400" kern="100" dirty="0">
                          <a:effectLst/>
                        </a:rPr>
                        <a:t>Runs full or pre-configured suite</a:t>
                      </a:r>
                      <a:endParaRPr lang="en-TW" sz="2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2400" kern="100">
                          <a:effectLst/>
                        </a:rPr>
                        <a:t>Dynamically selects tests based on changes</a:t>
                      </a:r>
                      <a:endParaRPr lang="en-TW" sz="2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91377327"/>
                  </a:ext>
                </a:extLst>
              </a:tr>
              <a:tr h="717429">
                <a:tc>
                  <a:txBody>
                    <a:bodyPr/>
                    <a:lstStyle/>
                    <a:p>
                      <a:pPr>
                        <a:buNone/>
                      </a:pPr>
                      <a:r>
                        <a:rPr lang="en-US" sz="2400" kern="100">
                          <a:effectLst/>
                        </a:rPr>
                        <a:t>Deployment Strategy</a:t>
                      </a:r>
                      <a:endParaRPr lang="en-TW" sz="2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2400" kern="100" dirty="0">
                          <a:effectLst/>
                        </a:rPr>
                        <a:t>Fixed rollout plan</a:t>
                      </a:r>
                      <a:endParaRPr lang="en-TW" sz="2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2400" kern="100" dirty="0">
                          <a:effectLst/>
                        </a:rPr>
                        <a:t>Adaptive (canary, blue-green) based on telemetry</a:t>
                      </a:r>
                      <a:endParaRPr lang="en-TW" sz="2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99379212"/>
                  </a:ext>
                </a:extLst>
              </a:tr>
              <a:tr h="717429">
                <a:tc>
                  <a:txBody>
                    <a:bodyPr/>
                    <a:lstStyle/>
                    <a:p>
                      <a:pPr>
                        <a:buNone/>
                      </a:pPr>
                      <a:r>
                        <a:rPr lang="en-US" sz="2400" kern="100">
                          <a:effectLst/>
                        </a:rPr>
                        <a:t>Security Scanning</a:t>
                      </a:r>
                      <a:endParaRPr lang="en-TW" sz="2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2400" kern="100">
                          <a:effectLst/>
                        </a:rPr>
                        <a:t>Scheduled or triggered scans</a:t>
                      </a:r>
                      <a:endParaRPr lang="en-TW" sz="2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2400" kern="100" dirty="0">
                          <a:effectLst/>
                        </a:rPr>
                        <a:t>Continuous, context-aware vulnerability analysis</a:t>
                      </a:r>
                      <a:endParaRPr lang="en-TW" sz="2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65762973"/>
                  </a:ext>
                </a:extLst>
              </a:tr>
              <a:tr h="717429">
                <a:tc>
                  <a:txBody>
                    <a:bodyPr/>
                    <a:lstStyle/>
                    <a:p>
                      <a:pPr>
                        <a:buNone/>
                      </a:pPr>
                      <a:r>
                        <a:rPr lang="en-US" sz="2400" kern="100">
                          <a:effectLst/>
                        </a:rPr>
                        <a:t>Human Role</a:t>
                      </a:r>
                      <a:endParaRPr lang="en-TW" sz="2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2400" kern="100">
                          <a:effectLst/>
                        </a:rPr>
                        <a:t>Pipeline designer and operator</a:t>
                      </a:r>
                      <a:endParaRPr lang="en-TW" sz="2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2400" kern="100" dirty="0">
                          <a:effectLst/>
                        </a:rPr>
                        <a:t>Strategic overseer and governor</a:t>
                      </a:r>
                      <a:endParaRPr lang="en-TW" sz="2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03070753"/>
                  </a:ext>
                </a:extLst>
              </a:tr>
              <a:tr h="717429">
                <a:tc>
                  <a:txBody>
                    <a:bodyPr/>
                    <a:lstStyle/>
                    <a:p>
                      <a:pPr>
                        <a:buNone/>
                      </a:pPr>
                      <a:r>
                        <a:rPr lang="en-US" sz="2400" kern="100">
                          <a:effectLst/>
                        </a:rPr>
                        <a:t>Scalability</a:t>
                      </a:r>
                      <a:endParaRPr lang="en-TW" sz="2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2400" kern="100">
                          <a:effectLst/>
                        </a:rPr>
                        <a:t>Linear (more scripts, more effort)</a:t>
                      </a:r>
                      <a:endParaRPr lang="en-TW" sz="24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2400" kern="100" dirty="0">
                          <a:effectLst/>
                        </a:rPr>
                        <a:t>Exponential (agents learn and adapt)</a:t>
                      </a:r>
                      <a:endParaRPr lang="en-TW" sz="24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1241073"/>
                  </a:ext>
                </a:extLst>
              </a:tr>
            </a:tbl>
          </a:graphicData>
        </a:graphic>
      </p:graphicFrame>
      <p:sp>
        <p:nvSpPr>
          <p:cNvPr id="4" name="Slide Number Placeholder 3">
            <a:extLst>
              <a:ext uri="{FF2B5EF4-FFF2-40B4-BE49-F238E27FC236}">
                <a16:creationId xmlns:a16="http://schemas.microsoft.com/office/drawing/2014/main" id="{E934C50B-D26A-7401-9650-759E1A4426BC}"/>
              </a:ext>
            </a:extLst>
          </p:cNvPr>
          <p:cNvSpPr>
            <a:spLocks noGrp="1"/>
          </p:cNvSpPr>
          <p:nvPr>
            <p:ph type="sldNum" sz="quarter" idx="12"/>
          </p:nvPr>
        </p:nvSpPr>
        <p:spPr/>
        <p:txBody>
          <a:bodyPr/>
          <a:lstStyle/>
          <a:p>
            <a:fld id="{5D6FF71F-CF6A-4C46-8F9B-61D49EEA70E3}" type="slidenum">
              <a:rPr lang="en-US" smtClean="0"/>
              <a:t>43</a:t>
            </a:fld>
            <a:endParaRPr lang="en-US"/>
          </a:p>
        </p:txBody>
      </p:sp>
      <p:sp>
        <p:nvSpPr>
          <p:cNvPr id="6" name="Footer Placeholder 4">
            <a:extLst>
              <a:ext uri="{FF2B5EF4-FFF2-40B4-BE49-F238E27FC236}">
                <a16:creationId xmlns:a16="http://schemas.microsoft.com/office/drawing/2014/main" id="{15E56051-49BC-6741-01F3-8518CF5E0F04}"/>
              </a:ext>
            </a:extLst>
          </p:cNvPr>
          <p:cNvSpPr>
            <a:spLocks noGrp="1"/>
          </p:cNvSpPr>
          <p:nvPr>
            <p:ph type="ftr" sz="quarter" idx="11"/>
          </p:nvPr>
        </p:nvSpPr>
        <p:spPr bwMode="auto">
          <a:xfrm>
            <a:off x="1782527" y="6597650"/>
            <a:ext cx="8725903" cy="260350"/>
          </a:xfrm>
          <a:ln>
            <a:miter lim="800000"/>
            <a:headEnd/>
            <a:tailEnd/>
          </a:ln>
        </p:spPr>
        <p:txBody>
          <a:bodyPr/>
          <a:lstStyle/>
          <a:p>
            <a:pPr lvl="0">
              <a:defRPr/>
            </a:pPr>
            <a:r>
              <a:rPr kumimoji="0" lang="en-U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rPr>
              <a:t>Source: </a:t>
            </a:r>
            <a:r>
              <a:rPr lang="en-US" altLang="zh-TW" sz="1000" dirty="0">
                <a:solidFill>
                  <a:prstClr val="black">
                    <a:tint val="75000"/>
                  </a:prstClr>
                </a:solidFill>
              </a:rPr>
              <a:t>Srinivas Reddy </a:t>
            </a:r>
            <a:r>
              <a:rPr lang="en-US" altLang="zh-TW" sz="1000" dirty="0" err="1">
                <a:solidFill>
                  <a:prstClr val="black">
                    <a:tint val="75000"/>
                  </a:prstClr>
                </a:solidFill>
              </a:rPr>
              <a:t>Kosna</a:t>
            </a:r>
            <a:r>
              <a:rPr lang="en-US" altLang="zh-TW" sz="1000" dirty="0">
                <a:solidFill>
                  <a:prstClr val="black">
                    <a:tint val="75000"/>
                  </a:prstClr>
                </a:solidFill>
              </a:rPr>
              <a:t>. (2026) "The Agentic Revolution: How AI Agents Are Automating and Reshaping Software Development, QA, and DevOps."</a:t>
            </a:r>
            <a:endParaRPr kumimoji="0" lang="en-U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5075448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8E62B-DFD6-C29E-DD9D-7E22B084F27A}"/>
              </a:ext>
            </a:extLst>
          </p:cNvPr>
          <p:cNvSpPr>
            <a:spLocks noGrp="1"/>
          </p:cNvSpPr>
          <p:nvPr>
            <p:ph type="title"/>
          </p:nvPr>
        </p:nvSpPr>
        <p:spPr>
          <a:xfrm>
            <a:off x="534389" y="135104"/>
            <a:ext cx="11222181" cy="935413"/>
          </a:xfrm>
        </p:spPr>
        <p:txBody>
          <a:bodyPr/>
          <a:lstStyle/>
          <a:p>
            <a:r>
              <a:rPr lang="en-US" dirty="0"/>
              <a:t>Software Professionals in the Agentic Era</a:t>
            </a:r>
            <a:endParaRPr lang="en-TW" dirty="0"/>
          </a:p>
        </p:txBody>
      </p:sp>
      <p:graphicFrame>
        <p:nvGraphicFramePr>
          <p:cNvPr id="5" name="Content Placeholder 4">
            <a:extLst>
              <a:ext uri="{FF2B5EF4-FFF2-40B4-BE49-F238E27FC236}">
                <a16:creationId xmlns:a16="http://schemas.microsoft.com/office/drawing/2014/main" id="{4B5D6F0D-F773-BD4A-6B99-FFA488FC1480}"/>
              </a:ext>
            </a:extLst>
          </p:cNvPr>
          <p:cNvGraphicFramePr>
            <a:graphicFrameLocks noGrp="1"/>
          </p:cNvGraphicFramePr>
          <p:nvPr>
            <p:ph idx="1"/>
            <p:extLst>
              <p:ext uri="{D42A27DB-BD31-4B8C-83A1-F6EECF244321}">
                <p14:modId xmlns:p14="http://schemas.microsoft.com/office/powerpoint/2010/main" val="3720125803"/>
              </p:ext>
            </p:extLst>
          </p:nvPr>
        </p:nvGraphicFramePr>
        <p:xfrm>
          <a:off x="534388" y="1189867"/>
          <a:ext cx="11222181" cy="5342237"/>
        </p:xfrm>
        <a:graphic>
          <a:graphicData uri="http://schemas.openxmlformats.org/drawingml/2006/table">
            <a:tbl>
              <a:tblPr firstRow="1" firstCol="1" bandRow="1">
                <a:tableStyleId>{5C22544A-7EE6-4342-B048-85BDC9FD1C3A}</a:tableStyleId>
              </a:tblPr>
              <a:tblGrid>
                <a:gridCol w="2587952">
                  <a:extLst>
                    <a:ext uri="{9D8B030D-6E8A-4147-A177-3AD203B41FA5}">
                      <a16:colId xmlns:a16="http://schemas.microsoft.com/office/drawing/2014/main" val="2955730513"/>
                    </a:ext>
                  </a:extLst>
                </a:gridCol>
                <a:gridCol w="3702205">
                  <a:extLst>
                    <a:ext uri="{9D8B030D-6E8A-4147-A177-3AD203B41FA5}">
                      <a16:colId xmlns:a16="http://schemas.microsoft.com/office/drawing/2014/main" val="1372555323"/>
                    </a:ext>
                  </a:extLst>
                </a:gridCol>
                <a:gridCol w="4932024">
                  <a:extLst>
                    <a:ext uri="{9D8B030D-6E8A-4147-A177-3AD203B41FA5}">
                      <a16:colId xmlns:a16="http://schemas.microsoft.com/office/drawing/2014/main" val="2218696101"/>
                    </a:ext>
                  </a:extLst>
                </a:gridCol>
              </a:tblGrid>
              <a:tr h="607837">
                <a:tc>
                  <a:txBody>
                    <a:bodyPr/>
                    <a:lstStyle/>
                    <a:p>
                      <a:pPr>
                        <a:buNone/>
                      </a:pPr>
                      <a:r>
                        <a:rPr lang="en-US" sz="2800" kern="100">
                          <a:effectLst/>
                        </a:rPr>
                        <a:t>Role</a:t>
                      </a:r>
                      <a:endParaRPr lang="en-TW"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2800" kern="100">
                          <a:effectLst/>
                        </a:rPr>
                        <a:t>Traditional Focus</a:t>
                      </a:r>
                      <a:endParaRPr lang="en-TW"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2800" kern="100">
                          <a:effectLst/>
                        </a:rPr>
                        <a:t>Agentic Era Focus</a:t>
                      </a:r>
                      <a:endParaRPr lang="en-TW"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28064724"/>
                  </a:ext>
                </a:extLst>
              </a:tr>
              <a:tr h="863560">
                <a:tc>
                  <a:txBody>
                    <a:bodyPr/>
                    <a:lstStyle/>
                    <a:p>
                      <a:pPr>
                        <a:buNone/>
                      </a:pPr>
                      <a:r>
                        <a:rPr lang="en-US" sz="2800" kern="100">
                          <a:effectLst/>
                        </a:rPr>
                        <a:t>Software Developer</a:t>
                      </a:r>
                      <a:endParaRPr lang="en-TW"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2800" kern="100" dirty="0">
                          <a:effectLst/>
                        </a:rPr>
                        <a:t>Writing code, debugging, unit testing</a:t>
                      </a:r>
                      <a:endParaRPr lang="en-TW"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2800" kern="100">
                          <a:effectLst/>
                        </a:rPr>
                        <a:t>Designing systems, training AI agents, reviewing AI output</a:t>
                      </a:r>
                      <a:endParaRPr lang="en-TW"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0404026"/>
                  </a:ext>
                </a:extLst>
              </a:tr>
              <a:tr h="863560">
                <a:tc>
                  <a:txBody>
                    <a:bodyPr/>
                    <a:lstStyle/>
                    <a:p>
                      <a:pPr>
                        <a:buNone/>
                      </a:pPr>
                      <a:r>
                        <a:rPr lang="en-US" sz="2800" kern="100">
                          <a:effectLst/>
                        </a:rPr>
                        <a:t>QA Engineer</a:t>
                      </a:r>
                      <a:endParaRPr lang="en-TW"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2800" kern="100" dirty="0">
                          <a:effectLst/>
                        </a:rPr>
                        <a:t>Writing test scripts, manual testing</a:t>
                      </a:r>
                      <a:endParaRPr lang="en-TW"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2800" kern="100">
                          <a:effectLst/>
                        </a:rPr>
                        <a:t>Defining test strategies, training QA agents, quality governance</a:t>
                      </a:r>
                      <a:endParaRPr lang="en-TW"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23003140"/>
                  </a:ext>
                </a:extLst>
              </a:tr>
              <a:tr h="863560">
                <a:tc>
                  <a:txBody>
                    <a:bodyPr/>
                    <a:lstStyle/>
                    <a:p>
                      <a:pPr>
                        <a:buNone/>
                      </a:pPr>
                      <a:r>
                        <a:rPr lang="en-US" sz="2800" kern="100">
                          <a:effectLst/>
                        </a:rPr>
                        <a:t>DevOps Engineer</a:t>
                      </a:r>
                      <a:endParaRPr lang="en-TW"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2800" kern="100" dirty="0">
                          <a:effectLst/>
                        </a:rPr>
                        <a:t>Writing pipeline scripts, managing infra</a:t>
                      </a:r>
                      <a:endParaRPr lang="en-TW"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2800" kern="100" dirty="0">
                          <a:effectLst/>
                        </a:rPr>
                        <a:t>Orchestrating AI agents, strategic oversight, reliability governance</a:t>
                      </a:r>
                      <a:endParaRPr lang="en-TW"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22334554"/>
                  </a:ext>
                </a:extLst>
              </a:tr>
              <a:tr h="863560">
                <a:tc>
                  <a:txBody>
                    <a:bodyPr/>
                    <a:lstStyle/>
                    <a:p>
                      <a:pPr>
                        <a:buNone/>
                      </a:pPr>
                      <a:r>
                        <a:rPr lang="en-US" sz="2800" kern="100">
                          <a:effectLst/>
                        </a:rPr>
                        <a:t>Security Engineer</a:t>
                      </a:r>
                      <a:endParaRPr lang="en-TW"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2800" kern="100" dirty="0">
                          <a:effectLst/>
                        </a:rPr>
                        <a:t>Manual audits, configuring scanners</a:t>
                      </a:r>
                      <a:endParaRPr lang="en-TW"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2800" kern="100">
                          <a:effectLst/>
                        </a:rPr>
                        <a:t>Training security agents, ethical AI auditing, compliance</a:t>
                      </a:r>
                      <a:endParaRPr lang="en-TW"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22419171"/>
                  </a:ext>
                </a:extLst>
              </a:tr>
              <a:tr h="1156693">
                <a:tc>
                  <a:txBody>
                    <a:bodyPr/>
                    <a:lstStyle/>
                    <a:p>
                      <a:pPr>
                        <a:buNone/>
                      </a:pPr>
                      <a:r>
                        <a:rPr lang="en-US" sz="2800" kern="100">
                          <a:effectLst/>
                        </a:rPr>
                        <a:t>Engineering Leader</a:t>
                      </a:r>
                      <a:endParaRPr lang="en-TW" sz="28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2800" kern="100" dirty="0">
                          <a:effectLst/>
                        </a:rPr>
                        <a:t>Team management, sprint planning</a:t>
                      </a:r>
                      <a:endParaRPr lang="en-TW"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buNone/>
                      </a:pPr>
                      <a:r>
                        <a:rPr lang="en-US" sz="2800" kern="100" dirty="0">
                          <a:effectLst/>
                        </a:rPr>
                        <a:t>AI integration strategy, ethical framework development, upskilling</a:t>
                      </a:r>
                      <a:endParaRPr lang="en-TW" sz="28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94932357"/>
                  </a:ext>
                </a:extLst>
              </a:tr>
            </a:tbl>
          </a:graphicData>
        </a:graphic>
      </p:graphicFrame>
      <p:sp>
        <p:nvSpPr>
          <p:cNvPr id="4" name="Slide Number Placeholder 3">
            <a:extLst>
              <a:ext uri="{FF2B5EF4-FFF2-40B4-BE49-F238E27FC236}">
                <a16:creationId xmlns:a16="http://schemas.microsoft.com/office/drawing/2014/main" id="{AC8D0FCC-D6B6-9145-834F-9725C62CAAD5}"/>
              </a:ext>
            </a:extLst>
          </p:cNvPr>
          <p:cNvSpPr>
            <a:spLocks noGrp="1"/>
          </p:cNvSpPr>
          <p:nvPr>
            <p:ph type="sldNum" sz="quarter" idx="12"/>
          </p:nvPr>
        </p:nvSpPr>
        <p:spPr/>
        <p:txBody>
          <a:bodyPr/>
          <a:lstStyle/>
          <a:p>
            <a:fld id="{5D6FF71F-CF6A-4C46-8F9B-61D49EEA70E3}" type="slidenum">
              <a:rPr lang="en-US" smtClean="0"/>
              <a:t>44</a:t>
            </a:fld>
            <a:endParaRPr lang="en-US"/>
          </a:p>
        </p:txBody>
      </p:sp>
      <p:sp>
        <p:nvSpPr>
          <p:cNvPr id="6" name="Footer Placeholder 4">
            <a:extLst>
              <a:ext uri="{FF2B5EF4-FFF2-40B4-BE49-F238E27FC236}">
                <a16:creationId xmlns:a16="http://schemas.microsoft.com/office/drawing/2014/main" id="{39CA1554-F5EC-D705-137F-3CA104D9D3AF}"/>
              </a:ext>
            </a:extLst>
          </p:cNvPr>
          <p:cNvSpPr>
            <a:spLocks noGrp="1"/>
          </p:cNvSpPr>
          <p:nvPr>
            <p:ph type="ftr" sz="quarter" idx="11"/>
          </p:nvPr>
        </p:nvSpPr>
        <p:spPr bwMode="auto">
          <a:xfrm>
            <a:off x="1782527" y="6597650"/>
            <a:ext cx="8725903" cy="260350"/>
          </a:xfrm>
          <a:ln>
            <a:miter lim="800000"/>
            <a:headEnd/>
            <a:tailEnd/>
          </a:ln>
        </p:spPr>
        <p:txBody>
          <a:bodyPr/>
          <a:lstStyle/>
          <a:p>
            <a:pPr lvl="0">
              <a:defRPr/>
            </a:pPr>
            <a:r>
              <a:rPr kumimoji="0" lang="en-U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rPr>
              <a:t>Source: </a:t>
            </a:r>
            <a:r>
              <a:rPr lang="en-US" altLang="zh-TW" sz="1000" dirty="0">
                <a:solidFill>
                  <a:prstClr val="black">
                    <a:tint val="75000"/>
                  </a:prstClr>
                </a:solidFill>
              </a:rPr>
              <a:t>Srinivas Reddy </a:t>
            </a:r>
            <a:r>
              <a:rPr lang="en-US" altLang="zh-TW" sz="1000" dirty="0" err="1">
                <a:solidFill>
                  <a:prstClr val="black">
                    <a:tint val="75000"/>
                  </a:prstClr>
                </a:solidFill>
              </a:rPr>
              <a:t>Kosna</a:t>
            </a:r>
            <a:r>
              <a:rPr lang="en-US" altLang="zh-TW" sz="1000" dirty="0">
                <a:solidFill>
                  <a:prstClr val="black">
                    <a:tint val="75000"/>
                  </a:prstClr>
                </a:solidFill>
              </a:rPr>
              <a:t>. (2026) "The Agentic Revolution: How AI Agents Are Automating and Reshaping Software Development, QA, and DevOps."</a:t>
            </a:r>
            <a:endParaRPr kumimoji="0" lang="en-U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1752890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33237-1268-50E1-9564-6653E4C38B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F56BA4-D2CB-284D-7140-98C13538B532}"/>
              </a:ext>
            </a:extLst>
          </p:cNvPr>
          <p:cNvSpPr>
            <a:spLocks noGrp="1"/>
          </p:cNvSpPr>
          <p:nvPr>
            <p:ph type="title"/>
          </p:nvPr>
        </p:nvSpPr>
        <p:spPr>
          <a:xfrm>
            <a:off x="360063" y="0"/>
            <a:ext cx="11396507" cy="898071"/>
          </a:xfrm>
        </p:spPr>
        <p:txBody>
          <a:bodyPr>
            <a:normAutofit fontScale="90000"/>
          </a:bodyPr>
          <a:lstStyle/>
          <a:p>
            <a:r>
              <a:rPr lang="en-US" dirty="0"/>
              <a:t>Google Gemini 3.5, Claude Opus 4.7, GPT 5.5</a:t>
            </a:r>
          </a:p>
        </p:txBody>
      </p:sp>
      <p:sp>
        <p:nvSpPr>
          <p:cNvPr id="4" name="Slide Number Placeholder 3">
            <a:extLst>
              <a:ext uri="{FF2B5EF4-FFF2-40B4-BE49-F238E27FC236}">
                <a16:creationId xmlns:a16="http://schemas.microsoft.com/office/drawing/2014/main" id="{57BAD2C6-B280-BAB2-87A1-ED3497C9E9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FF71F-CF6A-4C46-8F9B-61D49EEA70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710A0C1-A76D-6B8D-3995-8300CD23D920}"/>
              </a:ext>
            </a:extLst>
          </p:cNvPr>
          <p:cNvSpPr/>
          <p:nvPr/>
        </p:nvSpPr>
        <p:spPr>
          <a:xfrm>
            <a:off x="185738" y="6606277"/>
            <a:ext cx="1159974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Source: </a:t>
            </a:r>
            <a:r>
              <a:rPr kumimoji="0" lang="en-US" sz="10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hlinkClick r:id="rId2"/>
              </a:rPr>
              <a:t>https://blog.google/innovation-and-ai/models-and-research/gemini-models/gemini-3-5/#frontier-intelligence</a:t>
            </a:r>
            <a:endParaRPr kumimoji="0" lang="en-US" sz="10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8B0D5058-1BF2-275C-65A4-DBD600B6E3A5}"/>
              </a:ext>
            </a:extLst>
          </p:cNvPr>
          <p:cNvPicPr>
            <a:picLocks noChangeAspect="1"/>
          </p:cNvPicPr>
          <p:nvPr/>
        </p:nvPicPr>
        <p:blipFill>
          <a:blip r:embed="rId3"/>
          <a:srcRect t="2593" b="48039"/>
          <a:stretch>
            <a:fillRect/>
          </a:stretch>
        </p:blipFill>
        <p:spPr>
          <a:xfrm>
            <a:off x="360063" y="898071"/>
            <a:ext cx="11570832" cy="5613573"/>
          </a:xfrm>
          <a:prstGeom prst="rect">
            <a:avLst/>
          </a:prstGeom>
        </p:spPr>
      </p:pic>
    </p:spTree>
    <p:extLst>
      <p:ext uri="{BB962C8B-B14F-4D97-AF65-F5344CB8AC3E}">
        <p14:creationId xmlns:p14="http://schemas.microsoft.com/office/powerpoint/2010/main" val="39012137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147A0-3DBE-5300-5710-D964823402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BB2262-A971-42E8-4E3E-FF762A39FF68}"/>
              </a:ext>
            </a:extLst>
          </p:cNvPr>
          <p:cNvSpPr>
            <a:spLocks noGrp="1"/>
          </p:cNvSpPr>
          <p:nvPr>
            <p:ph type="title"/>
          </p:nvPr>
        </p:nvSpPr>
        <p:spPr>
          <a:xfrm>
            <a:off x="360063" y="0"/>
            <a:ext cx="11396507" cy="898071"/>
          </a:xfrm>
        </p:spPr>
        <p:txBody>
          <a:bodyPr>
            <a:normAutofit fontScale="90000"/>
          </a:bodyPr>
          <a:lstStyle/>
          <a:p>
            <a:r>
              <a:rPr lang="en-US" dirty="0"/>
              <a:t>Google Gemini 3.5, Claude Opus 4.7, GPT 5.5</a:t>
            </a:r>
          </a:p>
        </p:txBody>
      </p:sp>
      <p:sp>
        <p:nvSpPr>
          <p:cNvPr id="4" name="Slide Number Placeholder 3">
            <a:extLst>
              <a:ext uri="{FF2B5EF4-FFF2-40B4-BE49-F238E27FC236}">
                <a16:creationId xmlns:a16="http://schemas.microsoft.com/office/drawing/2014/main" id="{A97B6A8C-AF54-D3B2-1BA7-0D54248034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FF71F-CF6A-4C46-8F9B-61D49EEA70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0CDF8644-D0C6-B17F-3350-E9FD5FB9D5D1}"/>
              </a:ext>
            </a:extLst>
          </p:cNvPr>
          <p:cNvSpPr/>
          <p:nvPr/>
        </p:nvSpPr>
        <p:spPr>
          <a:xfrm>
            <a:off x="185738" y="6606277"/>
            <a:ext cx="1159974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Source: </a:t>
            </a:r>
            <a:r>
              <a:rPr kumimoji="0" lang="en-US" sz="10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hlinkClick r:id="rId2"/>
              </a:rPr>
              <a:t>https://blog.google/innovation-and-ai/models-and-research/gemini-models/gemini-3-5/#frontier-intelligence</a:t>
            </a:r>
            <a:endParaRPr kumimoji="0" lang="en-US" sz="10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D9BFB5A-4B1E-CA82-0FAD-511C5B1C646C}"/>
              </a:ext>
            </a:extLst>
          </p:cNvPr>
          <p:cNvPicPr>
            <a:picLocks noChangeAspect="1"/>
          </p:cNvPicPr>
          <p:nvPr/>
        </p:nvPicPr>
        <p:blipFill>
          <a:blip r:embed="rId3"/>
          <a:srcRect t="57543"/>
          <a:stretch>
            <a:fillRect/>
          </a:stretch>
        </p:blipFill>
        <p:spPr>
          <a:xfrm>
            <a:off x="360063" y="2007745"/>
            <a:ext cx="11570832" cy="4554499"/>
          </a:xfrm>
          <a:prstGeom prst="rect">
            <a:avLst/>
          </a:prstGeom>
        </p:spPr>
      </p:pic>
      <p:pic>
        <p:nvPicPr>
          <p:cNvPr id="9" name="Picture 8">
            <a:extLst>
              <a:ext uri="{FF2B5EF4-FFF2-40B4-BE49-F238E27FC236}">
                <a16:creationId xmlns:a16="http://schemas.microsoft.com/office/drawing/2014/main" id="{213E41D7-2042-788D-2ACD-652D9CA4633B}"/>
              </a:ext>
            </a:extLst>
          </p:cNvPr>
          <p:cNvPicPr>
            <a:picLocks noChangeAspect="1"/>
          </p:cNvPicPr>
          <p:nvPr/>
        </p:nvPicPr>
        <p:blipFill>
          <a:blip r:embed="rId3"/>
          <a:srcRect t="2593" b="88167"/>
          <a:stretch>
            <a:fillRect/>
          </a:stretch>
        </p:blipFill>
        <p:spPr>
          <a:xfrm>
            <a:off x="360063" y="898072"/>
            <a:ext cx="11570832" cy="1050650"/>
          </a:xfrm>
          <a:prstGeom prst="rect">
            <a:avLst/>
          </a:prstGeom>
        </p:spPr>
      </p:pic>
    </p:spTree>
    <p:extLst>
      <p:ext uri="{BB962C8B-B14F-4D97-AF65-F5344CB8AC3E}">
        <p14:creationId xmlns:p14="http://schemas.microsoft.com/office/powerpoint/2010/main" val="9024715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835C4-78A2-AEF7-B1B7-666368B315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6AF990-D138-619C-C8BF-CC09FAEC5544}"/>
              </a:ext>
            </a:extLst>
          </p:cNvPr>
          <p:cNvSpPr>
            <a:spLocks noGrp="1"/>
          </p:cNvSpPr>
          <p:nvPr>
            <p:ph type="title"/>
          </p:nvPr>
        </p:nvSpPr>
        <p:spPr>
          <a:xfrm>
            <a:off x="360063" y="0"/>
            <a:ext cx="11396507" cy="898071"/>
          </a:xfrm>
        </p:spPr>
        <p:txBody>
          <a:bodyPr>
            <a:normAutofit fontScale="90000"/>
          </a:bodyPr>
          <a:lstStyle/>
          <a:p>
            <a:r>
              <a:rPr lang="en-US" dirty="0"/>
              <a:t>Google Gemini 3.5, Claude Opus 4.7, GPT 5.5</a:t>
            </a:r>
          </a:p>
        </p:txBody>
      </p:sp>
      <p:sp>
        <p:nvSpPr>
          <p:cNvPr id="4" name="Slide Number Placeholder 3">
            <a:extLst>
              <a:ext uri="{FF2B5EF4-FFF2-40B4-BE49-F238E27FC236}">
                <a16:creationId xmlns:a16="http://schemas.microsoft.com/office/drawing/2014/main" id="{741303F8-AB17-C001-3552-700BD3780E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FF71F-CF6A-4C46-8F9B-61D49EEA70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99632193-C257-E0BF-A33D-E7000AEC6326}"/>
              </a:ext>
            </a:extLst>
          </p:cNvPr>
          <p:cNvSpPr/>
          <p:nvPr/>
        </p:nvSpPr>
        <p:spPr>
          <a:xfrm>
            <a:off x="185738" y="6606277"/>
            <a:ext cx="1159974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Source: </a:t>
            </a:r>
            <a:r>
              <a:rPr kumimoji="0" lang="en-US" sz="10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hlinkClick r:id="rId2"/>
              </a:rPr>
              <a:t>https://blog.google/innovation-and-ai/models-and-research/gemini-models/gemini-3-5/#frontier-intelligence</a:t>
            </a:r>
            <a:endParaRPr kumimoji="0" lang="en-US" sz="10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00BF640-AF54-7353-A311-9C270FB31887}"/>
              </a:ext>
            </a:extLst>
          </p:cNvPr>
          <p:cNvPicPr>
            <a:picLocks noChangeAspect="1"/>
          </p:cNvPicPr>
          <p:nvPr/>
        </p:nvPicPr>
        <p:blipFill>
          <a:blip r:embed="rId3"/>
          <a:srcRect l="2288" t="6739" r="4049" b="2769"/>
          <a:stretch>
            <a:fillRect/>
          </a:stretch>
        </p:blipFill>
        <p:spPr>
          <a:xfrm>
            <a:off x="665513" y="966600"/>
            <a:ext cx="10494284" cy="5639677"/>
          </a:xfrm>
          <a:prstGeom prst="rect">
            <a:avLst/>
          </a:prstGeom>
        </p:spPr>
      </p:pic>
    </p:spTree>
    <p:extLst>
      <p:ext uri="{BB962C8B-B14F-4D97-AF65-F5344CB8AC3E}">
        <p14:creationId xmlns:p14="http://schemas.microsoft.com/office/powerpoint/2010/main" val="11708187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89ACA-8099-89A2-4139-EF23FCFF09B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B27E9F-1C2A-0F54-DAFF-91F5931A6B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FF71F-CF6A-4C46-8F9B-61D49EEA70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ext 0">
            <a:extLst>
              <a:ext uri="{FF2B5EF4-FFF2-40B4-BE49-F238E27FC236}">
                <a16:creationId xmlns:a16="http://schemas.microsoft.com/office/drawing/2014/main" id="{9A06107C-5A46-79CE-A8B0-C09AC8FE3948}"/>
              </a:ext>
            </a:extLst>
          </p:cNvPr>
          <p:cNvSpPr/>
          <p:nvPr/>
        </p:nvSpPr>
        <p:spPr>
          <a:xfrm>
            <a:off x="548640" y="153538"/>
            <a:ext cx="5547360" cy="438911"/>
          </a:xfrm>
          <a:prstGeom prst="rect">
            <a:avLst/>
          </a:prstGeom>
          <a:noFill/>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A73E8"/>
                </a:solidFill>
                <a:effectLst/>
                <a:uLnTx/>
                <a:uFillTx/>
                <a:latin typeface="Calibri" panose="020F0502020204030204"/>
                <a:ea typeface="+mn-ea"/>
                <a:cs typeface="+mn-cs"/>
              </a:rPr>
              <a:t>Google I/O 2026</a:t>
            </a: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 1">
            <a:extLst>
              <a:ext uri="{FF2B5EF4-FFF2-40B4-BE49-F238E27FC236}">
                <a16:creationId xmlns:a16="http://schemas.microsoft.com/office/drawing/2014/main" id="{84F0377B-4702-CD49-2DFB-35C9009802AB}"/>
              </a:ext>
            </a:extLst>
          </p:cNvPr>
          <p:cNvSpPr/>
          <p:nvPr/>
        </p:nvSpPr>
        <p:spPr>
          <a:xfrm>
            <a:off x="548640" y="832104"/>
            <a:ext cx="9966960" cy="438912"/>
          </a:xfrm>
          <a:prstGeom prst="rect">
            <a:avLst/>
          </a:prstGeom>
          <a:noFill/>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B1F3A"/>
                </a:solidFill>
                <a:effectLst/>
                <a:uLnTx/>
                <a:uFillTx/>
                <a:latin typeface="Calibri" panose="020F0502020204030204"/>
                <a:ea typeface="+mn-ea"/>
                <a:cs typeface="+mn-cs"/>
              </a:rPr>
              <a:t>The Agentic Gemini Era</a:t>
            </a: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 2">
            <a:extLst>
              <a:ext uri="{FF2B5EF4-FFF2-40B4-BE49-F238E27FC236}">
                <a16:creationId xmlns:a16="http://schemas.microsoft.com/office/drawing/2014/main" id="{3E35A815-28DD-B996-6BE2-040371F9D7F2}"/>
              </a:ext>
            </a:extLst>
          </p:cNvPr>
          <p:cNvSpPr/>
          <p:nvPr/>
        </p:nvSpPr>
        <p:spPr>
          <a:xfrm>
            <a:off x="548639" y="1380744"/>
            <a:ext cx="11248619" cy="265170"/>
          </a:xfrm>
          <a:prstGeom prst="rect">
            <a:avLst/>
          </a:prstGeom>
          <a:noFill/>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5F6368"/>
                </a:solidFill>
                <a:effectLst/>
                <a:uLnTx/>
                <a:uFillTx/>
                <a:latin typeface="Calibri" panose="020F0502020204030204"/>
                <a:ea typeface="+mn-ea"/>
                <a:cs typeface="+mn-cs"/>
              </a:rPr>
              <a:t>From standard chatbots to persistent, multi-step AI agents that automate full workflows in the background.</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hape 3">
            <a:extLst>
              <a:ext uri="{FF2B5EF4-FFF2-40B4-BE49-F238E27FC236}">
                <a16:creationId xmlns:a16="http://schemas.microsoft.com/office/drawing/2014/main" id="{C2C6DF32-C7C4-6A0C-7E07-D24E088F9819}"/>
              </a:ext>
            </a:extLst>
          </p:cNvPr>
          <p:cNvSpPr/>
          <p:nvPr/>
        </p:nvSpPr>
        <p:spPr>
          <a:xfrm>
            <a:off x="548640" y="1719072"/>
            <a:ext cx="11064240" cy="0"/>
          </a:xfrm>
          <a:prstGeom prst="line">
            <a:avLst/>
          </a:prstGeom>
          <a:noFill/>
          <a:ln w="27940">
            <a:solidFill>
              <a:srgbClr val="1A73E8"/>
            </a:solidFill>
            <a:prstDash val="solid"/>
          </a:ln>
        </p:spPr>
      </p:sp>
      <p:sp>
        <p:nvSpPr>
          <p:cNvPr id="8" name="Text 5">
            <a:extLst>
              <a:ext uri="{FF2B5EF4-FFF2-40B4-BE49-F238E27FC236}">
                <a16:creationId xmlns:a16="http://schemas.microsoft.com/office/drawing/2014/main" id="{B47CFA2F-A84A-4E9A-A15C-0F13B7BA0E83}"/>
              </a:ext>
            </a:extLst>
          </p:cNvPr>
          <p:cNvSpPr/>
          <p:nvPr/>
        </p:nvSpPr>
        <p:spPr>
          <a:xfrm>
            <a:off x="10927080" y="411480"/>
            <a:ext cx="658368" cy="32004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panose="020F0502020204030204"/>
                <a:ea typeface="+mn-ea"/>
                <a:cs typeface="+mn-cs"/>
              </a:rPr>
              <a:t>1</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Shape 6">
            <a:extLst>
              <a:ext uri="{FF2B5EF4-FFF2-40B4-BE49-F238E27FC236}">
                <a16:creationId xmlns:a16="http://schemas.microsoft.com/office/drawing/2014/main" id="{9A08C313-110A-CA71-9F00-540DD1549A39}"/>
              </a:ext>
            </a:extLst>
          </p:cNvPr>
          <p:cNvSpPr/>
          <p:nvPr/>
        </p:nvSpPr>
        <p:spPr>
          <a:xfrm>
            <a:off x="548640" y="1901952"/>
            <a:ext cx="11064240" cy="1508760"/>
          </a:xfrm>
          <a:prstGeom prst="roundRect">
            <a:avLst>
              <a:gd name="adj" fmla="val 4848"/>
            </a:avLst>
          </a:prstGeom>
          <a:solidFill>
            <a:srgbClr val="EAF2FF"/>
          </a:solidFill>
          <a:ln w="16510">
            <a:solidFill>
              <a:srgbClr val="1A73E8"/>
            </a:solidFill>
            <a:prstDash val="solid"/>
          </a:ln>
          <a:effectLst>
            <a:outerShdw blurRad="12700" dist="50800" dir="2700000" algn="bl" rotWithShape="0">
              <a:srgbClr val="D8DEE9">
                <a:alpha val="18000"/>
              </a:srgbClr>
            </a:outerShdw>
          </a:effectLst>
        </p:spPr>
      </p:sp>
      <p:sp>
        <p:nvSpPr>
          <p:cNvPr id="10" name="Text 7">
            <a:extLst>
              <a:ext uri="{FF2B5EF4-FFF2-40B4-BE49-F238E27FC236}">
                <a16:creationId xmlns:a16="http://schemas.microsoft.com/office/drawing/2014/main" id="{368E0CB3-6FEE-78EF-0A44-EE2095C4EF69}"/>
              </a:ext>
            </a:extLst>
          </p:cNvPr>
          <p:cNvSpPr/>
          <p:nvPr/>
        </p:nvSpPr>
        <p:spPr>
          <a:xfrm>
            <a:off x="768096" y="2103120"/>
            <a:ext cx="6263640" cy="384048"/>
          </a:xfrm>
          <a:prstGeom prst="rect">
            <a:avLst/>
          </a:prstGeom>
          <a:noFill/>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1A73E8"/>
                </a:solidFill>
                <a:effectLst/>
                <a:uLnTx/>
                <a:uFillTx/>
                <a:latin typeface="Calibri" panose="020F0502020204030204"/>
                <a:ea typeface="+mn-ea"/>
                <a:cs typeface="+mn-cs"/>
              </a:rPr>
              <a:t>Core Models &amp; Frameworks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 8">
            <a:extLst>
              <a:ext uri="{FF2B5EF4-FFF2-40B4-BE49-F238E27FC236}">
                <a16:creationId xmlns:a16="http://schemas.microsoft.com/office/drawing/2014/main" id="{3F05664A-1BCC-7F4B-31F9-78FD68D6131A}"/>
              </a:ext>
            </a:extLst>
          </p:cNvPr>
          <p:cNvSpPr/>
          <p:nvPr/>
        </p:nvSpPr>
        <p:spPr>
          <a:xfrm>
            <a:off x="768096" y="2560320"/>
            <a:ext cx="10549478" cy="649224"/>
          </a:xfrm>
          <a:prstGeom prst="rect">
            <a:avLst/>
          </a:prstGeom>
          <a:noFill/>
          <a:ln/>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82033"/>
                </a:solidFill>
                <a:effectLst/>
                <a:uLnTx/>
                <a:uFillTx/>
                <a:latin typeface="Calibri" panose="020F0502020204030204"/>
                <a:ea typeface="+mn-ea"/>
                <a:cs typeface="+mn-cs"/>
              </a:rPr>
              <a:t>Gemini 3.5 Flash is positioned as the speed-first foundation for tool handling, long-horizon tasks, and agentic workflow execution.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Shape 25">
            <a:extLst>
              <a:ext uri="{FF2B5EF4-FFF2-40B4-BE49-F238E27FC236}">
                <a16:creationId xmlns:a16="http://schemas.microsoft.com/office/drawing/2014/main" id="{6A14E463-4C55-E836-CBF5-A2EE630A2621}"/>
              </a:ext>
            </a:extLst>
          </p:cNvPr>
          <p:cNvSpPr/>
          <p:nvPr/>
        </p:nvSpPr>
        <p:spPr>
          <a:xfrm>
            <a:off x="548640" y="3657600"/>
            <a:ext cx="11018520" cy="2904644"/>
          </a:xfrm>
          <a:prstGeom prst="roundRect">
            <a:avLst>
              <a:gd name="adj" fmla="val 3226"/>
            </a:avLst>
          </a:prstGeom>
          <a:solidFill>
            <a:srgbClr val="FFFFFF"/>
          </a:solidFill>
          <a:ln w="15240">
            <a:solidFill>
              <a:srgbClr val="1A73E8"/>
            </a:solidFill>
            <a:prstDash val="solid"/>
          </a:ln>
          <a:effectLst>
            <a:outerShdw blurRad="12700" dist="50800" dir="2700000" algn="bl" rotWithShape="0">
              <a:srgbClr val="D8DEE9">
                <a:alpha val="18000"/>
              </a:srgbClr>
            </a:outerShdw>
          </a:effectLst>
        </p:spPr>
      </p:sp>
      <p:sp>
        <p:nvSpPr>
          <p:cNvPr id="29" name="Text 26">
            <a:extLst>
              <a:ext uri="{FF2B5EF4-FFF2-40B4-BE49-F238E27FC236}">
                <a16:creationId xmlns:a16="http://schemas.microsoft.com/office/drawing/2014/main" id="{4E9A09AA-202E-CD71-9B95-9796F0575B73}"/>
              </a:ext>
            </a:extLst>
          </p:cNvPr>
          <p:cNvSpPr/>
          <p:nvPr/>
        </p:nvSpPr>
        <p:spPr>
          <a:xfrm>
            <a:off x="804672" y="3895344"/>
            <a:ext cx="2176272" cy="347472"/>
          </a:xfrm>
          <a:prstGeom prst="rect">
            <a:avLst/>
          </a:prstGeom>
          <a:solidFill>
            <a:srgbClr val="F3F7FE"/>
          </a:solidFill>
          <a:ln w="8890">
            <a:solidFill>
              <a:srgbClr val="BFC7D1"/>
            </a:solidFill>
          </a:ln>
        </p:spPr>
        <p:txBody>
          <a:bodyPr wrap="square" lIns="508" tIns="508" rIns="508" bIns="508"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82033"/>
                </a:solidFill>
                <a:effectLst/>
                <a:uLnTx/>
                <a:uFillTx/>
                <a:latin typeface="Calibri" panose="020F0502020204030204"/>
                <a:ea typeface="+mn-ea"/>
                <a:cs typeface="+mn-cs"/>
              </a:rPr>
              <a:t>Benchmark</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 27">
            <a:extLst>
              <a:ext uri="{FF2B5EF4-FFF2-40B4-BE49-F238E27FC236}">
                <a16:creationId xmlns:a16="http://schemas.microsoft.com/office/drawing/2014/main" id="{09FD44DD-16DE-FB18-1C6C-5171751DAD59}"/>
              </a:ext>
            </a:extLst>
          </p:cNvPr>
          <p:cNvSpPr/>
          <p:nvPr/>
        </p:nvSpPr>
        <p:spPr>
          <a:xfrm>
            <a:off x="2980944" y="3895344"/>
            <a:ext cx="2057400" cy="347472"/>
          </a:xfrm>
          <a:prstGeom prst="rect">
            <a:avLst/>
          </a:prstGeom>
          <a:solidFill>
            <a:srgbClr val="F3F7FE"/>
          </a:solidFill>
          <a:ln w="8890">
            <a:solidFill>
              <a:srgbClr val="BFC7D1"/>
            </a:solidFill>
          </a:ln>
        </p:spPr>
        <p:txBody>
          <a:bodyPr wrap="square" lIns="508" tIns="508" rIns="508" bIns="508"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82033"/>
                </a:solidFill>
                <a:effectLst/>
                <a:uLnTx/>
                <a:uFillTx/>
                <a:latin typeface="Calibri" panose="020F0502020204030204"/>
                <a:ea typeface="+mn-ea"/>
                <a:cs typeface="+mn-cs"/>
              </a:rPr>
              <a:t>Gemini 3.5 Flash</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Text 28">
            <a:extLst>
              <a:ext uri="{FF2B5EF4-FFF2-40B4-BE49-F238E27FC236}">
                <a16:creationId xmlns:a16="http://schemas.microsoft.com/office/drawing/2014/main" id="{880AA740-4CD6-B668-15F5-05014A1890A4}"/>
              </a:ext>
            </a:extLst>
          </p:cNvPr>
          <p:cNvSpPr/>
          <p:nvPr/>
        </p:nvSpPr>
        <p:spPr>
          <a:xfrm>
            <a:off x="5038344" y="3895344"/>
            <a:ext cx="1993392" cy="347472"/>
          </a:xfrm>
          <a:prstGeom prst="rect">
            <a:avLst/>
          </a:prstGeom>
          <a:solidFill>
            <a:srgbClr val="F3F7FE"/>
          </a:solidFill>
          <a:ln w="8890">
            <a:solidFill>
              <a:srgbClr val="BFC7D1"/>
            </a:solidFill>
          </a:ln>
        </p:spPr>
        <p:txBody>
          <a:bodyPr wrap="square" lIns="508" tIns="508" rIns="508" bIns="508"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82033"/>
                </a:solidFill>
                <a:effectLst/>
                <a:uLnTx/>
                <a:uFillTx/>
                <a:latin typeface="Calibri" panose="020F0502020204030204"/>
                <a:ea typeface="+mn-ea"/>
                <a:cs typeface="+mn-cs"/>
              </a:rPr>
              <a:t>Gemini 3.1 Pro</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Text 29">
            <a:extLst>
              <a:ext uri="{FF2B5EF4-FFF2-40B4-BE49-F238E27FC236}">
                <a16:creationId xmlns:a16="http://schemas.microsoft.com/office/drawing/2014/main" id="{134436A9-AF90-2733-B307-4C5C1B9663A0}"/>
              </a:ext>
            </a:extLst>
          </p:cNvPr>
          <p:cNvSpPr/>
          <p:nvPr/>
        </p:nvSpPr>
        <p:spPr>
          <a:xfrm>
            <a:off x="7031736" y="3895344"/>
            <a:ext cx="1993392" cy="347472"/>
          </a:xfrm>
          <a:prstGeom prst="rect">
            <a:avLst/>
          </a:prstGeom>
          <a:solidFill>
            <a:srgbClr val="F3F7FE"/>
          </a:solidFill>
          <a:ln w="8890">
            <a:solidFill>
              <a:srgbClr val="BFC7D1"/>
            </a:solidFill>
          </a:ln>
        </p:spPr>
        <p:txBody>
          <a:bodyPr wrap="square" lIns="508" tIns="508" rIns="508" bIns="508"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82033"/>
                </a:solidFill>
                <a:effectLst/>
                <a:uLnTx/>
                <a:uFillTx/>
                <a:latin typeface="Calibri" panose="020F0502020204030204"/>
                <a:ea typeface="+mn-ea"/>
                <a:cs typeface="+mn-cs"/>
              </a:rPr>
              <a:t>Claude Opus 4.7</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ext 30">
            <a:extLst>
              <a:ext uri="{FF2B5EF4-FFF2-40B4-BE49-F238E27FC236}">
                <a16:creationId xmlns:a16="http://schemas.microsoft.com/office/drawing/2014/main" id="{5B6FFAEC-711A-A28D-E00F-A6D3C5EB97AB}"/>
              </a:ext>
            </a:extLst>
          </p:cNvPr>
          <p:cNvSpPr/>
          <p:nvPr/>
        </p:nvSpPr>
        <p:spPr>
          <a:xfrm>
            <a:off x="9025128" y="3895344"/>
            <a:ext cx="1993392" cy="347472"/>
          </a:xfrm>
          <a:prstGeom prst="rect">
            <a:avLst/>
          </a:prstGeom>
          <a:solidFill>
            <a:srgbClr val="F3F7FE"/>
          </a:solidFill>
          <a:ln w="8890">
            <a:solidFill>
              <a:srgbClr val="BFC7D1"/>
            </a:solidFill>
          </a:ln>
        </p:spPr>
        <p:txBody>
          <a:bodyPr wrap="square" lIns="508" tIns="508" rIns="508" bIns="508"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82033"/>
                </a:solidFill>
                <a:effectLst/>
                <a:uLnTx/>
                <a:uFillTx/>
                <a:latin typeface="Calibri" panose="020F0502020204030204"/>
                <a:ea typeface="+mn-ea"/>
                <a:cs typeface="+mn-cs"/>
              </a:rPr>
              <a:t>GPT-5.5</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ext 31">
            <a:extLst>
              <a:ext uri="{FF2B5EF4-FFF2-40B4-BE49-F238E27FC236}">
                <a16:creationId xmlns:a16="http://schemas.microsoft.com/office/drawing/2014/main" id="{A6A4BB50-AB6E-BC64-EFBC-BBFFDC9A1F14}"/>
              </a:ext>
            </a:extLst>
          </p:cNvPr>
          <p:cNvSpPr/>
          <p:nvPr/>
        </p:nvSpPr>
        <p:spPr>
          <a:xfrm>
            <a:off x="804672" y="4242816"/>
            <a:ext cx="2176272" cy="292608"/>
          </a:xfrm>
          <a:prstGeom prst="rect">
            <a:avLst/>
          </a:prstGeom>
          <a:solidFill>
            <a:srgbClr val="FFFFFF"/>
          </a:solidFill>
          <a:ln w="8890">
            <a:solidFill>
              <a:srgbClr val="BFC7D1"/>
            </a:solidFill>
          </a:ln>
        </p:spPr>
        <p:txBody>
          <a:bodyPr wrap="square" lIns="508" tIns="508" rIns="508" bIns="508"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82033"/>
                </a:solidFill>
                <a:effectLst/>
                <a:uLnTx/>
                <a:uFillTx/>
                <a:latin typeface="Calibri" panose="020F0502020204030204"/>
                <a:ea typeface="+mn-ea"/>
                <a:cs typeface="+mn-cs"/>
              </a:rPr>
              <a:t>Terminal-Bench 2.1</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Text 32">
            <a:extLst>
              <a:ext uri="{FF2B5EF4-FFF2-40B4-BE49-F238E27FC236}">
                <a16:creationId xmlns:a16="http://schemas.microsoft.com/office/drawing/2014/main" id="{5CD9A865-FCB1-995E-81BB-AD3E7CAEC297}"/>
              </a:ext>
            </a:extLst>
          </p:cNvPr>
          <p:cNvSpPr/>
          <p:nvPr/>
        </p:nvSpPr>
        <p:spPr>
          <a:xfrm>
            <a:off x="2980944" y="4242816"/>
            <a:ext cx="2057400" cy="292608"/>
          </a:xfrm>
          <a:prstGeom prst="rect">
            <a:avLst/>
          </a:prstGeom>
          <a:solidFill>
            <a:srgbClr val="EAF2FF"/>
          </a:solidFill>
          <a:ln w="8890">
            <a:solidFill>
              <a:srgbClr val="BFC7D1"/>
            </a:solidFill>
          </a:ln>
        </p:spPr>
        <p:txBody>
          <a:bodyPr wrap="square" lIns="508" tIns="508" rIns="508" bIns="508"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73E8"/>
                </a:solidFill>
                <a:effectLst/>
                <a:uLnTx/>
                <a:uFillTx/>
                <a:latin typeface="Calibri" panose="020F0502020204030204"/>
                <a:ea typeface="+mn-ea"/>
                <a:cs typeface="+mn-cs"/>
              </a:rPr>
              <a:t>76.2%</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Text 33">
            <a:extLst>
              <a:ext uri="{FF2B5EF4-FFF2-40B4-BE49-F238E27FC236}">
                <a16:creationId xmlns:a16="http://schemas.microsoft.com/office/drawing/2014/main" id="{878C8728-C82D-3F6F-AD91-CEF3D080BD0D}"/>
              </a:ext>
            </a:extLst>
          </p:cNvPr>
          <p:cNvSpPr/>
          <p:nvPr/>
        </p:nvSpPr>
        <p:spPr>
          <a:xfrm>
            <a:off x="5038344" y="4242816"/>
            <a:ext cx="1993392" cy="292608"/>
          </a:xfrm>
          <a:prstGeom prst="rect">
            <a:avLst/>
          </a:prstGeom>
          <a:solidFill>
            <a:srgbClr val="FFFFFF"/>
          </a:solidFill>
          <a:ln w="8890">
            <a:solidFill>
              <a:srgbClr val="BFC7D1"/>
            </a:solidFill>
          </a:ln>
        </p:spPr>
        <p:txBody>
          <a:bodyPr wrap="square" lIns="508" tIns="508" rIns="508" bIns="508"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82033"/>
                </a:solidFill>
                <a:effectLst/>
                <a:uLnTx/>
                <a:uFillTx/>
                <a:latin typeface="Calibri" panose="020F0502020204030204"/>
                <a:ea typeface="+mn-ea"/>
                <a:cs typeface="+mn-cs"/>
              </a:rPr>
              <a:t>70.3%</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Text 34">
            <a:extLst>
              <a:ext uri="{FF2B5EF4-FFF2-40B4-BE49-F238E27FC236}">
                <a16:creationId xmlns:a16="http://schemas.microsoft.com/office/drawing/2014/main" id="{5B77B56E-FE40-290C-13B5-F0DE6313BEB7}"/>
              </a:ext>
            </a:extLst>
          </p:cNvPr>
          <p:cNvSpPr/>
          <p:nvPr/>
        </p:nvSpPr>
        <p:spPr>
          <a:xfrm>
            <a:off x="7031736" y="4242816"/>
            <a:ext cx="1993392" cy="292608"/>
          </a:xfrm>
          <a:prstGeom prst="rect">
            <a:avLst/>
          </a:prstGeom>
          <a:solidFill>
            <a:srgbClr val="FFFFFF"/>
          </a:solidFill>
          <a:ln w="8890">
            <a:solidFill>
              <a:srgbClr val="BFC7D1"/>
            </a:solidFill>
          </a:ln>
        </p:spPr>
        <p:txBody>
          <a:bodyPr wrap="square" lIns="508" tIns="508" rIns="508" bIns="508"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82033"/>
                </a:solidFill>
                <a:effectLst/>
                <a:uLnTx/>
                <a:uFillTx/>
                <a:latin typeface="Calibri" panose="020F0502020204030204"/>
                <a:ea typeface="+mn-ea"/>
                <a:cs typeface="+mn-cs"/>
              </a:rPr>
              <a:t>66.1%</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xt 35">
            <a:extLst>
              <a:ext uri="{FF2B5EF4-FFF2-40B4-BE49-F238E27FC236}">
                <a16:creationId xmlns:a16="http://schemas.microsoft.com/office/drawing/2014/main" id="{15466092-D196-1B09-3A8A-254D41A6AA69}"/>
              </a:ext>
            </a:extLst>
          </p:cNvPr>
          <p:cNvSpPr/>
          <p:nvPr/>
        </p:nvSpPr>
        <p:spPr>
          <a:xfrm>
            <a:off x="9025128" y="4242816"/>
            <a:ext cx="1993392" cy="292608"/>
          </a:xfrm>
          <a:prstGeom prst="rect">
            <a:avLst/>
          </a:prstGeom>
          <a:solidFill>
            <a:srgbClr val="FFFFFF"/>
          </a:solidFill>
          <a:ln w="8890">
            <a:solidFill>
              <a:srgbClr val="BFC7D1"/>
            </a:solidFill>
          </a:ln>
        </p:spPr>
        <p:txBody>
          <a:bodyPr wrap="square" lIns="508" tIns="508" rIns="508" bIns="508"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82033"/>
                </a:solidFill>
                <a:effectLst/>
                <a:uLnTx/>
                <a:uFillTx/>
                <a:latin typeface="Calibri" panose="020F0502020204030204"/>
                <a:ea typeface="+mn-ea"/>
                <a:cs typeface="+mn-cs"/>
              </a:rPr>
              <a:t>78.2%</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Text 36">
            <a:extLst>
              <a:ext uri="{FF2B5EF4-FFF2-40B4-BE49-F238E27FC236}">
                <a16:creationId xmlns:a16="http://schemas.microsoft.com/office/drawing/2014/main" id="{3D605BFE-A7A5-41E6-60D1-01B128AD562E}"/>
              </a:ext>
            </a:extLst>
          </p:cNvPr>
          <p:cNvSpPr/>
          <p:nvPr/>
        </p:nvSpPr>
        <p:spPr>
          <a:xfrm>
            <a:off x="804672" y="4535424"/>
            <a:ext cx="2176272" cy="292608"/>
          </a:xfrm>
          <a:prstGeom prst="rect">
            <a:avLst/>
          </a:prstGeom>
          <a:solidFill>
            <a:srgbClr val="FFFFFF"/>
          </a:solidFill>
          <a:ln w="8890">
            <a:solidFill>
              <a:srgbClr val="BFC7D1"/>
            </a:solidFill>
          </a:ln>
        </p:spPr>
        <p:txBody>
          <a:bodyPr wrap="square" lIns="508" tIns="508" rIns="508" bIns="508"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82033"/>
                </a:solidFill>
                <a:effectLst/>
                <a:uLnTx/>
                <a:uFillTx/>
                <a:latin typeface="Calibri" panose="020F0502020204030204"/>
                <a:ea typeface="+mn-ea"/>
                <a:cs typeface="+mn-cs"/>
              </a:rPr>
              <a:t>MCP Atlas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Text 37">
            <a:extLst>
              <a:ext uri="{FF2B5EF4-FFF2-40B4-BE49-F238E27FC236}">
                <a16:creationId xmlns:a16="http://schemas.microsoft.com/office/drawing/2014/main" id="{C28A0D34-21A0-8717-87CA-11862A8D5728}"/>
              </a:ext>
            </a:extLst>
          </p:cNvPr>
          <p:cNvSpPr/>
          <p:nvPr/>
        </p:nvSpPr>
        <p:spPr>
          <a:xfrm>
            <a:off x="2980944" y="4535424"/>
            <a:ext cx="2057400" cy="292608"/>
          </a:xfrm>
          <a:prstGeom prst="rect">
            <a:avLst/>
          </a:prstGeom>
          <a:solidFill>
            <a:srgbClr val="EAF2FF"/>
          </a:solidFill>
          <a:ln w="8890">
            <a:solidFill>
              <a:srgbClr val="BFC7D1"/>
            </a:solidFill>
          </a:ln>
        </p:spPr>
        <p:txBody>
          <a:bodyPr wrap="square" lIns="508" tIns="508" rIns="508" bIns="508"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73E8"/>
                </a:solidFill>
                <a:effectLst/>
                <a:uLnTx/>
                <a:uFillTx/>
                <a:latin typeface="Calibri" panose="020F0502020204030204"/>
                <a:ea typeface="+mn-ea"/>
                <a:cs typeface="+mn-cs"/>
              </a:rPr>
              <a:t>83.6%</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Text 38">
            <a:extLst>
              <a:ext uri="{FF2B5EF4-FFF2-40B4-BE49-F238E27FC236}">
                <a16:creationId xmlns:a16="http://schemas.microsoft.com/office/drawing/2014/main" id="{5A292029-BEC5-CBBE-6B27-2B66F954E441}"/>
              </a:ext>
            </a:extLst>
          </p:cNvPr>
          <p:cNvSpPr/>
          <p:nvPr/>
        </p:nvSpPr>
        <p:spPr>
          <a:xfrm>
            <a:off x="5038344" y="4535424"/>
            <a:ext cx="1993392" cy="292608"/>
          </a:xfrm>
          <a:prstGeom prst="rect">
            <a:avLst/>
          </a:prstGeom>
          <a:solidFill>
            <a:srgbClr val="FFFFFF"/>
          </a:solidFill>
          <a:ln w="8890">
            <a:solidFill>
              <a:srgbClr val="BFC7D1"/>
            </a:solidFill>
          </a:ln>
        </p:spPr>
        <p:txBody>
          <a:bodyPr wrap="square" lIns="508" tIns="508" rIns="508" bIns="508"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82033"/>
                </a:solidFill>
                <a:effectLst/>
                <a:uLnTx/>
                <a:uFillTx/>
                <a:latin typeface="Calibri" panose="020F0502020204030204"/>
                <a:ea typeface="+mn-ea"/>
                <a:cs typeface="+mn-cs"/>
              </a:rPr>
              <a:t>78.2%</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Text 39">
            <a:extLst>
              <a:ext uri="{FF2B5EF4-FFF2-40B4-BE49-F238E27FC236}">
                <a16:creationId xmlns:a16="http://schemas.microsoft.com/office/drawing/2014/main" id="{2548294F-97CC-628F-29A2-2C348E6529B0}"/>
              </a:ext>
            </a:extLst>
          </p:cNvPr>
          <p:cNvSpPr/>
          <p:nvPr/>
        </p:nvSpPr>
        <p:spPr>
          <a:xfrm>
            <a:off x="7031736" y="4535424"/>
            <a:ext cx="1993392" cy="292608"/>
          </a:xfrm>
          <a:prstGeom prst="rect">
            <a:avLst/>
          </a:prstGeom>
          <a:solidFill>
            <a:srgbClr val="FFFFFF"/>
          </a:solidFill>
          <a:ln w="8890">
            <a:solidFill>
              <a:srgbClr val="BFC7D1"/>
            </a:solidFill>
          </a:ln>
        </p:spPr>
        <p:txBody>
          <a:bodyPr wrap="square" lIns="508" tIns="508" rIns="508" bIns="508"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82033"/>
                </a:solidFill>
                <a:effectLst/>
                <a:uLnTx/>
                <a:uFillTx/>
                <a:latin typeface="Calibri" panose="020F0502020204030204"/>
                <a:ea typeface="+mn-ea"/>
                <a:cs typeface="+mn-cs"/>
              </a:rPr>
              <a:t>79.1%</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Text 40">
            <a:extLst>
              <a:ext uri="{FF2B5EF4-FFF2-40B4-BE49-F238E27FC236}">
                <a16:creationId xmlns:a16="http://schemas.microsoft.com/office/drawing/2014/main" id="{F86EACB0-866E-A110-0709-9047B35C2FD8}"/>
              </a:ext>
            </a:extLst>
          </p:cNvPr>
          <p:cNvSpPr/>
          <p:nvPr/>
        </p:nvSpPr>
        <p:spPr>
          <a:xfrm>
            <a:off x="9025128" y="4535424"/>
            <a:ext cx="1993392" cy="292608"/>
          </a:xfrm>
          <a:prstGeom prst="rect">
            <a:avLst/>
          </a:prstGeom>
          <a:solidFill>
            <a:srgbClr val="FFFFFF"/>
          </a:solidFill>
          <a:ln w="8890">
            <a:solidFill>
              <a:srgbClr val="BFC7D1"/>
            </a:solidFill>
          </a:ln>
        </p:spPr>
        <p:txBody>
          <a:bodyPr wrap="square" lIns="508" tIns="508" rIns="508" bIns="508"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82033"/>
                </a:solidFill>
                <a:effectLst/>
                <a:uLnTx/>
                <a:uFillTx/>
                <a:latin typeface="Calibri" panose="020F0502020204030204"/>
                <a:ea typeface="+mn-ea"/>
                <a:cs typeface="+mn-cs"/>
              </a:rPr>
              <a:t>75.3%</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Text 41">
            <a:extLst>
              <a:ext uri="{FF2B5EF4-FFF2-40B4-BE49-F238E27FC236}">
                <a16:creationId xmlns:a16="http://schemas.microsoft.com/office/drawing/2014/main" id="{5693419E-9875-4EF4-30F1-8C33A20AEE09}"/>
              </a:ext>
            </a:extLst>
          </p:cNvPr>
          <p:cNvSpPr/>
          <p:nvPr/>
        </p:nvSpPr>
        <p:spPr>
          <a:xfrm>
            <a:off x="804672" y="4828032"/>
            <a:ext cx="2176272" cy="292608"/>
          </a:xfrm>
          <a:prstGeom prst="rect">
            <a:avLst/>
          </a:prstGeom>
          <a:solidFill>
            <a:srgbClr val="FFFFFF"/>
          </a:solidFill>
          <a:ln w="8890">
            <a:solidFill>
              <a:srgbClr val="BFC7D1"/>
            </a:solidFill>
          </a:ln>
        </p:spPr>
        <p:txBody>
          <a:bodyPr wrap="square" lIns="508" tIns="508" rIns="508" bIns="508"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82033"/>
                </a:solidFill>
                <a:effectLst/>
                <a:uLnTx/>
                <a:uFillTx/>
                <a:latin typeface="Calibri" panose="020F0502020204030204"/>
                <a:ea typeface="+mn-ea"/>
                <a:cs typeface="+mn-cs"/>
              </a:rPr>
              <a:t>Finance Agent v2</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Text 42">
            <a:extLst>
              <a:ext uri="{FF2B5EF4-FFF2-40B4-BE49-F238E27FC236}">
                <a16:creationId xmlns:a16="http://schemas.microsoft.com/office/drawing/2014/main" id="{426BE150-DB10-506E-D3F9-1B0131FFE539}"/>
              </a:ext>
            </a:extLst>
          </p:cNvPr>
          <p:cNvSpPr/>
          <p:nvPr/>
        </p:nvSpPr>
        <p:spPr>
          <a:xfrm>
            <a:off x="2980944" y="4828032"/>
            <a:ext cx="2057400" cy="292608"/>
          </a:xfrm>
          <a:prstGeom prst="rect">
            <a:avLst/>
          </a:prstGeom>
          <a:solidFill>
            <a:srgbClr val="EAF2FF"/>
          </a:solidFill>
          <a:ln w="8890">
            <a:solidFill>
              <a:srgbClr val="BFC7D1"/>
            </a:solidFill>
          </a:ln>
        </p:spPr>
        <p:txBody>
          <a:bodyPr wrap="square" lIns="508" tIns="508" rIns="508" bIns="508"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73E8"/>
                </a:solidFill>
                <a:effectLst/>
                <a:uLnTx/>
                <a:uFillTx/>
                <a:latin typeface="Calibri" panose="020F0502020204030204"/>
                <a:ea typeface="+mn-ea"/>
                <a:cs typeface="+mn-cs"/>
              </a:rPr>
              <a:t>57.9%</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Text 43">
            <a:extLst>
              <a:ext uri="{FF2B5EF4-FFF2-40B4-BE49-F238E27FC236}">
                <a16:creationId xmlns:a16="http://schemas.microsoft.com/office/drawing/2014/main" id="{45D78AB9-294F-943A-2AF1-1D3D6D35FD63}"/>
              </a:ext>
            </a:extLst>
          </p:cNvPr>
          <p:cNvSpPr/>
          <p:nvPr/>
        </p:nvSpPr>
        <p:spPr>
          <a:xfrm>
            <a:off x="5038344" y="4828032"/>
            <a:ext cx="1993392" cy="292608"/>
          </a:xfrm>
          <a:prstGeom prst="rect">
            <a:avLst/>
          </a:prstGeom>
          <a:solidFill>
            <a:srgbClr val="FFFFFF"/>
          </a:solidFill>
          <a:ln w="8890">
            <a:solidFill>
              <a:srgbClr val="BFC7D1"/>
            </a:solidFill>
          </a:ln>
        </p:spPr>
        <p:txBody>
          <a:bodyPr wrap="square" lIns="508" tIns="508" rIns="508" bIns="508"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82033"/>
                </a:solidFill>
                <a:effectLst/>
                <a:uLnTx/>
                <a:uFillTx/>
                <a:latin typeface="Calibri" panose="020F0502020204030204"/>
                <a:ea typeface="+mn-ea"/>
                <a:cs typeface="+mn-cs"/>
              </a:rPr>
              <a:t>43.0%</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Text 44">
            <a:extLst>
              <a:ext uri="{FF2B5EF4-FFF2-40B4-BE49-F238E27FC236}">
                <a16:creationId xmlns:a16="http://schemas.microsoft.com/office/drawing/2014/main" id="{41003195-8098-1C2C-E83D-8F5FEEE4FD6D}"/>
              </a:ext>
            </a:extLst>
          </p:cNvPr>
          <p:cNvSpPr/>
          <p:nvPr/>
        </p:nvSpPr>
        <p:spPr>
          <a:xfrm>
            <a:off x="7031736" y="4828032"/>
            <a:ext cx="1993392" cy="292608"/>
          </a:xfrm>
          <a:prstGeom prst="rect">
            <a:avLst/>
          </a:prstGeom>
          <a:solidFill>
            <a:srgbClr val="FFFFFF"/>
          </a:solidFill>
          <a:ln w="8890">
            <a:solidFill>
              <a:srgbClr val="BFC7D1"/>
            </a:solidFill>
          </a:ln>
        </p:spPr>
        <p:txBody>
          <a:bodyPr wrap="square" lIns="508" tIns="508" rIns="508" bIns="508"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82033"/>
                </a:solidFill>
                <a:effectLst/>
                <a:uLnTx/>
                <a:uFillTx/>
                <a:latin typeface="Calibri" panose="020F0502020204030204"/>
                <a:ea typeface="+mn-ea"/>
                <a:cs typeface="+mn-cs"/>
              </a:rPr>
              <a:t>51.5%</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Text 45">
            <a:extLst>
              <a:ext uri="{FF2B5EF4-FFF2-40B4-BE49-F238E27FC236}">
                <a16:creationId xmlns:a16="http://schemas.microsoft.com/office/drawing/2014/main" id="{9A43E85D-807B-E615-C186-7C0231AC85DF}"/>
              </a:ext>
            </a:extLst>
          </p:cNvPr>
          <p:cNvSpPr/>
          <p:nvPr/>
        </p:nvSpPr>
        <p:spPr>
          <a:xfrm>
            <a:off x="9025128" y="4828032"/>
            <a:ext cx="1993392" cy="292608"/>
          </a:xfrm>
          <a:prstGeom prst="rect">
            <a:avLst/>
          </a:prstGeom>
          <a:solidFill>
            <a:srgbClr val="FFFFFF"/>
          </a:solidFill>
          <a:ln w="8890">
            <a:solidFill>
              <a:srgbClr val="BFC7D1"/>
            </a:solidFill>
          </a:ln>
        </p:spPr>
        <p:txBody>
          <a:bodyPr wrap="square" lIns="508" tIns="508" rIns="508" bIns="508"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82033"/>
                </a:solidFill>
                <a:effectLst/>
                <a:uLnTx/>
                <a:uFillTx/>
                <a:latin typeface="Calibri" panose="020F0502020204030204"/>
                <a:ea typeface="+mn-ea"/>
                <a:cs typeface="+mn-cs"/>
              </a:rPr>
              <a:t>51.8%</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9" name="Text 46">
            <a:extLst>
              <a:ext uri="{FF2B5EF4-FFF2-40B4-BE49-F238E27FC236}">
                <a16:creationId xmlns:a16="http://schemas.microsoft.com/office/drawing/2014/main" id="{04B92A3A-5275-6FC9-23F6-537ECA8C8301}"/>
              </a:ext>
            </a:extLst>
          </p:cNvPr>
          <p:cNvSpPr/>
          <p:nvPr/>
        </p:nvSpPr>
        <p:spPr>
          <a:xfrm>
            <a:off x="804672" y="5120640"/>
            <a:ext cx="2176272" cy="292608"/>
          </a:xfrm>
          <a:prstGeom prst="rect">
            <a:avLst/>
          </a:prstGeom>
          <a:solidFill>
            <a:srgbClr val="FFFFFF"/>
          </a:solidFill>
          <a:ln w="8890">
            <a:solidFill>
              <a:srgbClr val="BFC7D1"/>
            </a:solidFill>
          </a:ln>
        </p:spPr>
        <p:txBody>
          <a:bodyPr wrap="square" lIns="508" tIns="508" rIns="508" bIns="508"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82033"/>
                </a:solidFill>
                <a:effectLst/>
                <a:uLnTx/>
                <a:uFillTx/>
                <a:latin typeface="Calibri" panose="020F0502020204030204"/>
                <a:ea typeface="+mn-ea"/>
                <a:cs typeface="+mn-cs"/>
              </a:rPr>
              <a:t>SWE-Bench Pro</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Text 47">
            <a:extLst>
              <a:ext uri="{FF2B5EF4-FFF2-40B4-BE49-F238E27FC236}">
                <a16:creationId xmlns:a16="http://schemas.microsoft.com/office/drawing/2014/main" id="{8181927D-F520-4EAA-8EC4-8A6A23F1E85A}"/>
              </a:ext>
            </a:extLst>
          </p:cNvPr>
          <p:cNvSpPr/>
          <p:nvPr/>
        </p:nvSpPr>
        <p:spPr>
          <a:xfrm>
            <a:off x="2980944" y="5120640"/>
            <a:ext cx="2057400" cy="292608"/>
          </a:xfrm>
          <a:prstGeom prst="rect">
            <a:avLst/>
          </a:prstGeom>
          <a:solidFill>
            <a:srgbClr val="EAF2FF"/>
          </a:solidFill>
          <a:ln w="8890">
            <a:solidFill>
              <a:srgbClr val="BFC7D1"/>
            </a:solidFill>
          </a:ln>
        </p:spPr>
        <p:txBody>
          <a:bodyPr wrap="square" lIns="508" tIns="508" rIns="508" bIns="508"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A73E8"/>
                </a:solidFill>
                <a:effectLst/>
                <a:uLnTx/>
                <a:uFillTx/>
                <a:latin typeface="Calibri" panose="020F0502020204030204"/>
                <a:ea typeface="+mn-ea"/>
                <a:cs typeface="+mn-cs"/>
              </a:rPr>
              <a:t>55.1%</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Text 48">
            <a:extLst>
              <a:ext uri="{FF2B5EF4-FFF2-40B4-BE49-F238E27FC236}">
                <a16:creationId xmlns:a16="http://schemas.microsoft.com/office/drawing/2014/main" id="{78904628-2646-937B-068E-5C8EDFE1638E}"/>
              </a:ext>
            </a:extLst>
          </p:cNvPr>
          <p:cNvSpPr/>
          <p:nvPr/>
        </p:nvSpPr>
        <p:spPr>
          <a:xfrm>
            <a:off x="5038344" y="5120640"/>
            <a:ext cx="1993392" cy="292608"/>
          </a:xfrm>
          <a:prstGeom prst="rect">
            <a:avLst/>
          </a:prstGeom>
          <a:solidFill>
            <a:srgbClr val="FFFFFF"/>
          </a:solidFill>
          <a:ln w="8890">
            <a:solidFill>
              <a:srgbClr val="BFC7D1"/>
            </a:solidFill>
          </a:ln>
        </p:spPr>
        <p:txBody>
          <a:bodyPr wrap="square" lIns="508" tIns="508" rIns="508" bIns="508"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82033"/>
                </a:solidFill>
                <a:effectLst/>
                <a:uLnTx/>
                <a:uFillTx/>
                <a:latin typeface="Calibri" panose="020F0502020204030204"/>
                <a:ea typeface="+mn-ea"/>
                <a:cs typeface="+mn-cs"/>
              </a:rPr>
              <a:t>54.2%</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Text 49">
            <a:extLst>
              <a:ext uri="{FF2B5EF4-FFF2-40B4-BE49-F238E27FC236}">
                <a16:creationId xmlns:a16="http://schemas.microsoft.com/office/drawing/2014/main" id="{B900AA86-CC09-8110-5F70-2A7500A79D01}"/>
              </a:ext>
            </a:extLst>
          </p:cNvPr>
          <p:cNvSpPr/>
          <p:nvPr/>
        </p:nvSpPr>
        <p:spPr>
          <a:xfrm>
            <a:off x="7031736" y="5120640"/>
            <a:ext cx="1993392" cy="292608"/>
          </a:xfrm>
          <a:prstGeom prst="rect">
            <a:avLst/>
          </a:prstGeom>
          <a:solidFill>
            <a:srgbClr val="FFFFFF"/>
          </a:solidFill>
          <a:ln w="8890">
            <a:solidFill>
              <a:srgbClr val="BFC7D1"/>
            </a:solidFill>
          </a:ln>
        </p:spPr>
        <p:txBody>
          <a:bodyPr wrap="square" lIns="508" tIns="508" rIns="508" bIns="508"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82033"/>
                </a:solidFill>
                <a:effectLst/>
                <a:uLnTx/>
                <a:uFillTx/>
                <a:latin typeface="Calibri" panose="020F0502020204030204"/>
                <a:ea typeface="+mn-ea"/>
                <a:cs typeface="+mn-cs"/>
              </a:rPr>
              <a:t>64.3%</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Text 50">
            <a:extLst>
              <a:ext uri="{FF2B5EF4-FFF2-40B4-BE49-F238E27FC236}">
                <a16:creationId xmlns:a16="http://schemas.microsoft.com/office/drawing/2014/main" id="{E0611969-3DF7-BA15-FCDB-65B94C2235B0}"/>
              </a:ext>
            </a:extLst>
          </p:cNvPr>
          <p:cNvSpPr/>
          <p:nvPr/>
        </p:nvSpPr>
        <p:spPr>
          <a:xfrm>
            <a:off x="9025128" y="5120640"/>
            <a:ext cx="1993392" cy="292608"/>
          </a:xfrm>
          <a:prstGeom prst="rect">
            <a:avLst/>
          </a:prstGeom>
          <a:solidFill>
            <a:srgbClr val="FFFFFF"/>
          </a:solidFill>
          <a:ln w="8890">
            <a:solidFill>
              <a:srgbClr val="BFC7D1"/>
            </a:solidFill>
          </a:ln>
        </p:spPr>
        <p:txBody>
          <a:bodyPr wrap="square" lIns="508" tIns="508" rIns="508" bIns="508"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82033"/>
                </a:solidFill>
                <a:effectLst/>
                <a:uLnTx/>
                <a:uFillTx/>
                <a:latin typeface="Calibri" panose="020F0502020204030204"/>
                <a:ea typeface="+mn-ea"/>
                <a:cs typeface="+mn-cs"/>
              </a:rPr>
              <a:t>58.6%</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Text 51">
            <a:extLst>
              <a:ext uri="{FF2B5EF4-FFF2-40B4-BE49-F238E27FC236}">
                <a16:creationId xmlns:a16="http://schemas.microsoft.com/office/drawing/2014/main" id="{0EA2E91E-E0C9-C4F5-0CB6-ABE33AE228EA}"/>
              </a:ext>
            </a:extLst>
          </p:cNvPr>
          <p:cNvSpPr/>
          <p:nvPr/>
        </p:nvSpPr>
        <p:spPr>
          <a:xfrm>
            <a:off x="777240" y="5859205"/>
            <a:ext cx="10241280" cy="703039"/>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B1F3A"/>
                </a:solidFill>
                <a:effectLst/>
                <a:uLnTx/>
                <a:uFillTx/>
                <a:latin typeface="Calibri" panose="020F0502020204030204"/>
                <a:ea typeface="+mn-ea"/>
                <a:cs typeface="+mn-cs"/>
              </a:rPr>
              <a:t>Positioning: bridges lightweight speed with frontier-level agent reasoning.</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Shape 4">
            <a:extLst>
              <a:ext uri="{FF2B5EF4-FFF2-40B4-BE49-F238E27FC236}">
                <a16:creationId xmlns:a16="http://schemas.microsoft.com/office/drawing/2014/main" id="{2F405429-C837-2DC7-AD61-1E30C5E3F158}"/>
              </a:ext>
            </a:extLst>
          </p:cNvPr>
          <p:cNvSpPr/>
          <p:nvPr/>
        </p:nvSpPr>
        <p:spPr>
          <a:xfrm>
            <a:off x="10927080" y="310896"/>
            <a:ext cx="658368" cy="658368"/>
          </a:xfrm>
          <a:prstGeom prst="roundRect">
            <a:avLst>
              <a:gd name="adj" fmla="val 11111"/>
            </a:avLst>
          </a:prstGeom>
          <a:solidFill>
            <a:srgbClr val="1A73E8"/>
          </a:solidFill>
          <a:ln w="12700">
            <a:solidFill>
              <a:srgbClr val="1A73E8"/>
            </a:solidFill>
            <a:prstDash val="solid"/>
          </a:ln>
        </p:spPr>
      </p:sp>
      <p:sp>
        <p:nvSpPr>
          <p:cNvPr id="56" name="Text 5">
            <a:extLst>
              <a:ext uri="{FF2B5EF4-FFF2-40B4-BE49-F238E27FC236}">
                <a16:creationId xmlns:a16="http://schemas.microsoft.com/office/drawing/2014/main" id="{63FD6E82-0E22-4EB3-C8FC-13BCEC98F60F}"/>
              </a:ext>
            </a:extLst>
          </p:cNvPr>
          <p:cNvSpPr/>
          <p:nvPr/>
        </p:nvSpPr>
        <p:spPr>
          <a:xfrm>
            <a:off x="10927080" y="411480"/>
            <a:ext cx="658368" cy="466344"/>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panose="020F0502020204030204"/>
                <a:ea typeface="+mn-ea"/>
                <a:cs typeface="+mn-cs"/>
              </a:rPr>
              <a:t>1</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78739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792A2-0AA2-9C46-CA15-56F41085995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E8E0110-0686-3A01-9C5D-FB1E9C0132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FF71F-CF6A-4C46-8F9B-61D49EEA70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ext 0">
            <a:extLst>
              <a:ext uri="{FF2B5EF4-FFF2-40B4-BE49-F238E27FC236}">
                <a16:creationId xmlns:a16="http://schemas.microsoft.com/office/drawing/2014/main" id="{02F08AFF-417D-D1B4-CCFB-3D0F26C00066}"/>
              </a:ext>
            </a:extLst>
          </p:cNvPr>
          <p:cNvSpPr/>
          <p:nvPr/>
        </p:nvSpPr>
        <p:spPr>
          <a:xfrm>
            <a:off x="548640" y="146304"/>
            <a:ext cx="5547360" cy="448056"/>
          </a:xfrm>
          <a:prstGeom prst="rect">
            <a:avLst/>
          </a:prstGeom>
          <a:noFill/>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A73E8"/>
                </a:solidFill>
                <a:effectLst/>
                <a:uLnTx/>
                <a:uFillTx/>
                <a:latin typeface="Calibri" panose="020F0502020204030204"/>
                <a:ea typeface="+mn-ea"/>
                <a:cs typeface="+mn-cs"/>
              </a:rPr>
              <a:t>Google I/O 2026</a:t>
            </a: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 1">
            <a:extLst>
              <a:ext uri="{FF2B5EF4-FFF2-40B4-BE49-F238E27FC236}">
                <a16:creationId xmlns:a16="http://schemas.microsoft.com/office/drawing/2014/main" id="{036CCAEC-E8B5-E2B3-B5B3-2AF58DD4B8CC}"/>
              </a:ext>
            </a:extLst>
          </p:cNvPr>
          <p:cNvSpPr/>
          <p:nvPr/>
        </p:nvSpPr>
        <p:spPr>
          <a:xfrm>
            <a:off x="548640" y="713232"/>
            <a:ext cx="9966960" cy="438912"/>
          </a:xfrm>
          <a:prstGeom prst="rect">
            <a:avLst/>
          </a:prstGeom>
          <a:noFill/>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B1F3A"/>
                </a:solidFill>
                <a:effectLst/>
                <a:uLnTx/>
                <a:uFillTx/>
                <a:latin typeface="Calibri" panose="020F0502020204030204"/>
                <a:ea typeface="+mn-ea"/>
                <a:cs typeface="+mn-cs"/>
              </a:rPr>
              <a:t>Consumer &amp; Workspace Agents</a:t>
            </a: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 2">
            <a:extLst>
              <a:ext uri="{FF2B5EF4-FFF2-40B4-BE49-F238E27FC236}">
                <a16:creationId xmlns:a16="http://schemas.microsoft.com/office/drawing/2014/main" id="{4AB69627-FBC1-FA7E-00ED-42CD608C1648}"/>
              </a:ext>
            </a:extLst>
          </p:cNvPr>
          <p:cNvSpPr/>
          <p:nvPr/>
        </p:nvSpPr>
        <p:spPr>
          <a:xfrm>
            <a:off x="566928" y="1307592"/>
            <a:ext cx="10881360" cy="292608"/>
          </a:xfrm>
          <a:prstGeom prst="rect">
            <a:avLst/>
          </a:prstGeom>
          <a:noFill/>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5F6368"/>
                </a:solidFill>
                <a:effectLst/>
                <a:uLnTx/>
                <a:uFillTx/>
                <a:latin typeface="Calibri" panose="020F0502020204030204"/>
                <a:ea typeface="+mn-ea"/>
                <a:cs typeface="+mn-cs"/>
              </a:rPr>
              <a:t>Everyday productivity agents designed to act on your behalf across apps and services.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hape 3">
            <a:extLst>
              <a:ext uri="{FF2B5EF4-FFF2-40B4-BE49-F238E27FC236}">
                <a16:creationId xmlns:a16="http://schemas.microsoft.com/office/drawing/2014/main" id="{D86E3022-B896-BA11-FC3E-A05385D24BBB}"/>
              </a:ext>
            </a:extLst>
          </p:cNvPr>
          <p:cNvSpPr/>
          <p:nvPr/>
        </p:nvSpPr>
        <p:spPr>
          <a:xfrm>
            <a:off x="548640" y="1719072"/>
            <a:ext cx="11064240" cy="0"/>
          </a:xfrm>
          <a:prstGeom prst="line">
            <a:avLst/>
          </a:prstGeom>
          <a:noFill/>
          <a:ln w="27940">
            <a:solidFill>
              <a:srgbClr val="EA4335"/>
            </a:solidFill>
            <a:prstDash val="solid"/>
          </a:ln>
        </p:spPr>
      </p:sp>
      <p:sp>
        <p:nvSpPr>
          <p:cNvPr id="8" name="Text 5">
            <a:extLst>
              <a:ext uri="{FF2B5EF4-FFF2-40B4-BE49-F238E27FC236}">
                <a16:creationId xmlns:a16="http://schemas.microsoft.com/office/drawing/2014/main" id="{A00C790A-AA83-4409-B396-C30D5036658C}"/>
              </a:ext>
            </a:extLst>
          </p:cNvPr>
          <p:cNvSpPr/>
          <p:nvPr/>
        </p:nvSpPr>
        <p:spPr>
          <a:xfrm>
            <a:off x="10927080" y="411480"/>
            <a:ext cx="658368" cy="320040"/>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Calibri" panose="020F0502020204030204"/>
                <a:ea typeface="+mn-ea"/>
                <a:cs typeface="+mn-cs"/>
              </a:rPr>
              <a:t>2</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Shape 6">
            <a:extLst>
              <a:ext uri="{FF2B5EF4-FFF2-40B4-BE49-F238E27FC236}">
                <a16:creationId xmlns:a16="http://schemas.microsoft.com/office/drawing/2014/main" id="{6F4BA401-7012-8AEE-9C74-C8DC113425C0}"/>
              </a:ext>
            </a:extLst>
          </p:cNvPr>
          <p:cNvSpPr/>
          <p:nvPr/>
        </p:nvSpPr>
        <p:spPr>
          <a:xfrm>
            <a:off x="658368" y="1874520"/>
            <a:ext cx="3520440" cy="3566160"/>
          </a:xfrm>
          <a:prstGeom prst="roundRect">
            <a:avLst>
              <a:gd name="adj" fmla="val 2078"/>
            </a:avLst>
          </a:prstGeom>
          <a:solidFill>
            <a:srgbClr val="FFF1F0"/>
          </a:solidFill>
          <a:ln w="16510">
            <a:solidFill>
              <a:srgbClr val="EA4335"/>
            </a:solidFill>
            <a:prstDash val="solid"/>
          </a:ln>
          <a:effectLst>
            <a:outerShdw blurRad="12700" dist="50800" dir="2700000" algn="bl" rotWithShape="0">
              <a:srgbClr val="D8DEE9">
                <a:alpha val="18000"/>
              </a:srgbClr>
            </a:outerShdw>
          </a:effectLst>
        </p:spPr>
      </p:sp>
      <p:sp>
        <p:nvSpPr>
          <p:cNvPr id="10" name="Text 7">
            <a:extLst>
              <a:ext uri="{FF2B5EF4-FFF2-40B4-BE49-F238E27FC236}">
                <a16:creationId xmlns:a16="http://schemas.microsoft.com/office/drawing/2014/main" id="{318897A5-98E0-C338-C0F2-40C84B1D883A}"/>
              </a:ext>
            </a:extLst>
          </p:cNvPr>
          <p:cNvSpPr/>
          <p:nvPr/>
        </p:nvSpPr>
        <p:spPr>
          <a:xfrm>
            <a:off x="757904" y="2075688"/>
            <a:ext cx="3081528" cy="384048"/>
          </a:xfrm>
          <a:prstGeom prst="rect">
            <a:avLst/>
          </a:prstGeom>
          <a:noFill/>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A4335"/>
                </a:solidFill>
                <a:effectLst/>
                <a:uLnTx/>
                <a:uFillTx/>
                <a:latin typeface="Calibri" panose="020F0502020204030204"/>
                <a:ea typeface="+mn-ea"/>
                <a:cs typeface="+mn-cs"/>
              </a:rPr>
              <a:t>Gemini Spark</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 8">
            <a:extLst>
              <a:ext uri="{FF2B5EF4-FFF2-40B4-BE49-F238E27FC236}">
                <a16:creationId xmlns:a16="http://schemas.microsoft.com/office/drawing/2014/main" id="{7240115B-CD28-E21C-4CDF-E0CDCA041914}"/>
              </a:ext>
            </a:extLst>
          </p:cNvPr>
          <p:cNvSpPr/>
          <p:nvPr/>
        </p:nvSpPr>
        <p:spPr>
          <a:xfrm>
            <a:off x="772894" y="2715768"/>
            <a:ext cx="3300984" cy="2523744"/>
          </a:xfrm>
          <a:prstGeom prst="rect">
            <a:avLst/>
          </a:prstGeom>
          <a:noFill/>
          <a:ln/>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82033"/>
                </a:solidFill>
                <a:effectLst/>
                <a:uLnTx/>
                <a:uFillTx/>
                <a:latin typeface="Calibri" panose="020F0502020204030204"/>
                <a:ea typeface="+mn-ea"/>
                <a:cs typeface="+mn-cs"/>
              </a:rPr>
              <a:t>Always-on personal cloud agent that automates recurring workflows, monitors email, and works with third-party tools like Canva and OpenTable under user supervision.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Shape 9">
            <a:extLst>
              <a:ext uri="{FF2B5EF4-FFF2-40B4-BE49-F238E27FC236}">
                <a16:creationId xmlns:a16="http://schemas.microsoft.com/office/drawing/2014/main" id="{7A9BC8FB-4DC4-98B7-83A0-39769B0D8D63}"/>
              </a:ext>
            </a:extLst>
          </p:cNvPr>
          <p:cNvSpPr/>
          <p:nvPr/>
        </p:nvSpPr>
        <p:spPr>
          <a:xfrm>
            <a:off x="4343400" y="1874520"/>
            <a:ext cx="3520440" cy="3566160"/>
          </a:xfrm>
          <a:prstGeom prst="roundRect">
            <a:avLst>
              <a:gd name="adj" fmla="val 2078"/>
            </a:avLst>
          </a:prstGeom>
          <a:solidFill>
            <a:srgbClr val="FFF8E1"/>
          </a:solidFill>
          <a:ln w="16510">
            <a:solidFill>
              <a:srgbClr val="F29900"/>
            </a:solidFill>
            <a:prstDash val="solid"/>
          </a:ln>
          <a:effectLst>
            <a:outerShdw blurRad="12700" dist="50800" dir="2700000" algn="bl" rotWithShape="0">
              <a:srgbClr val="D8DEE9">
                <a:alpha val="18000"/>
              </a:srgbClr>
            </a:outerShdw>
          </a:effectLst>
        </p:spPr>
      </p:sp>
      <p:sp>
        <p:nvSpPr>
          <p:cNvPr id="13" name="Text 10">
            <a:extLst>
              <a:ext uri="{FF2B5EF4-FFF2-40B4-BE49-F238E27FC236}">
                <a16:creationId xmlns:a16="http://schemas.microsoft.com/office/drawing/2014/main" id="{18D6176F-B94A-D03C-456B-70B13CA79C3C}"/>
              </a:ext>
            </a:extLst>
          </p:cNvPr>
          <p:cNvSpPr/>
          <p:nvPr/>
        </p:nvSpPr>
        <p:spPr>
          <a:xfrm>
            <a:off x="4442936" y="2075688"/>
            <a:ext cx="3081528" cy="384048"/>
          </a:xfrm>
          <a:prstGeom prst="rect">
            <a:avLst/>
          </a:prstGeom>
          <a:noFill/>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29900"/>
                </a:solidFill>
                <a:effectLst/>
                <a:uLnTx/>
                <a:uFillTx/>
                <a:latin typeface="Calibri" panose="020F0502020204030204"/>
                <a:ea typeface="+mn-ea"/>
                <a:cs typeface="+mn-cs"/>
              </a:rPr>
              <a:t>Daily Brief</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 11">
            <a:extLst>
              <a:ext uri="{FF2B5EF4-FFF2-40B4-BE49-F238E27FC236}">
                <a16:creationId xmlns:a16="http://schemas.microsoft.com/office/drawing/2014/main" id="{74D46EE8-B332-B82A-5F4A-B89E47CB7420}"/>
              </a:ext>
            </a:extLst>
          </p:cNvPr>
          <p:cNvSpPr/>
          <p:nvPr/>
        </p:nvSpPr>
        <p:spPr>
          <a:xfrm>
            <a:off x="4457926" y="2715768"/>
            <a:ext cx="3300984" cy="2523744"/>
          </a:xfrm>
          <a:prstGeom prst="rect">
            <a:avLst/>
          </a:prstGeom>
          <a:noFill/>
          <a:ln/>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82033"/>
                </a:solidFill>
                <a:effectLst/>
                <a:uLnTx/>
                <a:uFillTx/>
                <a:latin typeface="Calibri" panose="020F0502020204030204"/>
                <a:ea typeface="+mn-ea"/>
                <a:cs typeface="+mn-cs"/>
              </a:rPr>
              <a:t>Localized Workspace agent that proactively pulls from Gmail, Calendar, and connected apps to synthesize contextual morning summaries.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Shape 12">
            <a:extLst>
              <a:ext uri="{FF2B5EF4-FFF2-40B4-BE49-F238E27FC236}">
                <a16:creationId xmlns:a16="http://schemas.microsoft.com/office/drawing/2014/main" id="{279198BC-16C0-E93F-3B38-D5A60F904599}"/>
              </a:ext>
            </a:extLst>
          </p:cNvPr>
          <p:cNvSpPr/>
          <p:nvPr/>
        </p:nvSpPr>
        <p:spPr>
          <a:xfrm>
            <a:off x="8028432" y="1874520"/>
            <a:ext cx="3520440" cy="3566160"/>
          </a:xfrm>
          <a:prstGeom prst="roundRect">
            <a:avLst>
              <a:gd name="adj" fmla="val 2078"/>
            </a:avLst>
          </a:prstGeom>
          <a:solidFill>
            <a:srgbClr val="ECF7EF"/>
          </a:solidFill>
          <a:ln w="16510">
            <a:solidFill>
              <a:srgbClr val="34A853"/>
            </a:solidFill>
            <a:prstDash val="solid"/>
          </a:ln>
          <a:effectLst>
            <a:outerShdw blurRad="12700" dist="50800" dir="2700000" algn="bl" rotWithShape="0">
              <a:srgbClr val="D8DEE9">
                <a:alpha val="18000"/>
              </a:srgbClr>
            </a:outerShdw>
          </a:effectLst>
        </p:spPr>
      </p:sp>
      <p:sp>
        <p:nvSpPr>
          <p:cNvPr id="16" name="Text 13">
            <a:extLst>
              <a:ext uri="{FF2B5EF4-FFF2-40B4-BE49-F238E27FC236}">
                <a16:creationId xmlns:a16="http://schemas.microsoft.com/office/drawing/2014/main" id="{985F29E4-2E9B-8D8F-6739-2B4C7225BAE3}"/>
              </a:ext>
            </a:extLst>
          </p:cNvPr>
          <p:cNvSpPr/>
          <p:nvPr/>
        </p:nvSpPr>
        <p:spPr>
          <a:xfrm>
            <a:off x="8127968" y="2075688"/>
            <a:ext cx="3300984" cy="384048"/>
          </a:xfrm>
          <a:prstGeom prst="rect">
            <a:avLst/>
          </a:prstGeom>
          <a:noFill/>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34A853"/>
                </a:solidFill>
                <a:effectLst/>
                <a:uLnTx/>
                <a:uFillTx/>
                <a:latin typeface="Calibri" panose="020F0502020204030204"/>
                <a:ea typeface="+mn-ea"/>
                <a:cs typeface="+mn-cs"/>
              </a:rPr>
              <a:t>Gemini Omni (Flash)</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 14">
            <a:extLst>
              <a:ext uri="{FF2B5EF4-FFF2-40B4-BE49-F238E27FC236}">
                <a16:creationId xmlns:a16="http://schemas.microsoft.com/office/drawing/2014/main" id="{205FA31C-9879-01C2-2F9E-04426B551DFB}"/>
              </a:ext>
            </a:extLst>
          </p:cNvPr>
          <p:cNvSpPr/>
          <p:nvPr/>
        </p:nvSpPr>
        <p:spPr>
          <a:xfrm>
            <a:off x="8142958" y="2715768"/>
            <a:ext cx="3300984" cy="2523744"/>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82033"/>
                </a:solidFill>
                <a:effectLst/>
                <a:uLnTx/>
                <a:uFillTx/>
                <a:latin typeface="Calibri" panose="020F0502020204030204"/>
                <a:ea typeface="+mn-ea"/>
                <a:cs typeface="+mn-cs"/>
              </a:rPr>
              <a:t>Multimodal world-model agent for conversational video editing: motion, gravity, characters, backgrounds, and cinematic elements.</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Shape 15">
            <a:extLst>
              <a:ext uri="{FF2B5EF4-FFF2-40B4-BE49-F238E27FC236}">
                <a16:creationId xmlns:a16="http://schemas.microsoft.com/office/drawing/2014/main" id="{AE267376-CF1E-97DF-78D0-801D24E95931}"/>
              </a:ext>
            </a:extLst>
          </p:cNvPr>
          <p:cNvSpPr/>
          <p:nvPr/>
        </p:nvSpPr>
        <p:spPr>
          <a:xfrm>
            <a:off x="658368" y="5687568"/>
            <a:ext cx="10881360" cy="502920"/>
          </a:xfrm>
          <a:prstGeom prst="roundRect">
            <a:avLst>
              <a:gd name="adj" fmla="val 14545"/>
            </a:avLst>
          </a:prstGeom>
          <a:solidFill>
            <a:srgbClr val="FFFFFF"/>
          </a:solidFill>
          <a:ln w="15240">
            <a:solidFill>
              <a:srgbClr val="EA4335"/>
            </a:solidFill>
            <a:prstDash val="solid"/>
          </a:ln>
          <a:effectLst>
            <a:outerShdw blurRad="12700" dist="50800" dir="2700000" algn="bl" rotWithShape="0">
              <a:srgbClr val="D8DEE9">
                <a:alpha val="18000"/>
              </a:srgbClr>
            </a:outerShdw>
          </a:effectLst>
        </p:spPr>
      </p:sp>
      <p:sp>
        <p:nvSpPr>
          <p:cNvPr id="19" name="Text 16">
            <a:extLst>
              <a:ext uri="{FF2B5EF4-FFF2-40B4-BE49-F238E27FC236}">
                <a16:creationId xmlns:a16="http://schemas.microsoft.com/office/drawing/2014/main" id="{B3F5917D-C761-363B-D187-1C29EC664855}"/>
              </a:ext>
            </a:extLst>
          </p:cNvPr>
          <p:cNvSpPr/>
          <p:nvPr/>
        </p:nvSpPr>
        <p:spPr>
          <a:xfrm>
            <a:off x="868680" y="5797296"/>
            <a:ext cx="10469880" cy="246888"/>
          </a:xfrm>
          <a:prstGeom prst="rect">
            <a:avLst/>
          </a:prstGeom>
          <a:noFill/>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B1F3A"/>
                </a:solidFill>
                <a:effectLst/>
                <a:uLnTx/>
                <a:uFillTx/>
                <a:latin typeface="Calibri" panose="020F0502020204030204"/>
                <a:ea typeface="+mn-ea"/>
                <a:cs typeface="+mn-cs"/>
              </a:rPr>
              <a:t>Focus: proactive assistance across everyday apps, personal context, and media workflows.</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Shape 4">
            <a:extLst>
              <a:ext uri="{FF2B5EF4-FFF2-40B4-BE49-F238E27FC236}">
                <a16:creationId xmlns:a16="http://schemas.microsoft.com/office/drawing/2014/main" id="{11CF769A-6DAF-5CCF-4F67-979809843256}"/>
              </a:ext>
            </a:extLst>
          </p:cNvPr>
          <p:cNvSpPr/>
          <p:nvPr/>
        </p:nvSpPr>
        <p:spPr>
          <a:xfrm>
            <a:off x="10927080" y="310896"/>
            <a:ext cx="658368" cy="658368"/>
          </a:xfrm>
          <a:prstGeom prst="roundRect">
            <a:avLst>
              <a:gd name="adj" fmla="val 11111"/>
            </a:avLst>
          </a:prstGeom>
          <a:solidFill>
            <a:srgbClr val="1A73E8"/>
          </a:solidFill>
          <a:ln w="12700">
            <a:solidFill>
              <a:srgbClr val="1A73E8"/>
            </a:solidFill>
            <a:prstDash val="solid"/>
          </a:ln>
        </p:spPr>
      </p:sp>
      <p:sp>
        <p:nvSpPr>
          <p:cNvPr id="21" name="Text 5">
            <a:extLst>
              <a:ext uri="{FF2B5EF4-FFF2-40B4-BE49-F238E27FC236}">
                <a16:creationId xmlns:a16="http://schemas.microsoft.com/office/drawing/2014/main" id="{5DDEDA19-2370-2ED5-B790-1CB5B9B58328}"/>
              </a:ext>
            </a:extLst>
          </p:cNvPr>
          <p:cNvSpPr/>
          <p:nvPr/>
        </p:nvSpPr>
        <p:spPr>
          <a:xfrm>
            <a:off x="10927080" y="411480"/>
            <a:ext cx="658368" cy="466344"/>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panose="020F0502020204030204"/>
                <a:ea typeface="+mn-ea"/>
                <a:cs typeface="+mn-cs"/>
              </a:rPr>
              <a:t>2</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785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7E776-5C4D-BAB1-822A-793F0662B8CA}"/>
            </a:ext>
          </a:extLst>
        </p:cNvPr>
        <p:cNvGrpSpPr/>
        <p:nvPr/>
      </p:nvGrpSpPr>
      <p:grpSpPr>
        <a:xfrm>
          <a:off x="0" y="0"/>
          <a:ext cx="0" cy="0"/>
          <a:chOff x="0" y="0"/>
          <a:chExt cx="0" cy="0"/>
        </a:xfrm>
      </p:grpSpPr>
      <p:sp>
        <p:nvSpPr>
          <p:cNvPr id="2" name="標題 1">
            <a:extLst>
              <a:ext uri="{FF2B5EF4-FFF2-40B4-BE49-F238E27FC236}">
                <a16:creationId xmlns:a16="http://schemas.microsoft.com/office/drawing/2014/main" id="{6EE5751F-CBC7-7DBC-3CEC-985EDA73FF2B}"/>
              </a:ext>
            </a:extLst>
          </p:cNvPr>
          <p:cNvSpPr>
            <a:spLocks noGrp="1"/>
          </p:cNvSpPr>
          <p:nvPr>
            <p:ph type="title"/>
          </p:nvPr>
        </p:nvSpPr>
        <p:spPr>
          <a:xfrm>
            <a:off x="1775520" y="274638"/>
            <a:ext cx="8640960" cy="6245225"/>
          </a:xfrm>
        </p:spPr>
        <p:txBody>
          <a:bodyPr/>
          <a:lstStyle/>
          <a:p>
            <a:r>
              <a:rPr lang="en-US" altLang="zh-TW" sz="8000" dirty="0">
                <a:solidFill>
                  <a:srgbClr val="C00000"/>
                </a:solidFill>
              </a:rPr>
              <a:t>DevOps and </a:t>
            </a:r>
            <a:br>
              <a:rPr lang="en-US" altLang="zh-TW" sz="8000" dirty="0">
                <a:solidFill>
                  <a:srgbClr val="C00000"/>
                </a:solidFill>
              </a:rPr>
            </a:br>
            <a:r>
              <a:rPr lang="en-US" altLang="zh-TW" sz="8000" dirty="0">
                <a:solidFill>
                  <a:srgbClr val="C00000"/>
                </a:solidFill>
              </a:rPr>
              <a:t>Code Management: </a:t>
            </a:r>
            <a:br>
              <a:rPr lang="en-US" altLang="zh-TW" sz="8000" dirty="0">
                <a:solidFill>
                  <a:srgbClr val="C00000"/>
                </a:solidFill>
              </a:rPr>
            </a:br>
            <a:r>
              <a:rPr lang="en-US" altLang="zh-TW" sz="8000" dirty="0">
                <a:solidFill>
                  <a:srgbClr val="C00000"/>
                </a:solidFill>
              </a:rPr>
              <a:t>Code management and </a:t>
            </a:r>
            <a:br>
              <a:rPr lang="en-US" altLang="zh-TW" sz="8000" dirty="0">
                <a:solidFill>
                  <a:srgbClr val="C00000"/>
                </a:solidFill>
              </a:rPr>
            </a:br>
            <a:r>
              <a:rPr lang="en-US" altLang="zh-TW" sz="8000" dirty="0">
                <a:solidFill>
                  <a:srgbClr val="C00000"/>
                </a:solidFill>
              </a:rPr>
              <a:t>DevOps automation</a:t>
            </a:r>
            <a:endParaRPr lang="zh-TW" altLang="en-US" sz="7200" dirty="0">
              <a:solidFill>
                <a:srgbClr val="FF0000"/>
              </a:solidFill>
            </a:endParaRPr>
          </a:p>
        </p:txBody>
      </p:sp>
      <p:sp>
        <p:nvSpPr>
          <p:cNvPr id="4" name="投影片編號版面配置區 3">
            <a:extLst>
              <a:ext uri="{FF2B5EF4-FFF2-40B4-BE49-F238E27FC236}">
                <a16:creationId xmlns:a16="http://schemas.microsoft.com/office/drawing/2014/main" id="{9B9161D4-33C7-9F3E-293C-79344EB969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C9E75-97FD-45D9-8ED3-955348887BB1}"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8715170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A1D1D-3317-A5FD-9C57-B6FC472A489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99F371-C843-6E26-ABD2-EE61355520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FF71F-CF6A-4C46-8F9B-61D49EEA70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ext 0">
            <a:extLst>
              <a:ext uri="{FF2B5EF4-FFF2-40B4-BE49-F238E27FC236}">
                <a16:creationId xmlns:a16="http://schemas.microsoft.com/office/drawing/2014/main" id="{E6399AC6-E742-3C4A-0BF6-34CF83DA2025}"/>
              </a:ext>
            </a:extLst>
          </p:cNvPr>
          <p:cNvSpPr/>
          <p:nvPr/>
        </p:nvSpPr>
        <p:spPr>
          <a:xfrm>
            <a:off x="548640" y="89907"/>
            <a:ext cx="5547360" cy="641602"/>
          </a:xfrm>
          <a:prstGeom prst="rect">
            <a:avLst/>
          </a:prstGeom>
          <a:noFill/>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A73E8"/>
                </a:solidFill>
                <a:effectLst/>
                <a:uLnTx/>
                <a:uFillTx/>
                <a:latin typeface="Calibri" panose="020F0502020204030204"/>
                <a:ea typeface="+mn-ea"/>
                <a:cs typeface="+mn-cs"/>
              </a:rPr>
              <a:t>Google I/O 2026</a:t>
            </a: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 1">
            <a:extLst>
              <a:ext uri="{FF2B5EF4-FFF2-40B4-BE49-F238E27FC236}">
                <a16:creationId xmlns:a16="http://schemas.microsoft.com/office/drawing/2014/main" id="{BF46779B-F741-FD30-6B0A-7F7AFF6415C0}"/>
              </a:ext>
            </a:extLst>
          </p:cNvPr>
          <p:cNvSpPr/>
          <p:nvPr/>
        </p:nvSpPr>
        <p:spPr>
          <a:xfrm>
            <a:off x="548640" y="818162"/>
            <a:ext cx="9966960" cy="438912"/>
          </a:xfrm>
          <a:prstGeom prst="rect">
            <a:avLst/>
          </a:prstGeom>
          <a:noFill/>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B1F3A"/>
                </a:solidFill>
                <a:effectLst/>
                <a:uLnTx/>
                <a:uFillTx/>
                <a:latin typeface="Calibri" panose="020F0502020204030204"/>
                <a:ea typeface="+mn-ea"/>
                <a:cs typeface="+mn-cs"/>
              </a:rPr>
              <a:t>Developer &amp; Enterprise Platforms</a:t>
            </a: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 2">
            <a:extLst>
              <a:ext uri="{FF2B5EF4-FFF2-40B4-BE49-F238E27FC236}">
                <a16:creationId xmlns:a16="http://schemas.microsoft.com/office/drawing/2014/main" id="{F99D74C1-0492-AC57-9705-2D5FEFC05F74}"/>
              </a:ext>
            </a:extLst>
          </p:cNvPr>
          <p:cNvSpPr/>
          <p:nvPr/>
        </p:nvSpPr>
        <p:spPr>
          <a:xfrm>
            <a:off x="566928" y="1366802"/>
            <a:ext cx="11553568" cy="295604"/>
          </a:xfrm>
          <a:prstGeom prst="rect">
            <a:avLst/>
          </a:prstGeom>
          <a:noFill/>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1" u="none" strike="noStrike" kern="1200" cap="none" spc="0" normalizeH="0" baseline="0" noProof="0" dirty="0">
                <a:ln>
                  <a:noFill/>
                </a:ln>
                <a:solidFill>
                  <a:srgbClr val="5F6368"/>
                </a:solidFill>
                <a:effectLst/>
                <a:uLnTx/>
                <a:uFillTx/>
                <a:latin typeface="Calibri" panose="020F0502020204030204"/>
                <a:ea typeface="+mn-ea"/>
                <a:cs typeface="+mn-cs"/>
              </a:rPr>
              <a:t>Two pathways for building and running agentic workflows: visual orchestration plus code-first backend integration.</a:t>
            </a: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hape 3">
            <a:extLst>
              <a:ext uri="{FF2B5EF4-FFF2-40B4-BE49-F238E27FC236}">
                <a16:creationId xmlns:a16="http://schemas.microsoft.com/office/drawing/2014/main" id="{BEF44B44-4861-1FBC-1831-83D7A5EAEEB3}"/>
              </a:ext>
            </a:extLst>
          </p:cNvPr>
          <p:cNvSpPr/>
          <p:nvPr/>
        </p:nvSpPr>
        <p:spPr>
          <a:xfrm>
            <a:off x="548640" y="1719072"/>
            <a:ext cx="11064240" cy="0"/>
          </a:xfrm>
          <a:prstGeom prst="line">
            <a:avLst/>
          </a:prstGeom>
          <a:noFill/>
          <a:ln w="27940">
            <a:solidFill>
              <a:srgbClr val="34A853"/>
            </a:solidFill>
            <a:prstDash val="solid"/>
          </a:ln>
        </p:spPr>
      </p:sp>
      <p:sp>
        <p:nvSpPr>
          <p:cNvPr id="9" name="Shape 6">
            <a:extLst>
              <a:ext uri="{FF2B5EF4-FFF2-40B4-BE49-F238E27FC236}">
                <a16:creationId xmlns:a16="http://schemas.microsoft.com/office/drawing/2014/main" id="{F47F2AD5-E5A9-4C4A-D1A9-C3D19EA664CF}"/>
              </a:ext>
            </a:extLst>
          </p:cNvPr>
          <p:cNvSpPr/>
          <p:nvPr/>
        </p:nvSpPr>
        <p:spPr>
          <a:xfrm>
            <a:off x="409419" y="1982709"/>
            <a:ext cx="5670164" cy="2199132"/>
          </a:xfrm>
          <a:prstGeom prst="roundRect">
            <a:avLst>
              <a:gd name="adj" fmla="val 4000"/>
            </a:avLst>
          </a:prstGeom>
          <a:solidFill>
            <a:srgbClr val="ECF7EF"/>
          </a:solidFill>
          <a:ln w="16510">
            <a:solidFill>
              <a:srgbClr val="34A853"/>
            </a:solidFill>
            <a:prstDash val="solid"/>
          </a:ln>
          <a:effectLst>
            <a:outerShdw blurRad="12700" dist="50800" dir="2700000" algn="bl" rotWithShape="0">
              <a:srgbClr val="D8DEE9">
                <a:alpha val="18000"/>
              </a:srgbClr>
            </a:outerShdw>
          </a:effectLst>
        </p:spPr>
      </p:sp>
      <p:sp>
        <p:nvSpPr>
          <p:cNvPr id="10" name="Text 7">
            <a:extLst>
              <a:ext uri="{FF2B5EF4-FFF2-40B4-BE49-F238E27FC236}">
                <a16:creationId xmlns:a16="http://schemas.microsoft.com/office/drawing/2014/main" id="{EDC1293B-AB30-0296-D5F6-E3BEDF6FD1D7}"/>
              </a:ext>
            </a:extLst>
          </p:cNvPr>
          <p:cNvSpPr/>
          <p:nvPr/>
        </p:nvSpPr>
        <p:spPr>
          <a:xfrm>
            <a:off x="682704" y="2071153"/>
            <a:ext cx="5001768" cy="583571"/>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4A853"/>
                </a:solidFill>
                <a:effectLst/>
                <a:uLnTx/>
                <a:uFillTx/>
                <a:latin typeface="Calibri" panose="020F0502020204030204"/>
                <a:ea typeface="+mn-ea"/>
                <a:cs typeface="+mn-cs"/>
              </a:rPr>
              <a:t>Google Antigravity 2.0</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 8">
            <a:extLst>
              <a:ext uri="{FF2B5EF4-FFF2-40B4-BE49-F238E27FC236}">
                <a16:creationId xmlns:a16="http://schemas.microsoft.com/office/drawing/2014/main" id="{8E5A59CE-E8D6-D383-834D-5C91EAD18DFF}"/>
              </a:ext>
            </a:extLst>
          </p:cNvPr>
          <p:cNvSpPr/>
          <p:nvPr/>
        </p:nvSpPr>
        <p:spPr>
          <a:xfrm>
            <a:off x="548641" y="2654724"/>
            <a:ext cx="5542358" cy="1276896"/>
          </a:xfrm>
          <a:prstGeom prst="rect">
            <a:avLst/>
          </a:prstGeom>
          <a:noFill/>
          <a:ln/>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182033"/>
                </a:solidFill>
                <a:effectLst/>
                <a:uLnTx/>
                <a:uFillTx/>
                <a:latin typeface="Calibri" panose="020F0502020204030204"/>
                <a:ea typeface="+mn-ea"/>
                <a:cs typeface="+mn-cs"/>
              </a:rPr>
              <a:t>• Standalone desktop &amp; web orchestration platform</a:t>
            </a: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182033"/>
                </a:solidFill>
                <a:effectLst/>
                <a:uLnTx/>
                <a:uFillTx/>
                <a:latin typeface="Calibri" panose="020F0502020204030204"/>
                <a:ea typeface="+mn-ea"/>
                <a:cs typeface="+mn-cs"/>
              </a:rPr>
              <a:t>• Visually build, manage, and scale specialized agents</a:t>
            </a: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182033"/>
                </a:solidFill>
                <a:effectLst/>
                <a:uLnTx/>
                <a:uFillTx/>
                <a:latin typeface="Calibri" panose="020F0502020204030204"/>
                <a:ea typeface="+mn-ea"/>
                <a:cs typeface="+mn-cs"/>
              </a:rPr>
              <a:t>• Schedules autonomous subagent background workflows</a:t>
            </a: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 9">
            <a:extLst>
              <a:ext uri="{FF2B5EF4-FFF2-40B4-BE49-F238E27FC236}">
                <a16:creationId xmlns:a16="http://schemas.microsoft.com/office/drawing/2014/main" id="{D61E1804-9D9C-A249-F82A-15A6F23D92A3}"/>
              </a:ext>
            </a:extLst>
          </p:cNvPr>
          <p:cNvSpPr/>
          <p:nvPr/>
        </p:nvSpPr>
        <p:spPr>
          <a:xfrm>
            <a:off x="601980" y="4332228"/>
            <a:ext cx="5440680" cy="301752"/>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4A853"/>
                </a:solidFill>
                <a:effectLst/>
                <a:uLnTx/>
                <a:uFillTx/>
                <a:latin typeface="Calibri" panose="020F0502020204030204"/>
                <a:ea typeface="+mn-ea"/>
                <a:cs typeface="+mn-cs"/>
              </a:rPr>
              <a:t>Powered by ↓</a:t>
            </a: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Shape 10">
            <a:extLst>
              <a:ext uri="{FF2B5EF4-FFF2-40B4-BE49-F238E27FC236}">
                <a16:creationId xmlns:a16="http://schemas.microsoft.com/office/drawing/2014/main" id="{845DE2BD-89EE-A811-EB6E-6F326FFEFF84}"/>
              </a:ext>
            </a:extLst>
          </p:cNvPr>
          <p:cNvSpPr/>
          <p:nvPr/>
        </p:nvSpPr>
        <p:spPr>
          <a:xfrm>
            <a:off x="409419" y="4808394"/>
            <a:ext cx="5670164" cy="1828800"/>
          </a:xfrm>
          <a:prstGeom prst="roundRect">
            <a:avLst>
              <a:gd name="adj" fmla="val 4000"/>
            </a:avLst>
          </a:prstGeom>
          <a:solidFill>
            <a:srgbClr val="F7FFF8"/>
          </a:solidFill>
          <a:ln w="16510">
            <a:solidFill>
              <a:srgbClr val="34A853"/>
            </a:solidFill>
            <a:prstDash val="solid"/>
          </a:ln>
          <a:effectLst>
            <a:outerShdw blurRad="12700" dist="50800" dir="2700000" algn="bl" rotWithShape="0">
              <a:srgbClr val="D8DEE9">
                <a:alpha val="18000"/>
              </a:srgbClr>
            </a:outerShdw>
          </a:effectLst>
        </p:spPr>
      </p:sp>
      <p:sp>
        <p:nvSpPr>
          <p:cNvPr id="14" name="Text 11">
            <a:extLst>
              <a:ext uri="{FF2B5EF4-FFF2-40B4-BE49-F238E27FC236}">
                <a16:creationId xmlns:a16="http://schemas.microsoft.com/office/drawing/2014/main" id="{77ACF76B-0E72-C077-BFB8-E04C0B545AD3}"/>
              </a:ext>
            </a:extLst>
          </p:cNvPr>
          <p:cNvSpPr/>
          <p:nvPr/>
        </p:nvSpPr>
        <p:spPr>
          <a:xfrm>
            <a:off x="697944" y="4932810"/>
            <a:ext cx="5001768" cy="384048"/>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4A853"/>
                </a:solidFill>
                <a:effectLst/>
                <a:uLnTx/>
                <a:uFillTx/>
                <a:latin typeface="Calibri" panose="020F0502020204030204"/>
                <a:ea typeface="+mn-ea"/>
                <a:cs typeface="+mn-cs"/>
              </a:rPr>
              <a:t>Agent Development Kit (ADK) 1.0</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 12">
            <a:extLst>
              <a:ext uri="{FF2B5EF4-FFF2-40B4-BE49-F238E27FC236}">
                <a16:creationId xmlns:a16="http://schemas.microsoft.com/office/drawing/2014/main" id="{EBE28772-01DB-AC6E-0466-EDF161268CFB}"/>
              </a:ext>
            </a:extLst>
          </p:cNvPr>
          <p:cNvSpPr/>
          <p:nvPr/>
        </p:nvSpPr>
        <p:spPr>
          <a:xfrm>
            <a:off x="564185" y="5426586"/>
            <a:ext cx="5526171" cy="932688"/>
          </a:xfrm>
          <a:prstGeom prst="rect">
            <a:avLst/>
          </a:prstGeom>
          <a:noFill/>
          <a:ln/>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82033"/>
                </a:solidFill>
                <a:effectLst/>
                <a:uLnTx/>
                <a:uFillTx/>
                <a:latin typeface="Calibri" panose="020F0502020204030204"/>
                <a:ea typeface="+mn-ea"/>
                <a:cs typeface="+mn-cs"/>
              </a:rPr>
              <a:t>• Python, TypeScript, Java, and Go</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82033"/>
                </a:solidFill>
                <a:effectLst/>
                <a:uLnTx/>
                <a:uFillTx/>
                <a:latin typeface="Calibri" panose="020F0502020204030204"/>
                <a:ea typeface="+mn-ea"/>
                <a:cs typeface="+mn-cs"/>
              </a:rPr>
              <a:t>• AgentTeam API coordinates multiple specialists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82033"/>
                </a:solidFill>
                <a:effectLst/>
                <a:uLnTx/>
                <a:uFillTx/>
                <a:latin typeface="Calibri" panose="020F0502020204030204"/>
                <a:ea typeface="+mn-ea"/>
                <a:cs typeface="+mn-cs"/>
              </a:rPr>
              <a:t>• A2A protocol streams real-time task progress</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Shape 13">
            <a:extLst>
              <a:ext uri="{FF2B5EF4-FFF2-40B4-BE49-F238E27FC236}">
                <a16:creationId xmlns:a16="http://schemas.microsoft.com/office/drawing/2014/main" id="{332CEB09-93C9-B532-252A-D45B08D23D23}"/>
              </a:ext>
            </a:extLst>
          </p:cNvPr>
          <p:cNvSpPr/>
          <p:nvPr/>
        </p:nvSpPr>
        <p:spPr>
          <a:xfrm>
            <a:off x="6400800" y="1828799"/>
            <a:ext cx="5148072" cy="1763739"/>
          </a:xfrm>
          <a:prstGeom prst="roundRect">
            <a:avLst>
              <a:gd name="adj" fmla="val 5479"/>
            </a:avLst>
          </a:prstGeom>
          <a:solidFill>
            <a:srgbClr val="ECF7EF"/>
          </a:solidFill>
          <a:ln w="16510">
            <a:solidFill>
              <a:srgbClr val="34A853"/>
            </a:solidFill>
            <a:prstDash val="solid"/>
          </a:ln>
          <a:effectLst>
            <a:outerShdw blurRad="12700" dist="50800" dir="2700000" algn="bl" rotWithShape="0">
              <a:srgbClr val="D8DEE9">
                <a:alpha val="18000"/>
              </a:srgbClr>
            </a:outerShdw>
          </a:effectLst>
        </p:spPr>
      </p:sp>
      <p:sp>
        <p:nvSpPr>
          <p:cNvPr id="17" name="Text 14">
            <a:extLst>
              <a:ext uri="{FF2B5EF4-FFF2-40B4-BE49-F238E27FC236}">
                <a16:creationId xmlns:a16="http://schemas.microsoft.com/office/drawing/2014/main" id="{39929012-506F-8427-B0D9-BD6EE9EBC7A6}"/>
              </a:ext>
            </a:extLst>
          </p:cNvPr>
          <p:cNvSpPr/>
          <p:nvPr/>
        </p:nvSpPr>
        <p:spPr>
          <a:xfrm>
            <a:off x="6620256" y="1880068"/>
            <a:ext cx="4709160" cy="384048"/>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34A853"/>
                </a:solidFill>
                <a:effectLst/>
                <a:uLnTx/>
                <a:uFillTx/>
                <a:latin typeface="Calibri" panose="020F0502020204030204"/>
                <a:ea typeface="+mn-ea"/>
                <a:cs typeface="+mn-cs"/>
              </a:rPr>
              <a:t>Google ADK 1.0</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Shape 16">
            <a:extLst>
              <a:ext uri="{FF2B5EF4-FFF2-40B4-BE49-F238E27FC236}">
                <a16:creationId xmlns:a16="http://schemas.microsoft.com/office/drawing/2014/main" id="{C0DB55C7-B5E2-3FF9-D904-3F8BB87D0C3B}"/>
              </a:ext>
            </a:extLst>
          </p:cNvPr>
          <p:cNvSpPr/>
          <p:nvPr/>
        </p:nvSpPr>
        <p:spPr>
          <a:xfrm>
            <a:off x="6400800" y="3713512"/>
            <a:ext cx="5148072" cy="1139852"/>
          </a:xfrm>
          <a:prstGeom prst="roundRect">
            <a:avLst>
              <a:gd name="adj" fmla="val 6061"/>
            </a:avLst>
          </a:prstGeom>
          <a:solidFill>
            <a:srgbClr val="EAF2FF"/>
          </a:solidFill>
          <a:ln w="16510">
            <a:solidFill>
              <a:srgbClr val="1A73E8"/>
            </a:solidFill>
            <a:prstDash val="solid"/>
          </a:ln>
          <a:effectLst>
            <a:outerShdw blurRad="12700" dist="50800" dir="2700000" algn="bl" rotWithShape="0">
              <a:srgbClr val="D8DEE9">
                <a:alpha val="18000"/>
              </a:srgbClr>
            </a:outerShdw>
          </a:effectLst>
        </p:spPr>
      </p:sp>
      <p:sp>
        <p:nvSpPr>
          <p:cNvPr id="20" name="Text 17">
            <a:extLst>
              <a:ext uri="{FF2B5EF4-FFF2-40B4-BE49-F238E27FC236}">
                <a16:creationId xmlns:a16="http://schemas.microsoft.com/office/drawing/2014/main" id="{B54F4339-1655-C21A-6619-B1B7DB0681F1}"/>
              </a:ext>
            </a:extLst>
          </p:cNvPr>
          <p:cNvSpPr/>
          <p:nvPr/>
        </p:nvSpPr>
        <p:spPr>
          <a:xfrm>
            <a:off x="6620256" y="3686080"/>
            <a:ext cx="4709160" cy="384048"/>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A73E8"/>
                </a:solidFill>
                <a:effectLst/>
                <a:uLnTx/>
                <a:uFillTx/>
                <a:latin typeface="Calibri" panose="020F0502020204030204"/>
                <a:ea typeface="+mn-ea"/>
                <a:cs typeface="+mn-cs"/>
              </a:rPr>
              <a:t>OpenAI Agents SDK</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 18">
            <a:extLst>
              <a:ext uri="{FF2B5EF4-FFF2-40B4-BE49-F238E27FC236}">
                <a16:creationId xmlns:a16="http://schemas.microsoft.com/office/drawing/2014/main" id="{247F6ACE-DE4D-3F35-A23E-6E7CEDC36634}"/>
              </a:ext>
            </a:extLst>
          </p:cNvPr>
          <p:cNvSpPr/>
          <p:nvPr/>
        </p:nvSpPr>
        <p:spPr>
          <a:xfrm>
            <a:off x="6620256" y="4161568"/>
            <a:ext cx="4709160" cy="613846"/>
          </a:xfrm>
          <a:prstGeom prst="rect">
            <a:avLst/>
          </a:prstGeom>
          <a:noFill/>
          <a:ln/>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182033"/>
                </a:solidFill>
                <a:effectLst/>
                <a:uLnTx/>
                <a:uFillTx/>
                <a:latin typeface="Calibri" panose="020F0502020204030204"/>
                <a:ea typeface="+mn-ea"/>
                <a:cs typeface="+mn-cs"/>
              </a:rPr>
              <a:t>Best for quick prototyping in Python-exclusive environments.</a:t>
            </a: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182033"/>
                </a:solidFill>
                <a:effectLst/>
                <a:uLnTx/>
                <a:uFillTx/>
                <a:latin typeface="Calibri" panose="020F0502020204030204"/>
                <a:ea typeface="+mn-ea"/>
                <a:cs typeface="+mn-cs"/>
              </a:rPr>
              <a:t>Core advantage: deep integration with OpenAI primitives.</a:t>
            </a: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Shape 19">
            <a:extLst>
              <a:ext uri="{FF2B5EF4-FFF2-40B4-BE49-F238E27FC236}">
                <a16:creationId xmlns:a16="http://schemas.microsoft.com/office/drawing/2014/main" id="{E7AE541E-398E-F8E4-895C-13B109208BFB}"/>
              </a:ext>
            </a:extLst>
          </p:cNvPr>
          <p:cNvSpPr/>
          <p:nvPr/>
        </p:nvSpPr>
        <p:spPr>
          <a:xfrm>
            <a:off x="6400800" y="4974336"/>
            <a:ext cx="5148072" cy="1627632"/>
          </a:xfrm>
          <a:prstGeom prst="roundRect">
            <a:avLst>
              <a:gd name="adj" fmla="val 6061"/>
            </a:avLst>
          </a:prstGeom>
          <a:solidFill>
            <a:srgbClr val="F5F0FF"/>
          </a:solidFill>
          <a:ln w="16510">
            <a:solidFill>
              <a:srgbClr val="6F42C1"/>
            </a:solidFill>
            <a:prstDash val="solid"/>
          </a:ln>
          <a:effectLst>
            <a:outerShdw blurRad="12700" dist="50800" dir="2700000" algn="bl" rotWithShape="0">
              <a:srgbClr val="D8DEE9">
                <a:alpha val="18000"/>
              </a:srgbClr>
            </a:outerShdw>
          </a:effectLst>
        </p:spPr>
      </p:sp>
      <p:sp>
        <p:nvSpPr>
          <p:cNvPr id="23" name="Text 20">
            <a:extLst>
              <a:ext uri="{FF2B5EF4-FFF2-40B4-BE49-F238E27FC236}">
                <a16:creationId xmlns:a16="http://schemas.microsoft.com/office/drawing/2014/main" id="{A5F8E574-BAF9-A201-E1F3-D048881EED0D}"/>
              </a:ext>
            </a:extLst>
          </p:cNvPr>
          <p:cNvSpPr/>
          <p:nvPr/>
        </p:nvSpPr>
        <p:spPr>
          <a:xfrm>
            <a:off x="6620256" y="4974336"/>
            <a:ext cx="4709160" cy="384048"/>
          </a:xfrm>
          <a:prstGeom prst="rect">
            <a:avLst/>
          </a:prstGeom>
          <a:noFill/>
          <a:ln/>
        </p:spPr>
        <p:txBody>
          <a:bodyPr wrap="square" lIns="0" tIns="0" rIns="0" bIns="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6F42C1"/>
                </a:solidFill>
                <a:effectLst/>
                <a:uLnTx/>
                <a:uFillTx/>
                <a:latin typeface="Calibri" panose="020F0502020204030204"/>
                <a:ea typeface="+mn-ea"/>
                <a:cs typeface="+mn-cs"/>
              </a:rPr>
              <a:t>LangGraph</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 21">
            <a:extLst>
              <a:ext uri="{FF2B5EF4-FFF2-40B4-BE49-F238E27FC236}">
                <a16:creationId xmlns:a16="http://schemas.microsoft.com/office/drawing/2014/main" id="{16F3269D-E4EF-E621-D079-153A47C45262}"/>
              </a:ext>
            </a:extLst>
          </p:cNvPr>
          <p:cNvSpPr/>
          <p:nvPr/>
        </p:nvSpPr>
        <p:spPr>
          <a:xfrm>
            <a:off x="6620256" y="5449824"/>
            <a:ext cx="4828032" cy="1097280"/>
          </a:xfrm>
          <a:prstGeom prst="rect">
            <a:avLst/>
          </a:prstGeom>
          <a:noFill/>
          <a:ln/>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182033"/>
                </a:solidFill>
                <a:effectLst/>
                <a:uLnTx/>
                <a:uFillTx/>
                <a:latin typeface="Calibri" panose="020F0502020204030204"/>
                <a:ea typeface="+mn-ea"/>
                <a:cs typeface="+mn-cs"/>
              </a:rPr>
              <a:t>Best for complex graph-based custom orchestration chains.</a:t>
            </a: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182033"/>
                </a:solidFill>
                <a:effectLst/>
                <a:uLnTx/>
                <a:uFillTx/>
                <a:latin typeface="Calibri" panose="020F0502020204030204"/>
                <a:ea typeface="+mn-ea"/>
                <a:cs typeface="+mn-cs"/>
              </a:rPr>
              <a:t>Core advantage: flexible structured workflow paths.</a:t>
            </a: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 15">
            <a:extLst>
              <a:ext uri="{FF2B5EF4-FFF2-40B4-BE49-F238E27FC236}">
                <a16:creationId xmlns:a16="http://schemas.microsoft.com/office/drawing/2014/main" id="{81277871-27B2-2255-EEC1-4E2AF754DCB4}"/>
              </a:ext>
            </a:extLst>
          </p:cNvPr>
          <p:cNvSpPr/>
          <p:nvPr/>
        </p:nvSpPr>
        <p:spPr>
          <a:xfrm>
            <a:off x="6569964" y="2258268"/>
            <a:ext cx="4928616" cy="1207008"/>
          </a:xfrm>
          <a:prstGeom prst="rect">
            <a:avLst/>
          </a:prstGeom>
          <a:noFill/>
          <a:ln/>
        </p:spPr>
        <p:txBody>
          <a:bodyPr wrap="square" lIns="0" tIns="0" rIns="0" b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182033"/>
                </a:solidFill>
                <a:effectLst/>
                <a:uLnTx/>
                <a:uFillTx/>
                <a:latin typeface="Calibri" panose="020F0502020204030204"/>
                <a:ea typeface="+mn-ea"/>
                <a:cs typeface="+mn-cs"/>
              </a:rPr>
              <a:t>Best for GCP-native infrastructure and multi-language enterprise backends.</a:t>
            </a: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srgbClr val="182033"/>
                </a:solidFill>
                <a:effectLst/>
                <a:uLnTx/>
                <a:uFillTx/>
                <a:latin typeface="Calibri" panose="020F0502020204030204"/>
                <a:ea typeface="+mn-ea"/>
                <a:cs typeface="+mn-cs"/>
              </a:rPr>
              <a:t>Core advantage: no Python dependency needed in Java/Go microservices.</a:t>
            </a:r>
            <a:endPar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Shape 4">
            <a:extLst>
              <a:ext uri="{FF2B5EF4-FFF2-40B4-BE49-F238E27FC236}">
                <a16:creationId xmlns:a16="http://schemas.microsoft.com/office/drawing/2014/main" id="{D46A4E2A-C976-D45D-2C8F-82600B295DF9}"/>
              </a:ext>
            </a:extLst>
          </p:cNvPr>
          <p:cNvSpPr/>
          <p:nvPr/>
        </p:nvSpPr>
        <p:spPr>
          <a:xfrm>
            <a:off x="10927080" y="310896"/>
            <a:ext cx="658368" cy="658368"/>
          </a:xfrm>
          <a:prstGeom prst="roundRect">
            <a:avLst>
              <a:gd name="adj" fmla="val 11111"/>
            </a:avLst>
          </a:prstGeom>
          <a:solidFill>
            <a:srgbClr val="1A73E8"/>
          </a:solidFill>
          <a:ln w="12700">
            <a:solidFill>
              <a:srgbClr val="1A73E8"/>
            </a:solidFill>
            <a:prstDash val="solid"/>
          </a:ln>
        </p:spPr>
      </p:sp>
      <p:sp>
        <p:nvSpPr>
          <p:cNvPr id="26" name="Text 5">
            <a:extLst>
              <a:ext uri="{FF2B5EF4-FFF2-40B4-BE49-F238E27FC236}">
                <a16:creationId xmlns:a16="http://schemas.microsoft.com/office/drawing/2014/main" id="{DB48B325-EAB2-0EDA-660E-A7A9029AA41E}"/>
              </a:ext>
            </a:extLst>
          </p:cNvPr>
          <p:cNvSpPr/>
          <p:nvPr/>
        </p:nvSpPr>
        <p:spPr>
          <a:xfrm>
            <a:off x="10927080" y="411480"/>
            <a:ext cx="658368" cy="466344"/>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panose="020F0502020204030204"/>
                <a:ea typeface="+mn-ea"/>
                <a:cs typeface="+mn-cs"/>
              </a:rPr>
              <a:t>3</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7090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49078-6BCA-EC1F-54A9-B0CE68CB0A4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5E3CF6-E232-BFA8-566B-76BF9ED400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FF71F-CF6A-4C46-8F9B-61D49EEA70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ext 0">
            <a:extLst>
              <a:ext uri="{FF2B5EF4-FFF2-40B4-BE49-F238E27FC236}">
                <a16:creationId xmlns:a16="http://schemas.microsoft.com/office/drawing/2014/main" id="{64A4819C-21E8-B5CE-59FE-E8E27CAA9DED}"/>
              </a:ext>
            </a:extLst>
          </p:cNvPr>
          <p:cNvSpPr/>
          <p:nvPr/>
        </p:nvSpPr>
        <p:spPr>
          <a:xfrm>
            <a:off x="548640" y="146304"/>
            <a:ext cx="4967740" cy="530352"/>
          </a:xfrm>
          <a:prstGeom prst="rect">
            <a:avLst/>
          </a:prstGeom>
          <a:noFill/>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A73E8"/>
                </a:solidFill>
                <a:effectLst/>
                <a:uLnTx/>
                <a:uFillTx/>
                <a:latin typeface="Calibri" panose="020F0502020204030204"/>
                <a:ea typeface="+mn-ea"/>
                <a:cs typeface="+mn-cs"/>
              </a:rPr>
              <a:t>Google I/O 2026</a:t>
            </a: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 1">
            <a:extLst>
              <a:ext uri="{FF2B5EF4-FFF2-40B4-BE49-F238E27FC236}">
                <a16:creationId xmlns:a16="http://schemas.microsoft.com/office/drawing/2014/main" id="{14EDC927-1E35-AD9E-8D07-206A1E3A46A3}"/>
              </a:ext>
            </a:extLst>
          </p:cNvPr>
          <p:cNvSpPr/>
          <p:nvPr/>
        </p:nvSpPr>
        <p:spPr>
          <a:xfrm>
            <a:off x="548640" y="773192"/>
            <a:ext cx="9966960" cy="438912"/>
          </a:xfrm>
          <a:prstGeom prst="rect">
            <a:avLst/>
          </a:prstGeom>
          <a:noFill/>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B1F3A"/>
                </a:solidFill>
                <a:effectLst/>
                <a:uLnTx/>
                <a:uFillTx/>
                <a:latin typeface="Calibri" panose="020F0502020204030204"/>
                <a:ea typeface="+mn-ea"/>
                <a:cs typeface="+mn-cs"/>
              </a:rPr>
              <a:t>The Agentic Web</a:t>
            </a: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 2">
            <a:extLst>
              <a:ext uri="{FF2B5EF4-FFF2-40B4-BE49-F238E27FC236}">
                <a16:creationId xmlns:a16="http://schemas.microsoft.com/office/drawing/2014/main" id="{6E347077-F742-4105-7BB9-0B0108C7D2FF}"/>
              </a:ext>
            </a:extLst>
          </p:cNvPr>
          <p:cNvSpPr/>
          <p:nvPr/>
        </p:nvSpPr>
        <p:spPr>
          <a:xfrm>
            <a:off x="566928" y="1307592"/>
            <a:ext cx="10881360" cy="292608"/>
          </a:xfrm>
          <a:prstGeom prst="rect">
            <a:avLst/>
          </a:prstGeom>
          <a:noFill/>
          <a:ln/>
        </p:spPr>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5F6368"/>
                </a:solidFill>
                <a:effectLst/>
                <a:uLnTx/>
                <a:uFillTx/>
                <a:latin typeface="Calibri" panose="020F0502020204030204"/>
                <a:ea typeface="+mn-ea"/>
                <a:cs typeface="+mn-cs"/>
              </a:rPr>
              <a:t>Browser integration turns passive web browsing into an active transactional environment.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hape 3">
            <a:extLst>
              <a:ext uri="{FF2B5EF4-FFF2-40B4-BE49-F238E27FC236}">
                <a16:creationId xmlns:a16="http://schemas.microsoft.com/office/drawing/2014/main" id="{E18D8FA4-E07B-C491-34EC-37DDA5A3C14F}"/>
              </a:ext>
            </a:extLst>
          </p:cNvPr>
          <p:cNvSpPr/>
          <p:nvPr/>
        </p:nvSpPr>
        <p:spPr>
          <a:xfrm>
            <a:off x="548640" y="1719072"/>
            <a:ext cx="11064240" cy="0"/>
          </a:xfrm>
          <a:prstGeom prst="line">
            <a:avLst/>
          </a:prstGeom>
          <a:noFill/>
          <a:ln w="27940">
            <a:solidFill>
              <a:srgbClr val="1A73E8"/>
            </a:solidFill>
            <a:prstDash val="solid"/>
          </a:ln>
        </p:spPr>
      </p:sp>
      <p:sp>
        <p:nvSpPr>
          <p:cNvPr id="7" name="Shape 4">
            <a:extLst>
              <a:ext uri="{FF2B5EF4-FFF2-40B4-BE49-F238E27FC236}">
                <a16:creationId xmlns:a16="http://schemas.microsoft.com/office/drawing/2014/main" id="{859B6CEF-F6BA-0952-1699-BEC8A6147C68}"/>
              </a:ext>
            </a:extLst>
          </p:cNvPr>
          <p:cNvSpPr/>
          <p:nvPr/>
        </p:nvSpPr>
        <p:spPr>
          <a:xfrm>
            <a:off x="10927080" y="310896"/>
            <a:ext cx="658368" cy="658368"/>
          </a:xfrm>
          <a:prstGeom prst="roundRect">
            <a:avLst>
              <a:gd name="adj" fmla="val 11111"/>
            </a:avLst>
          </a:prstGeom>
          <a:solidFill>
            <a:srgbClr val="1A73E8"/>
          </a:solidFill>
          <a:ln w="12700">
            <a:solidFill>
              <a:srgbClr val="1A73E8"/>
            </a:solidFill>
            <a:prstDash val="solid"/>
          </a:ln>
        </p:spPr>
      </p:sp>
      <p:sp>
        <p:nvSpPr>
          <p:cNvPr id="8" name="Text 5">
            <a:extLst>
              <a:ext uri="{FF2B5EF4-FFF2-40B4-BE49-F238E27FC236}">
                <a16:creationId xmlns:a16="http://schemas.microsoft.com/office/drawing/2014/main" id="{43A60A1D-0810-80D6-DF29-DCD66B4C1E0F}"/>
              </a:ext>
            </a:extLst>
          </p:cNvPr>
          <p:cNvSpPr/>
          <p:nvPr/>
        </p:nvSpPr>
        <p:spPr>
          <a:xfrm>
            <a:off x="10927080" y="411480"/>
            <a:ext cx="658368" cy="466344"/>
          </a:xfrm>
          <a:prstGeom prst="rect">
            <a:avLst/>
          </a:prstGeom>
          <a:noFill/>
          <a:ln/>
        </p:spPr>
        <p:txBody>
          <a:bodyPr wrap="squar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panose="020F0502020204030204"/>
                <a:ea typeface="+mn-ea"/>
                <a:cs typeface="+mn-cs"/>
              </a:rPr>
              <a:t>4</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Shape 6">
            <a:extLst>
              <a:ext uri="{FF2B5EF4-FFF2-40B4-BE49-F238E27FC236}">
                <a16:creationId xmlns:a16="http://schemas.microsoft.com/office/drawing/2014/main" id="{B817518C-0CC4-5C29-641F-21FDEEC1F347}"/>
              </a:ext>
            </a:extLst>
          </p:cNvPr>
          <p:cNvSpPr/>
          <p:nvPr/>
        </p:nvSpPr>
        <p:spPr>
          <a:xfrm>
            <a:off x="658368" y="1874520"/>
            <a:ext cx="5257800" cy="2304288"/>
          </a:xfrm>
          <a:prstGeom prst="roundRect">
            <a:avLst>
              <a:gd name="adj" fmla="val 3175"/>
            </a:avLst>
          </a:prstGeom>
          <a:solidFill>
            <a:srgbClr val="EAF2FF"/>
          </a:solidFill>
          <a:ln w="16510">
            <a:solidFill>
              <a:srgbClr val="1A73E8"/>
            </a:solidFill>
            <a:prstDash val="solid"/>
          </a:ln>
          <a:effectLst>
            <a:outerShdw blurRad="12700" dist="50800" dir="2700000" algn="bl" rotWithShape="0">
              <a:srgbClr val="D8DEE9">
                <a:alpha val="18000"/>
              </a:srgbClr>
            </a:outerShdw>
          </a:effectLst>
        </p:spPr>
      </p:sp>
      <p:sp>
        <p:nvSpPr>
          <p:cNvPr id="10" name="Text 7">
            <a:extLst>
              <a:ext uri="{FF2B5EF4-FFF2-40B4-BE49-F238E27FC236}">
                <a16:creationId xmlns:a16="http://schemas.microsoft.com/office/drawing/2014/main" id="{7172DBE4-6BFD-F91F-599F-950F37BE0472}"/>
              </a:ext>
            </a:extLst>
          </p:cNvPr>
          <p:cNvSpPr/>
          <p:nvPr/>
        </p:nvSpPr>
        <p:spPr>
          <a:xfrm>
            <a:off x="877824" y="2075688"/>
            <a:ext cx="4818888" cy="384048"/>
          </a:xfrm>
          <a:prstGeom prst="rect">
            <a:avLst/>
          </a:prstGeom>
          <a:noFill/>
          <a:ln/>
        </p:spPr>
        <p:txBody>
          <a:bodyPr wrap="square" lIns="0" tIns="0" rIns="0" bIns="0" rtlCol="0"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A73E8"/>
                </a:solidFill>
                <a:effectLst/>
                <a:uLnTx/>
                <a:uFillTx/>
                <a:latin typeface="Calibri" panose="020F0502020204030204"/>
                <a:ea typeface="+mn-ea"/>
                <a:cs typeface="+mn-cs"/>
              </a:rPr>
              <a:t>WebMCP</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 8">
            <a:extLst>
              <a:ext uri="{FF2B5EF4-FFF2-40B4-BE49-F238E27FC236}">
                <a16:creationId xmlns:a16="http://schemas.microsoft.com/office/drawing/2014/main" id="{3A098D57-BA4C-DB90-4F16-C48A07191401}"/>
              </a:ext>
            </a:extLst>
          </p:cNvPr>
          <p:cNvSpPr/>
          <p:nvPr/>
        </p:nvSpPr>
        <p:spPr>
          <a:xfrm>
            <a:off x="877824" y="2642616"/>
            <a:ext cx="4818888" cy="1335024"/>
          </a:xfrm>
          <a:prstGeom prst="rect">
            <a:avLst/>
          </a:prstGeom>
          <a:noFill/>
          <a:ln/>
        </p:spPr>
        <p:txBody>
          <a:bodyPr wrap="square" lIns="0" tIns="0" rIns="0" bIns="0" rtlCol="0" anchor="t">
            <a:normAutofit fontScale="9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30" b="0" i="0" u="none" strike="noStrike" kern="1200" cap="none" spc="0" normalizeH="0" baseline="0" noProof="0" dirty="0">
                <a:ln>
                  <a:noFill/>
                </a:ln>
                <a:solidFill>
                  <a:srgbClr val="182033"/>
                </a:solidFill>
                <a:effectLst/>
                <a:uLnTx/>
                <a:uFillTx/>
                <a:latin typeface="Calibri" panose="020F0502020204030204"/>
                <a:ea typeface="+mn-ea"/>
                <a:cs typeface="+mn-cs"/>
              </a:rPr>
              <a:t>New proposed open web standard that exposes structured JavaScript functions and HTML forms as machine-readable toolkits. Browser-based agents can interact with web components natively and execute bookings, checkouts, and other transactions reliably.</a:t>
            </a:r>
            <a:endParaRPr kumimoji="0" lang="en-US" sz="193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Shape 9">
            <a:extLst>
              <a:ext uri="{FF2B5EF4-FFF2-40B4-BE49-F238E27FC236}">
                <a16:creationId xmlns:a16="http://schemas.microsoft.com/office/drawing/2014/main" id="{DC4945B9-1B19-4453-6F12-470B4D768C8F}"/>
              </a:ext>
            </a:extLst>
          </p:cNvPr>
          <p:cNvSpPr/>
          <p:nvPr/>
        </p:nvSpPr>
        <p:spPr>
          <a:xfrm>
            <a:off x="6291072" y="1874520"/>
            <a:ext cx="5257800" cy="2304288"/>
          </a:xfrm>
          <a:prstGeom prst="roundRect">
            <a:avLst>
              <a:gd name="adj" fmla="val 3175"/>
            </a:avLst>
          </a:prstGeom>
          <a:solidFill>
            <a:srgbClr val="F7FBFF"/>
          </a:solidFill>
          <a:ln w="16510">
            <a:solidFill>
              <a:srgbClr val="1A73E8"/>
            </a:solidFill>
            <a:prstDash val="solid"/>
          </a:ln>
          <a:effectLst>
            <a:outerShdw blurRad="12700" dist="50800" dir="2700000" algn="bl" rotWithShape="0">
              <a:srgbClr val="D8DEE9">
                <a:alpha val="18000"/>
              </a:srgbClr>
            </a:outerShdw>
          </a:effectLst>
        </p:spPr>
      </p:sp>
      <p:sp>
        <p:nvSpPr>
          <p:cNvPr id="13" name="Text 10">
            <a:extLst>
              <a:ext uri="{FF2B5EF4-FFF2-40B4-BE49-F238E27FC236}">
                <a16:creationId xmlns:a16="http://schemas.microsoft.com/office/drawing/2014/main" id="{0C050AAE-D40E-3713-02F6-CEC724198857}"/>
              </a:ext>
            </a:extLst>
          </p:cNvPr>
          <p:cNvSpPr/>
          <p:nvPr/>
        </p:nvSpPr>
        <p:spPr>
          <a:xfrm>
            <a:off x="6510528" y="2075688"/>
            <a:ext cx="4818888" cy="384048"/>
          </a:xfrm>
          <a:prstGeom prst="rect">
            <a:avLst/>
          </a:prstGeom>
          <a:noFill/>
          <a:ln/>
        </p:spPr>
        <p:txBody>
          <a:bodyPr wrap="square" lIns="0" tIns="0" rIns="0" bIns="0" rtlCol="0"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A73E8"/>
                </a:solidFill>
                <a:effectLst/>
                <a:uLnTx/>
                <a:uFillTx/>
                <a:latin typeface="Calibri" panose="020F0502020204030204"/>
                <a:ea typeface="+mn-ea"/>
                <a:cs typeface="+mn-cs"/>
              </a:rPr>
              <a:t>Chrome Auto Browse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 11">
            <a:extLst>
              <a:ext uri="{FF2B5EF4-FFF2-40B4-BE49-F238E27FC236}">
                <a16:creationId xmlns:a16="http://schemas.microsoft.com/office/drawing/2014/main" id="{BF2AF743-A8AF-4289-25E3-78FDA93D3C9A}"/>
              </a:ext>
            </a:extLst>
          </p:cNvPr>
          <p:cNvSpPr/>
          <p:nvPr/>
        </p:nvSpPr>
        <p:spPr>
          <a:xfrm>
            <a:off x="6510528" y="2642616"/>
            <a:ext cx="4818888" cy="1335024"/>
          </a:xfrm>
          <a:prstGeom prst="rect">
            <a:avLst/>
          </a:prstGeom>
          <a:noFill/>
          <a:ln/>
        </p:spPr>
        <p:txBody>
          <a:bodyPr wrap="square" lIns="0" tIns="0" rIns="0" b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30" b="0" i="0" u="none" strike="noStrike" kern="1200" cap="none" spc="0" normalizeH="0" baseline="0" noProof="0" dirty="0">
                <a:ln>
                  <a:noFill/>
                </a:ln>
                <a:solidFill>
                  <a:srgbClr val="182033"/>
                </a:solidFill>
                <a:effectLst/>
                <a:uLnTx/>
                <a:uFillTx/>
                <a:latin typeface="Calibri" panose="020F0502020204030204"/>
                <a:ea typeface="+mn-ea"/>
                <a:cs typeface="+mn-cs"/>
              </a:rPr>
              <a:t>Chrome and DevTools capability that allows Gemini to autonomously navigate, debug, optimize code bases, and complete end-user web tasks natively within the browser window.</a:t>
            </a:r>
            <a:endParaRPr kumimoji="0" lang="en-US" sz="193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Shape 12">
            <a:extLst>
              <a:ext uri="{FF2B5EF4-FFF2-40B4-BE49-F238E27FC236}">
                <a16:creationId xmlns:a16="http://schemas.microsoft.com/office/drawing/2014/main" id="{17E4DD04-D2B7-4442-C70E-CDBE04F58B5F}"/>
              </a:ext>
            </a:extLst>
          </p:cNvPr>
          <p:cNvSpPr/>
          <p:nvPr/>
        </p:nvSpPr>
        <p:spPr>
          <a:xfrm>
            <a:off x="658368" y="4608576"/>
            <a:ext cx="10881360" cy="1234440"/>
          </a:xfrm>
          <a:prstGeom prst="roundRect">
            <a:avLst>
              <a:gd name="adj" fmla="val 5926"/>
            </a:avLst>
          </a:prstGeom>
          <a:solidFill>
            <a:srgbClr val="FFFFFF"/>
          </a:solidFill>
          <a:ln w="17780">
            <a:solidFill>
              <a:srgbClr val="34A853"/>
            </a:solidFill>
            <a:prstDash val="solid"/>
          </a:ln>
          <a:effectLst>
            <a:outerShdw blurRad="12700" dist="50800" dir="2700000" algn="bl" rotWithShape="0">
              <a:srgbClr val="D8DEE9">
                <a:alpha val="18000"/>
              </a:srgbClr>
            </a:outerShdw>
          </a:effectLst>
        </p:spPr>
      </p:sp>
      <p:sp>
        <p:nvSpPr>
          <p:cNvPr id="16" name="Text 13">
            <a:extLst>
              <a:ext uri="{FF2B5EF4-FFF2-40B4-BE49-F238E27FC236}">
                <a16:creationId xmlns:a16="http://schemas.microsoft.com/office/drawing/2014/main" id="{E27F6AA2-1EA7-8C64-4744-938B3EDCC723}"/>
              </a:ext>
            </a:extLst>
          </p:cNvPr>
          <p:cNvSpPr/>
          <p:nvPr/>
        </p:nvSpPr>
        <p:spPr>
          <a:xfrm>
            <a:off x="914400" y="4818888"/>
            <a:ext cx="2423160" cy="320040"/>
          </a:xfrm>
          <a:prstGeom prst="rect">
            <a:avLst/>
          </a:prstGeom>
          <a:noFill/>
          <a:ln/>
        </p:spPr>
        <p:txBody>
          <a:bodyPr wrap="square" lIns="0" tIns="0" rIns="0" b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34A853"/>
                </a:solidFill>
                <a:effectLst/>
                <a:uLnTx/>
                <a:uFillTx/>
                <a:latin typeface="Calibri" panose="020F0502020204030204"/>
                <a:ea typeface="+mn-ea"/>
                <a:cs typeface="+mn-cs"/>
              </a:rPr>
              <a:t>Big Takeaway</a:t>
            </a:r>
            <a:endParaRPr kumimoji="0" lang="en-US" sz="2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 14">
            <a:extLst>
              <a:ext uri="{FF2B5EF4-FFF2-40B4-BE49-F238E27FC236}">
                <a16:creationId xmlns:a16="http://schemas.microsoft.com/office/drawing/2014/main" id="{F04F542D-8DFC-8249-043E-3B9D9B46B766}"/>
              </a:ext>
            </a:extLst>
          </p:cNvPr>
          <p:cNvSpPr/>
          <p:nvPr/>
        </p:nvSpPr>
        <p:spPr>
          <a:xfrm>
            <a:off x="3401568" y="4773168"/>
            <a:ext cx="7726680" cy="566928"/>
          </a:xfrm>
          <a:prstGeom prst="rect">
            <a:avLst/>
          </a:prstGeom>
          <a:noFill/>
          <a:ln/>
        </p:spPr>
        <p:txBody>
          <a:bodyPr wrap="square" lIns="0" tIns="0" rIns="0" bIns="0" rtlCol="0" anchor="ct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0B1F3A"/>
                </a:solidFill>
                <a:effectLst/>
                <a:uLnTx/>
                <a:uFillTx/>
                <a:latin typeface="Calibri" panose="020F0502020204030204"/>
                <a:ea typeface="+mn-ea"/>
                <a:cs typeface="+mn-cs"/>
              </a:rPr>
              <a:t>Google’s 2026 strategy centers on persistent agents across models, consumer products, enterprise frameworks, and the web.</a:t>
            </a:r>
            <a:endParaRPr kumimoji="0" lang="en-US" sz="2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 15">
            <a:extLst>
              <a:ext uri="{FF2B5EF4-FFF2-40B4-BE49-F238E27FC236}">
                <a16:creationId xmlns:a16="http://schemas.microsoft.com/office/drawing/2014/main" id="{833B4E6F-1B0B-8217-A231-92C9EAB86D05}"/>
              </a:ext>
            </a:extLst>
          </p:cNvPr>
          <p:cNvSpPr/>
          <p:nvPr/>
        </p:nvSpPr>
        <p:spPr>
          <a:xfrm>
            <a:off x="914400" y="5532120"/>
            <a:ext cx="10195560" cy="274320"/>
          </a:xfrm>
          <a:prstGeom prst="rect">
            <a:avLst/>
          </a:prstGeom>
          <a:noFill/>
          <a:ln/>
        </p:spPr>
        <p:txBody>
          <a:bodyPr wrap="square" lIns="0" tIns="0" rIns="0" bIns="0" rtlCol="0" anchor="ctr">
            <a:normAutofit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950" b="1" i="0" u="none" strike="noStrike" kern="1200" cap="none" spc="0" normalizeH="0" baseline="0" noProof="0" dirty="0">
                <a:ln>
                  <a:noFill/>
                </a:ln>
                <a:solidFill>
                  <a:srgbClr val="1A73E8"/>
                </a:solidFill>
                <a:effectLst/>
                <a:uLnTx/>
                <a:uFillTx/>
                <a:latin typeface="Calibri" panose="020F0502020204030204"/>
                <a:ea typeface="+mn-ea"/>
                <a:cs typeface="+mn-cs"/>
              </a:rPr>
              <a:t>The shift: agents become persistent workflow operators — not just chat interfaces.</a:t>
            </a:r>
            <a:endParaRPr kumimoji="0" lang="en-US" sz="19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1839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DA106-8112-A59E-BB4B-1835B4D5001F}"/>
              </a:ext>
            </a:extLst>
          </p:cNvPr>
          <p:cNvSpPr>
            <a:spLocks noGrp="1"/>
          </p:cNvSpPr>
          <p:nvPr>
            <p:ph type="title"/>
          </p:nvPr>
        </p:nvSpPr>
        <p:spPr/>
        <p:txBody>
          <a:bodyPr>
            <a:normAutofit fontScale="90000"/>
          </a:bodyPr>
          <a:lstStyle/>
          <a:p>
            <a:r>
              <a:rPr lang="en-US" dirty="0"/>
              <a:t>Google Antigravity, Claude Code, OpenAI Codex</a:t>
            </a:r>
            <a:br>
              <a:rPr lang="en-US" dirty="0"/>
            </a:br>
            <a:r>
              <a:rPr lang="en-US" dirty="0"/>
              <a:t>Gemini Spark, Claude </a:t>
            </a:r>
            <a:r>
              <a:rPr lang="en-US" dirty="0" err="1"/>
              <a:t>Cowork</a:t>
            </a:r>
            <a:r>
              <a:rPr lang="en-US" dirty="0"/>
              <a:t> </a:t>
            </a:r>
            <a:endParaRPr lang="en-TW" dirty="0"/>
          </a:p>
        </p:txBody>
      </p:sp>
      <p:sp>
        <p:nvSpPr>
          <p:cNvPr id="3" name="Content Placeholder 2">
            <a:extLst>
              <a:ext uri="{FF2B5EF4-FFF2-40B4-BE49-F238E27FC236}">
                <a16:creationId xmlns:a16="http://schemas.microsoft.com/office/drawing/2014/main" id="{FE3481BB-573C-A50D-60E2-29A47F33A312}"/>
              </a:ext>
            </a:extLst>
          </p:cNvPr>
          <p:cNvSpPr>
            <a:spLocks noGrp="1"/>
          </p:cNvSpPr>
          <p:nvPr>
            <p:ph idx="1"/>
          </p:nvPr>
        </p:nvSpPr>
        <p:spPr>
          <a:xfrm>
            <a:off x="534389" y="1615044"/>
            <a:ext cx="11222181" cy="5107852"/>
          </a:xfrm>
        </p:spPr>
        <p:txBody>
          <a:bodyPr>
            <a:noAutofit/>
          </a:bodyPr>
          <a:lstStyle/>
          <a:p>
            <a:pPr>
              <a:spcAft>
                <a:spcPts val="600"/>
              </a:spcAft>
            </a:pPr>
            <a:r>
              <a:rPr lang="en-US" sz="2800" dirty="0">
                <a:solidFill>
                  <a:srgbClr val="C00000"/>
                </a:solidFill>
              </a:rPr>
              <a:t>Antigravity / Claude Code / Codex</a:t>
            </a:r>
            <a:r>
              <a:rPr lang="en-US" sz="2800" dirty="0"/>
              <a:t>: writing software.</a:t>
            </a:r>
          </a:p>
          <a:p>
            <a:pPr>
              <a:spcAft>
                <a:spcPts val="600"/>
              </a:spcAft>
            </a:pPr>
            <a:r>
              <a:rPr lang="en-US" sz="2800" dirty="0">
                <a:solidFill>
                  <a:srgbClr val="C00000"/>
                </a:solidFill>
              </a:rPr>
              <a:t>Gemini Spark / Claude </a:t>
            </a:r>
            <a:r>
              <a:rPr lang="en-US" sz="2800" dirty="0" err="1">
                <a:solidFill>
                  <a:srgbClr val="C00000"/>
                </a:solidFill>
              </a:rPr>
              <a:t>Cowork</a:t>
            </a:r>
            <a:r>
              <a:rPr lang="en-US" sz="2800" dirty="0"/>
              <a:t>: commercialized knowledge work and personal assistance.</a:t>
            </a:r>
          </a:p>
          <a:p>
            <a:pPr>
              <a:spcAft>
                <a:spcPts val="600"/>
              </a:spcAft>
            </a:pPr>
            <a:r>
              <a:rPr lang="en-US" sz="2800" dirty="0" err="1"/>
              <a:t>OpenClaw</a:t>
            </a:r>
            <a:r>
              <a:rPr lang="en-US" sz="2800" dirty="0"/>
              <a:t>: open-source personal-assistant entry points and communication-channel integration.</a:t>
            </a:r>
          </a:p>
          <a:p>
            <a:pPr>
              <a:spcAft>
                <a:spcPts val="600"/>
              </a:spcAft>
            </a:pPr>
            <a:r>
              <a:rPr lang="en-US" sz="2800" dirty="0"/>
              <a:t>Hermes Agent: long-term memory, self-learning, and skill accumulation.</a:t>
            </a:r>
          </a:p>
          <a:p>
            <a:pPr>
              <a:spcAft>
                <a:spcPts val="600"/>
              </a:spcAft>
            </a:pPr>
            <a:r>
              <a:rPr lang="en-US" sz="2800" dirty="0"/>
              <a:t>Architecture for Agentic AI:</a:t>
            </a:r>
          </a:p>
          <a:p>
            <a:pPr lvl="1">
              <a:spcAft>
                <a:spcPts val="600"/>
              </a:spcAft>
            </a:pPr>
            <a:r>
              <a:rPr lang="en-US" dirty="0"/>
              <a:t>Use commercial agents for high-quality task execution</a:t>
            </a:r>
          </a:p>
          <a:p>
            <a:pPr lvl="1">
              <a:spcAft>
                <a:spcPts val="600"/>
              </a:spcAft>
            </a:pPr>
            <a:r>
              <a:rPr lang="en-US" dirty="0"/>
              <a:t>Use open-source agents for self-hosting, communication channels, memory, workflows, and data control</a:t>
            </a:r>
            <a:endParaRPr lang="en-TW" dirty="0"/>
          </a:p>
        </p:txBody>
      </p:sp>
      <p:sp>
        <p:nvSpPr>
          <p:cNvPr id="4" name="Slide Number Placeholder 3">
            <a:extLst>
              <a:ext uri="{FF2B5EF4-FFF2-40B4-BE49-F238E27FC236}">
                <a16:creationId xmlns:a16="http://schemas.microsoft.com/office/drawing/2014/main" id="{68D6678D-9D95-8F37-7766-EAE57D30D3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FF71F-CF6A-4C46-8F9B-61D49EEA70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766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B7D7E77-1C11-A43D-F9EA-30A45FBB2A12}"/>
              </a:ext>
            </a:extLst>
          </p:cNvPr>
          <p:cNvGraphicFramePr>
            <a:graphicFrameLocks noGrp="1"/>
          </p:cNvGraphicFramePr>
          <p:nvPr>
            <p:ph idx="1"/>
          </p:nvPr>
        </p:nvGraphicFramePr>
        <p:xfrm>
          <a:off x="435430" y="464151"/>
          <a:ext cx="11321139" cy="6217920"/>
        </p:xfrm>
        <a:graphic>
          <a:graphicData uri="http://schemas.openxmlformats.org/drawingml/2006/table">
            <a:tbl>
              <a:tblPr/>
              <a:tblGrid>
                <a:gridCol w="3773713">
                  <a:extLst>
                    <a:ext uri="{9D8B030D-6E8A-4147-A177-3AD203B41FA5}">
                      <a16:colId xmlns:a16="http://schemas.microsoft.com/office/drawing/2014/main" val="216345350"/>
                    </a:ext>
                  </a:extLst>
                </a:gridCol>
                <a:gridCol w="3773713">
                  <a:extLst>
                    <a:ext uri="{9D8B030D-6E8A-4147-A177-3AD203B41FA5}">
                      <a16:colId xmlns:a16="http://schemas.microsoft.com/office/drawing/2014/main" val="3396276221"/>
                    </a:ext>
                  </a:extLst>
                </a:gridCol>
                <a:gridCol w="3773713">
                  <a:extLst>
                    <a:ext uri="{9D8B030D-6E8A-4147-A177-3AD203B41FA5}">
                      <a16:colId xmlns:a16="http://schemas.microsoft.com/office/drawing/2014/main" val="3419243466"/>
                    </a:ext>
                  </a:extLst>
                </a:gridCol>
              </a:tblGrid>
              <a:tr h="765079">
                <a:tc>
                  <a:txBody>
                    <a:bodyPr/>
                    <a:lstStyle/>
                    <a:p>
                      <a:pPr>
                        <a:buNone/>
                      </a:pPr>
                      <a:r>
                        <a:rPr lang="en-TW" sz="2400" b="1" dirty="0">
                          <a:solidFill>
                            <a:schemeClr val="tx1"/>
                          </a:solidFill>
                          <a:latin typeface="Calibri" panose="020F0502020204030204" pitchFamily="34" charset="0"/>
                          <a:cs typeface="Calibri" panose="020F0502020204030204" pitchFamily="34" charset="0"/>
                        </a:rPr>
                        <a:t>Need</a:t>
                      </a:r>
                    </a:p>
                  </a:txBody>
                  <a:tcPr anchor="ctr">
                    <a:lnL>
                      <a:noFill/>
                    </a:lnL>
                    <a:lnR>
                      <a:noFill/>
                    </a:lnR>
                    <a:lnT>
                      <a:noFill/>
                    </a:lnT>
                    <a:lnB>
                      <a:noFill/>
                    </a:lnB>
                    <a:noFill/>
                  </a:tcPr>
                </a:tc>
                <a:tc>
                  <a:txBody>
                    <a:bodyPr/>
                    <a:lstStyle/>
                    <a:p>
                      <a:pPr>
                        <a:buNone/>
                      </a:pPr>
                      <a:r>
                        <a:rPr lang="en-TW" sz="2400" b="1" dirty="0">
                          <a:solidFill>
                            <a:schemeClr val="tx1"/>
                          </a:solidFill>
                          <a:latin typeface="Calibri" panose="020F0502020204030204" pitchFamily="34" charset="0"/>
                          <a:cs typeface="Calibri" panose="020F0502020204030204" pitchFamily="34" charset="0"/>
                        </a:rPr>
                        <a:t>Commercial Products</a:t>
                      </a:r>
                    </a:p>
                  </a:txBody>
                  <a:tcPr anchor="ctr">
                    <a:lnL>
                      <a:noFill/>
                    </a:lnL>
                    <a:lnR>
                      <a:noFill/>
                    </a:lnR>
                    <a:lnT>
                      <a:noFill/>
                    </a:lnT>
                    <a:lnB>
                      <a:noFill/>
                    </a:lnB>
                    <a:noFill/>
                  </a:tcPr>
                </a:tc>
                <a:tc>
                  <a:txBody>
                    <a:bodyPr/>
                    <a:lstStyle/>
                    <a:p>
                      <a:pPr>
                        <a:buNone/>
                      </a:pPr>
                      <a:r>
                        <a:rPr lang="en-TW" sz="2400" b="1" dirty="0">
                          <a:solidFill>
                            <a:schemeClr val="tx1"/>
                          </a:solidFill>
                          <a:latin typeface="Calibri" panose="020F0502020204030204" pitchFamily="34" charset="0"/>
                          <a:cs typeface="Calibri" panose="020F0502020204030204" pitchFamily="34" charset="0"/>
                        </a:rPr>
                        <a:t>Open-Source Alternatives / Complements</a:t>
                      </a:r>
                    </a:p>
                  </a:txBody>
                  <a:tcPr anchor="ctr">
                    <a:lnL>
                      <a:noFill/>
                    </a:lnL>
                    <a:lnR>
                      <a:noFill/>
                    </a:lnR>
                    <a:lnT>
                      <a:noFill/>
                    </a:lnT>
                    <a:lnB>
                      <a:noFill/>
                    </a:lnB>
                    <a:noFill/>
                  </a:tcPr>
                </a:tc>
                <a:extLst>
                  <a:ext uri="{0D108BD9-81ED-4DB2-BD59-A6C34878D82A}">
                    <a16:rowId xmlns:a16="http://schemas.microsoft.com/office/drawing/2014/main" val="3172110204"/>
                  </a:ext>
                </a:extLst>
              </a:tr>
              <a:tr h="765079">
                <a:tc>
                  <a:txBody>
                    <a:bodyPr/>
                    <a:lstStyle/>
                    <a:p>
                      <a:pPr>
                        <a:buNone/>
                      </a:pPr>
                      <a:r>
                        <a:rPr lang="en-TW" sz="2400" b="1" dirty="0">
                          <a:solidFill>
                            <a:srgbClr val="C00000"/>
                          </a:solidFill>
                          <a:latin typeface="Calibri" panose="020F0502020204030204" pitchFamily="34" charset="0"/>
                          <a:cs typeface="Calibri" panose="020F0502020204030204" pitchFamily="34" charset="0"/>
                        </a:rPr>
                        <a:t>Software development</a:t>
                      </a:r>
                      <a:endParaRPr lang="en-TW" sz="2400" dirty="0">
                        <a:solidFill>
                          <a:srgbClr val="C00000"/>
                        </a:solidFill>
                        <a:latin typeface="Calibri" panose="020F0502020204030204" pitchFamily="34" charset="0"/>
                        <a:cs typeface="Calibri" panose="020F0502020204030204" pitchFamily="34" charset="0"/>
                      </a:endParaRPr>
                    </a:p>
                  </a:txBody>
                  <a:tcPr anchor="ctr">
                    <a:lnL>
                      <a:noFill/>
                    </a:lnL>
                    <a:lnR>
                      <a:noFill/>
                    </a:lnR>
                    <a:lnT>
                      <a:noFill/>
                    </a:lnT>
                    <a:lnB>
                      <a:noFill/>
                    </a:lnB>
                    <a:noFill/>
                  </a:tcPr>
                </a:tc>
                <a:tc>
                  <a:txBody>
                    <a:bodyPr/>
                    <a:lstStyle/>
                    <a:p>
                      <a:pPr>
                        <a:buNone/>
                      </a:pPr>
                      <a:r>
                        <a:rPr lang="en-TW" sz="2400" dirty="0">
                          <a:solidFill>
                            <a:srgbClr val="C00000"/>
                          </a:solidFill>
                          <a:latin typeface="Calibri" panose="020F0502020204030204" pitchFamily="34" charset="0"/>
                          <a:cs typeface="Calibri" panose="020F0502020204030204" pitchFamily="34" charset="0"/>
                        </a:rPr>
                        <a:t>Claude Code, OpenAI Codex, Google Antigravity</a:t>
                      </a:r>
                    </a:p>
                  </a:txBody>
                  <a:tcPr anchor="ctr">
                    <a:lnL>
                      <a:noFill/>
                    </a:lnL>
                    <a:lnR>
                      <a:noFill/>
                    </a:lnR>
                    <a:lnT>
                      <a:noFill/>
                    </a:lnT>
                    <a:lnB>
                      <a:noFill/>
                    </a:lnB>
                    <a:noFill/>
                  </a:tcPr>
                </a:tc>
                <a:tc>
                  <a:txBody>
                    <a:bodyPr/>
                    <a:lstStyle/>
                    <a:p>
                      <a:pPr>
                        <a:buNone/>
                      </a:pPr>
                      <a:r>
                        <a:rPr lang="en-TW" sz="2400" dirty="0">
                          <a:solidFill>
                            <a:schemeClr val="tx1"/>
                          </a:solidFill>
                          <a:latin typeface="Calibri" panose="020F0502020204030204" pitchFamily="34" charset="0"/>
                          <a:cs typeface="Calibri" panose="020F0502020204030204" pitchFamily="34" charset="0"/>
                        </a:rPr>
                        <a:t>OpenCode, Aider, Cline, OpenHands, SWE-agent</a:t>
                      </a:r>
                    </a:p>
                  </a:txBody>
                  <a:tcPr anchor="ctr">
                    <a:lnL>
                      <a:noFill/>
                    </a:lnL>
                    <a:lnR>
                      <a:noFill/>
                    </a:lnR>
                    <a:lnT>
                      <a:noFill/>
                    </a:lnT>
                    <a:lnB>
                      <a:noFill/>
                    </a:lnB>
                    <a:noFill/>
                  </a:tcPr>
                </a:tc>
                <a:extLst>
                  <a:ext uri="{0D108BD9-81ED-4DB2-BD59-A6C34878D82A}">
                    <a16:rowId xmlns:a16="http://schemas.microsoft.com/office/drawing/2014/main" val="3289411022"/>
                  </a:ext>
                </a:extLst>
              </a:tr>
              <a:tr h="765079">
                <a:tc>
                  <a:txBody>
                    <a:bodyPr/>
                    <a:lstStyle/>
                    <a:p>
                      <a:pPr>
                        <a:buNone/>
                      </a:pPr>
                      <a:r>
                        <a:rPr lang="en-TW" sz="2400" b="1" dirty="0">
                          <a:solidFill>
                            <a:srgbClr val="C00000"/>
                          </a:solidFill>
                          <a:latin typeface="Calibri" panose="020F0502020204030204" pitchFamily="34" charset="0"/>
                          <a:cs typeface="Calibri" panose="020F0502020204030204" pitchFamily="34" charset="0"/>
                        </a:rPr>
                        <a:t>Multi-agent development platform</a:t>
                      </a:r>
                      <a:endParaRPr lang="en-TW" sz="2400" dirty="0">
                        <a:solidFill>
                          <a:srgbClr val="C00000"/>
                        </a:solidFill>
                        <a:latin typeface="Calibri" panose="020F0502020204030204" pitchFamily="34" charset="0"/>
                        <a:cs typeface="Calibri" panose="020F0502020204030204" pitchFamily="34" charset="0"/>
                      </a:endParaRPr>
                    </a:p>
                  </a:txBody>
                  <a:tcPr anchor="ctr">
                    <a:lnL>
                      <a:noFill/>
                    </a:lnL>
                    <a:lnR>
                      <a:noFill/>
                    </a:lnR>
                    <a:lnT>
                      <a:noFill/>
                    </a:lnT>
                    <a:lnB>
                      <a:noFill/>
                    </a:lnB>
                    <a:noFill/>
                  </a:tcPr>
                </a:tc>
                <a:tc>
                  <a:txBody>
                    <a:bodyPr/>
                    <a:lstStyle/>
                    <a:p>
                      <a:pPr>
                        <a:buNone/>
                      </a:pPr>
                      <a:r>
                        <a:rPr lang="en-TW" sz="2400" dirty="0">
                          <a:solidFill>
                            <a:srgbClr val="C00000"/>
                          </a:solidFill>
                          <a:latin typeface="Calibri" panose="020F0502020204030204" pitchFamily="34" charset="0"/>
                          <a:cs typeface="Calibri" panose="020F0502020204030204" pitchFamily="34" charset="0"/>
                        </a:rPr>
                        <a:t>Google Antigravity 2.0</a:t>
                      </a:r>
                    </a:p>
                  </a:txBody>
                  <a:tcPr anchor="ctr">
                    <a:lnL>
                      <a:noFill/>
                    </a:lnL>
                    <a:lnR>
                      <a:noFill/>
                    </a:lnR>
                    <a:lnT>
                      <a:noFill/>
                    </a:lnT>
                    <a:lnB>
                      <a:noFill/>
                    </a:lnB>
                    <a:noFill/>
                  </a:tcPr>
                </a:tc>
                <a:tc>
                  <a:txBody>
                    <a:bodyPr/>
                    <a:lstStyle/>
                    <a:p>
                      <a:pPr>
                        <a:buNone/>
                      </a:pPr>
                      <a:r>
                        <a:rPr lang="en-TW" sz="2400" dirty="0">
                          <a:solidFill>
                            <a:srgbClr val="C00000"/>
                          </a:solidFill>
                          <a:latin typeface="Calibri" panose="020F0502020204030204" pitchFamily="34" charset="0"/>
                          <a:cs typeface="Calibri" panose="020F0502020204030204" pitchFamily="34" charset="0"/>
                        </a:rPr>
                        <a:t>OpenHands SDK, LangGraph, CrewAI</a:t>
                      </a:r>
                    </a:p>
                  </a:txBody>
                  <a:tcPr anchor="ctr">
                    <a:lnL>
                      <a:noFill/>
                    </a:lnL>
                    <a:lnR>
                      <a:noFill/>
                    </a:lnR>
                    <a:lnT>
                      <a:noFill/>
                    </a:lnT>
                    <a:lnB>
                      <a:noFill/>
                    </a:lnB>
                    <a:noFill/>
                  </a:tcPr>
                </a:tc>
                <a:extLst>
                  <a:ext uri="{0D108BD9-81ED-4DB2-BD59-A6C34878D82A}">
                    <a16:rowId xmlns:a16="http://schemas.microsoft.com/office/drawing/2014/main" val="1906526137"/>
                  </a:ext>
                </a:extLst>
              </a:tr>
              <a:tr h="425044">
                <a:tc>
                  <a:txBody>
                    <a:bodyPr/>
                    <a:lstStyle/>
                    <a:p>
                      <a:pPr>
                        <a:buNone/>
                      </a:pPr>
                      <a:r>
                        <a:rPr lang="en-TW" sz="2400" b="1">
                          <a:solidFill>
                            <a:srgbClr val="C00000"/>
                          </a:solidFill>
                          <a:latin typeface="Calibri" panose="020F0502020204030204" pitchFamily="34" charset="0"/>
                          <a:cs typeface="Calibri" panose="020F0502020204030204" pitchFamily="34" charset="0"/>
                        </a:rPr>
                        <a:t>Knowledge-work coworker</a:t>
                      </a:r>
                      <a:endParaRPr lang="en-TW" sz="2400">
                        <a:solidFill>
                          <a:srgbClr val="C00000"/>
                        </a:solidFill>
                        <a:latin typeface="Calibri" panose="020F0502020204030204" pitchFamily="34" charset="0"/>
                        <a:cs typeface="Calibri" panose="020F0502020204030204" pitchFamily="34" charset="0"/>
                      </a:endParaRPr>
                    </a:p>
                  </a:txBody>
                  <a:tcPr anchor="ctr">
                    <a:lnL>
                      <a:noFill/>
                    </a:lnL>
                    <a:lnR>
                      <a:noFill/>
                    </a:lnR>
                    <a:lnT>
                      <a:noFill/>
                    </a:lnT>
                    <a:lnB>
                      <a:noFill/>
                    </a:lnB>
                    <a:noFill/>
                  </a:tcPr>
                </a:tc>
                <a:tc>
                  <a:txBody>
                    <a:bodyPr/>
                    <a:lstStyle/>
                    <a:p>
                      <a:pPr>
                        <a:buNone/>
                      </a:pPr>
                      <a:r>
                        <a:rPr lang="en-TW" sz="2400" dirty="0">
                          <a:solidFill>
                            <a:srgbClr val="C00000"/>
                          </a:solidFill>
                          <a:latin typeface="Calibri" panose="020F0502020204030204" pitchFamily="34" charset="0"/>
                          <a:cs typeface="Calibri" panose="020F0502020204030204" pitchFamily="34" charset="0"/>
                        </a:rPr>
                        <a:t>Claude Cowork</a:t>
                      </a:r>
                    </a:p>
                  </a:txBody>
                  <a:tcPr anchor="ctr">
                    <a:lnL>
                      <a:noFill/>
                    </a:lnL>
                    <a:lnR>
                      <a:noFill/>
                    </a:lnR>
                    <a:lnT>
                      <a:noFill/>
                    </a:lnT>
                    <a:lnB>
                      <a:noFill/>
                    </a:lnB>
                    <a:noFill/>
                  </a:tcPr>
                </a:tc>
                <a:tc>
                  <a:txBody>
                    <a:bodyPr/>
                    <a:lstStyle/>
                    <a:p>
                      <a:pPr>
                        <a:buNone/>
                      </a:pPr>
                      <a:r>
                        <a:rPr lang="en-TW" sz="2400" dirty="0">
                          <a:solidFill>
                            <a:srgbClr val="C00000"/>
                          </a:solidFill>
                          <a:latin typeface="Calibri" panose="020F0502020204030204" pitchFamily="34" charset="0"/>
                          <a:cs typeface="Calibri" panose="020F0502020204030204" pitchFamily="34" charset="0"/>
                        </a:rPr>
                        <a:t>Hermes Agent, Dify, n8n</a:t>
                      </a:r>
                    </a:p>
                  </a:txBody>
                  <a:tcPr anchor="ctr">
                    <a:lnL>
                      <a:noFill/>
                    </a:lnL>
                    <a:lnR>
                      <a:noFill/>
                    </a:lnR>
                    <a:lnT>
                      <a:noFill/>
                    </a:lnT>
                    <a:lnB>
                      <a:noFill/>
                    </a:lnB>
                    <a:noFill/>
                  </a:tcPr>
                </a:tc>
                <a:extLst>
                  <a:ext uri="{0D108BD9-81ED-4DB2-BD59-A6C34878D82A}">
                    <a16:rowId xmlns:a16="http://schemas.microsoft.com/office/drawing/2014/main" val="2794533312"/>
                  </a:ext>
                </a:extLst>
              </a:tr>
              <a:tr h="425044">
                <a:tc>
                  <a:txBody>
                    <a:bodyPr/>
                    <a:lstStyle/>
                    <a:p>
                      <a:pPr>
                        <a:buNone/>
                      </a:pPr>
                      <a:r>
                        <a:rPr lang="en-TW" sz="2400" b="1" dirty="0">
                          <a:solidFill>
                            <a:srgbClr val="C00000"/>
                          </a:solidFill>
                          <a:latin typeface="Calibri" panose="020F0502020204030204" pitchFamily="34" charset="0"/>
                          <a:cs typeface="Calibri" panose="020F0502020204030204" pitchFamily="34" charset="0"/>
                        </a:rPr>
                        <a:t>24/7 personal assistant</a:t>
                      </a:r>
                      <a:endParaRPr lang="en-TW" sz="2400" dirty="0">
                        <a:solidFill>
                          <a:srgbClr val="C00000"/>
                        </a:solidFill>
                        <a:latin typeface="Calibri" panose="020F0502020204030204" pitchFamily="34" charset="0"/>
                        <a:cs typeface="Calibri" panose="020F0502020204030204" pitchFamily="34" charset="0"/>
                      </a:endParaRPr>
                    </a:p>
                  </a:txBody>
                  <a:tcPr anchor="ctr">
                    <a:lnL>
                      <a:noFill/>
                    </a:lnL>
                    <a:lnR>
                      <a:noFill/>
                    </a:lnR>
                    <a:lnT>
                      <a:noFill/>
                    </a:lnT>
                    <a:lnB>
                      <a:noFill/>
                    </a:lnB>
                    <a:noFill/>
                  </a:tcPr>
                </a:tc>
                <a:tc>
                  <a:txBody>
                    <a:bodyPr/>
                    <a:lstStyle/>
                    <a:p>
                      <a:pPr>
                        <a:buNone/>
                      </a:pPr>
                      <a:r>
                        <a:rPr lang="en-TW" sz="2400" dirty="0">
                          <a:solidFill>
                            <a:srgbClr val="C00000"/>
                          </a:solidFill>
                          <a:latin typeface="Calibri" panose="020F0502020204030204" pitchFamily="34" charset="0"/>
                          <a:cs typeface="Calibri" panose="020F0502020204030204" pitchFamily="34" charset="0"/>
                        </a:rPr>
                        <a:t>Gemini Spark</a:t>
                      </a:r>
                    </a:p>
                  </a:txBody>
                  <a:tcPr anchor="ctr">
                    <a:lnL>
                      <a:noFill/>
                    </a:lnL>
                    <a:lnR>
                      <a:noFill/>
                    </a:lnR>
                    <a:lnT>
                      <a:noFill/>
                    </a:lnT>
                    <a:lnB>
                      <a:noFill/>
                    </a:lnB>
                    <a:noFill/>
                  </a:tcPr>
                </a:tc>
                <a:tc>
                  <a:txBody>
                    <a:bodyPr/>
                    <a:lstStyle/>
                    <a:p>
                      <a:pPr>
                        <a:buNone/>
                      </a:pPr>
                      <a:r>
                        <a:rPr lang="en-TW" sz="2400" dirty="0">
                          <a:solidFill>
                            <a:srgbClr val="C00000"/>
                          </a:solidFill>
                          <a:latin typeface="Calibri" panose="020F0502020204030204" pitchFamily="34" charset="0"/>
                          <a:cs typeface="Calibri" panose="020F0502020204030204" pitchFamily="34" charset="0"/>
                        </a:rPr>
                        <a:t>OpenClaw, Hermes Agent</a:t>
                      </a:r>
                    </a:p>
                  </a:txBody>
                  <a:tcPr anchor="ctr">
                    <a:lnL>
                      <a:noFill/>
                    </a:lnL>
                    <a:lnR>
                      <a:noFill/>
                    </a:lnR>
                    <a:lnT>
                      <a:noFill/>
                    </a:lnT>
                    <a:lnB>
                      <a:noFill/>
                    </a:lnB>
                    <a:noFill/>
                  </a:tcPr>
                </a:tc>
                <a:extLst>
                  <a:ext uri="{0D108BD9-81ED-4DB2-BD59-A6C34878D82A}">
                    <a16:rowId xmlns:a16="http://schemas.microsoft.com/office/drawing/2014/main" val="1679176840"/>
                  </a:ext>
                </a:extLst>
              </a:tr>
              <a:tr h="765079">
                <a:tc>
                  <a:txBody>
                    <a:bodyPr/>
                    <a:lstStyle/>
                    <a:p>
                      <a:pPr>
                        <a:buNone/>
                      </a:pPr>
                      <a:r>
                        <a:rPr lang="en-TW" sz="2400" b="1" dirty="0">
                          <a:solidFill>
                            <a:schemeClr val="tx1"/>
                          </a:solidFill>
                          <a:latin typeface="Calibri" panose="020F0502020204030204" pitchFamily="34" charset="0"/>
                          <a:cs typeface="Calibri" panose="020F0502020204030204" pitchFamily="34" charset="0"/>
                        </a:rPr>
                        <a:t>Messaging-app interface</a:t>
                      </a:r>
                      <a:endParaRPr lang="en-TW" sz="2400" dirty="0">
                        <a:solidFill>
                          <a:schemeClr val="tx1"/>
                        </a:solidFill>
                        <a:latin typeface="Calibri" panose="020F0502020204030204" pitchFamily="34" charset="0"/>
                        <a:cs typeface="Calibri" panose="020F0502020204030204" pitchFamily="34" charset="0"/>
                      </a:endParaRPr>
                    </a:p>
                  </a:txBody>
                  <a:tcPr anchor="ctr">
                    <a:lnL>
                      <a:noFill/>
                    </a:lnL>
                    <a:lnR>
                      <a:noFill/>
                    </a:lnR>
                    <a:lnT>
                      <a:noFill/>
                    </a:lnT>
                    <a:lnB>
                      <a:noFill/>
                    </a:lnB>
                    <a:noFill/>
                  </a:tcPr>
                </a:tc>
                <a:tc>
                  <a:txBody>
                    <a:bodyPr/>
                    <a:lstStyle/>
                    <a:p>
                      <a:pPr>
                        <a:buNone/>
                      </a:pPr>
                      <a:r>
                        <a:rPr lang="en-TW" sz="2400" dirty="0">
                          <a:solidFill>
                            <a:schemeClr val="tx1"/>
                          </a:solidFill>
                          <a:latin typeface="Calibri" panose="020F0502020204030204" pitchFamily="34" charset="0"/>
                          <a:cs typeface="Calibri" panose="020F0502020204030204" pitchFamily="34" charset="0"/>
                        </a:rPr>
                        <a:t>Gemini Spark has partial support</a:t>
                      </a:r>
                    </a:p>
                  </a:txBody>
                  <a:tcPr anchor="ctr">
                    <a:lnL>
                      <a:noFill/>
                    </a:lnL>
                    <a:lnR>
                      <a:noFill/>
                    </a:lnR>
                    <a:lnT>
                      <a:noFill/>
                    </a:lnT>
                    <a:lnB>
                      <a:noFill/>
                    </a:lnB>
                    <a:noFill/>
                  </a:tcPr>
                </a:tc>
                <a:tc>
                  <a:txBody>
                    <a:bodyPr/>
                    <a:lstStyle/>
                    <a:p>
                      <a:pPr>
                        <a:buNone/>
                      </a:pPr>
                      <a:r>
                        <a:rPr lang="en-TW" sz="2400" dirty="0">
                          <a:solidFill>
                            <a:schemeClr val="tx1"/>
                          </a:solidFill>
                          <a:latin typeface="Calibri" panose="020F0502020204030204" pitchFamily="34" charset="0"/>
                          <a:cs typeface="Calibri" panose="020F0502020204030204" pitchFamily="34" charset="0"/>
                        </a:rPr>
                        <a:t>OpenClaw is the strongest fit</a:t>
                      </a:r>
                    </a:p>
                  </a:txBody>
                  <a:tcPr anchor="ctr">
                    <a:lnL>
                      <a:noFill/>
                    </a:lnL>
                    <a:lnR>
                      <a:noFill/>
                    </a:lnR>
                    <a:lnT>
                      <a:noFill/>
                    </a:lnT>
                    <a:lnB>
                      <a:noFill/>
                    </a:lnB>
                    <a:noFill/>
                  </a:tcPr>
                </a:tc>
                <a:extLst>
                  <a:ext uri="{0D108BD9-81ED-4DB2-BD59-A6C34878D82A}">
                    <a16:rowId xmlns:a16="http://schemas.microsoft.com/office/drawing/2014/main" val="2755842773"/>
                  </a:ext>
                </a:extLst>
              </a:tr>
              <a:tr h="1105114">
                <a:tc>
                  <a:txBody>
                    <a:bodyPr/>
                    <a:lstStyle/>
                    <a:p>
                      <a:pPr>
                        <a:buNone/>
                      </a:pPr>
                      <a:r>
                        <a:rPr lang="en-TW" sz="2400" b="1">
                          <a:solidFill>
                            <a:schemeClr val="tx1"/>
                          </a:solidFill>
                          <a:latin typeface="Calibri" panose="020F0502020204030204" pitchFamily="34" charset="0"/>
                          <a:cs typeface="Calibri" panose="020F0502020204030204" pitchFamily="34" charset="0"/>
                        </a:rPr>
                        <a:t>Long-term memory / self-improvement</a:t>
                      </a:r>
                      <a:endParaRPr lang="en-TW" sz="2400">
                        <a:solidFill>
                          <a:schemeClr val="tx1"/>
                        </a:solidFill>
                        <a:latin typeface="Calibri" panose="020F0502020204030204" pitchFamily="34" charset="0"/>
                        <a:cs typeface="Calibri" panose="020F0502020204030204" pitchFamily="34" charset="0"/>
                      </a:endParaRPr>
                    </a:p>
                  </a:txBody>
                  <a:tcPr anchor="ctr">
                    <a:lnL>
                      <a:noFill/>
                    </a:lnL>
                    <a:lnR>
                      <a:noFill/>
                    </a:lnR>
                    <a:lnT>
                      <a:noFill/>
                    </a:lnT>
                    <a:lnB>
                      <a:noFill/>
                    </a:lnB>
                    <a:noFill/>
                  </a:tcPr>
                </a:tc>
                <a:tc>
                  <a:txBody>
                    <a:bodyPr/>
                    <a:lstStyle/>
                    <a:p>
                      <a:pPr>
                        <a:buNone/>
                      </a:pPr>
                      <a:r>
                        <a:rPr lang="en-TW" sz="2400" dirty="0">
                          <a:solidFill>
                            <a:schemeClr val="tx1"/>
                          </a:solidFill>
                          <a:latin typeface="Calibri" panose="020F0502020204030204" pitchFamily="34" charset="0"/>
                          <a:cs typeface="Calibri" panose="020F0502020204030204" pitchFamily="34" charset="0"/>
                        </a:rPr>
                        <a:t>Claude / Gemini products may include this, but in a closed way</a:t>
                      </a:r>
                    </a:p>
                  </a:txBody>
                  <a:tcPr anchor="ctr">
                    <a:lnL>
                      <a:noFill/>
                    </a:lnL>
                    <a:lnR>
                      <a:noFill/>
                    </a:lnR>
                    <a:lnT>
                      <a:noFill/>
                    </a:lnT>
                    <a:lnB>
                      <a:noFill/>
                    </a:lnB>
                    <a:noFill/>
                  </a:tcPr>
                </a:tc>
                <a:tc>
                  <a:txBody>
                    <a:bodyPr/>
                    <a:lstStyle/>
                    <a:p>
                      <a:pPr>
                        <a:buNone/>
                      </a:pPr>
                      <a:r>
                        <a:rPr lang="en-TW" sz="2400" dirty="0">
                          <a:solidFill>
                            <a:schemeClr val="tx1"/>
                          </a:solidFill>
                          <a:latin typeface="Calibri" panose="020F0502020204030204" pitchFamily="34" charset="0"/>
                          <a:cs typeface="Calibri" panose="020F0502020204030204" pitchFamily="34" charset="0"/>
                        </a:rPr>
                        <a:t>Hermes Agent is the most representative option</a:t>
                      </a:r>
                    </a:p>
                  </a:txBody>
                  <a:tcPr anchor="ctr">
                    <a:lnL>
                      <a:noFill/>
                    </a:lnL>
                    <a:lnR>
                      <a:noFill/>
                    </a:lnR>
                    <a:lnT>
                      <a:noFill/>
                    </a:lnT>
                    <a:lnB>
                      <a:noFill/>
                    </a:lnB>
                    <a:noFill/>
                  </a:tcPr>
                </a:tc>
                <a:extLst>
                  <a:ext uri="{0D108BD9-81ED-4DB2-BD59-A6C34878D82A}">
                    <a16:rowId xmlns:a16="http://schemas.microsoft.com/office/drawing/2014/main" val="2626109208"/>
                  </a:ext>
                </a:extLst>
              </a:tr>
              <a:tr h="765079">
                <a:tc>
                  <a:txBody>
                    <a:bodyPr/>
                    <a:lstStyle/>
                    <a:p>
                      <a:pPr>
                        <a:buNone/>
                      </a:pPr>
                      <a:r>
                        <a:rPr lang="en-TW" sz="2400" b="1">
                          <a:solidFill>
                            <a:schemeClr val="tx1"/>
                          </a:solidFill>
                          <a:latin typeface="Calibri" panose="020F0502020204030204" pitchFamily="34" charset="0"/>
                          <a:cs typeface="Calibri" panose="020F0502020204030204" pitchFamily="34" charset="0"/>
                        </a:rPr>
                        <a:t>Self-hosting and data control</a:t>
                      </a:r>
                      <a:endParaRPr lang="en-TW" sz="2400">
                        <a:solidFill>
                          <a:schemeClr val="tx1"/>
                        </a:solidFill>
                        <a:latin typeface="Calibri" panose="020F0502020204030204" pitchFamily="34" charset="0"/>
                        <a:cs typeface="Calibri" panose="020F0502020204030204" pitchFamily="34" charset="0"/>
                      </a:endParaRPr>
                    </a:p>
                  </a:txBody>
                  <a:tcPr anchor="ctr">
                    <a:lnL>
                      <a:noFill/>
                    </a:lnL>
                    <a:lnR>
                      <a:noFill/>
                    </a:lnR>
                    <a:lnT>
                      <a:noFill/>
                    </a:lnT>
                    <a:lnB>
                      <a:noFill/>
                    </a:lnB>
                    <a:noFill/>
                  </a:tcPr>
                </a:tc>
                <a:tc>
                  <a:txBody>
                    <a:bodyPr/>
                    <a:lstStyle/>
                    <a:p>
                      <a:pPr>
                        <a:buNone/>
                      </a:pPr>
                      <a:r>
                        <a:rPr lang="en-TW" sz="2400" dirty="0">
                          <a:solidFill>
                            <a:schemeClr val="tx1"/>
                          </a:solidFill>
                          <a:latin typeface="Calibri" panose="020F0502020204030204" pitchFamily="34" charset="0"/>
                          <a:cs typeface="Calibri" panose="020F0502020204030204" pitchFamily="34" charset="0"/>
                        </a:rPr>
                        <a:t>More complete mainly through enterprise plans</a:t>
                      </a:r>
                    </a:p>
                  </a:txBody>
                  <a:tcPr anchor="ctr">
                    <a:lnL>
                      <a:noFill/>
                    </a:lnL>
                    <a:lnR>
                      <a:noFill/>
                    </a:lnR>
                    <a:lnT>
                      <a:noFill/>
                    </a:lnT>
                    <a:lnB>
                      <a:noFill/>
                    </a:lnB>
                    <a:noFill/>
                  </a:tcPr>
                </a:tc>
                <a:tc>
                  <a:txBody>
                    <a:bodyPr/>
                    <a:lstStyle/>
                    <a:p>
                      <a:pPr>
                        <a:buNone/>
                      </a:pPr>
                      <a:r>
                        <a:rPr lang="en-TW" sz="2400" dirty="0">
                          <a:solidFill>
                            <a:schemeClr val="tx1"/>
                          </a:solidFill>
                          <a:latin typeface="Calibri" panose="020F0502020204030204" pitchFamily="34" charset="0"/>
                          <a:cs typeface="Calibri" panose="020F0502020204030204" pitchFamily="34" charset="0"/>
                        </a:rPr>
                        <a:t>OpenClaw, Hermes Agent, Dify, n8n</a:t>
                      </a:r>
                    </a:p>
                  </a:txBody>
                  <a:tcPr anchor="ctr">
                    <a:lnL>
                      <a:noFill/>
                    </a:lnL>
                    <a:lnR>
                      <a:noFill/>
                    </a:lnR>
                    <a:lnT>
                      <a:noFill/>
                    </a:lnT>
                    <a:lnB>
                      <a:noFill/>
                    </a:lnB>
                    <a:noFill/>
                  </a:tcPr>
                </a:tc>
                <a:extLst>
                  <a:ext uri="{0D108BD9-81ED-4DB2-BD59-A6C34878D82A}">
                    <a16:rowId xmlns:a16="http://schemas.microsoft.com/office/drawing/2014/main" val="3598481247"/>
                  </a:ext>
                </a:extLst>
              </a:tr>
            </a:tbl>
          </a:graphicData>
        </a:graphic>
      </p:graphicFrame>
      <p:sp>
        <p:nvSpPr>
          <p:cNvPr id="4" name="Slide Number Placeholder 3">
            <a:extLst>
              <a:ext uri="{FF2B5EF4-FFF2-40B4-BE49-F238E27FC236}">
                <a16:creationId xmlns:a16="http://schemas.microsoft.com/office/drawing/2014/main" id="{7CD7FD05-39E2-AC4C-BB88-0C3CC62E89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6FF71F-CF6A-4C46-8F9B-61D49EEA70E3}"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77330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1" y="1066628"/>
            <a:ext cx="10172245" cy="5453235"/>
          </a:xfrm>
        </p:spPr>
        <p:txBody>
          <a:bodyPr>
            <a:normAutofit/>
          </a:bodyPr>
          <a:lstStyle/>
          <a:p>
            <a:r>
              <a:rPr lang="en-US" sz="2800" dirty="0"/>
              <a:t>Traditionally, separate teams were responsible </a:t>
            </a:r>
            <a:r>
              <a:rPr lang="en-US" sz="2800" dirty="0">
                <a:solidFill>
                  <a:srgbClr val="FF0000"/>
                </a:solidFill>
              </a:rPr>
              <a:t>software development</a:t>
            </a:r>
            <a:r>
              <a:rPr lang="en-US" sz="2800" dirty="0"/>
              <a:t>, </a:t>
            </a:r>
            <a:r>
              <a:rPr lang="en-US" sz="2800" dirty="0">
                <a:solidFill>
                  <a:srgbClr val="FF0000"/>
                </a:solidFill>
              </a:rPr>
              <a:t>software release </a:t>
            </a:r>
            <a:r>
              <a:rPr lang="en-US" sz="2800" dirty="0"/>
              <a:t>and </a:t>
            </a:r>
            <a:r>
              <a:rPr lang="en-US" sz="2800" dirty="0">
                <a:solidFill>
                  <a:srgbClr val="FF0000"/>
                </a:solidFill>
              </a:rPr>
              <a:t>software support</a:t>
            </a:r>
            <a:r>
              <a:rPr lang="en-US" sz="2800" dirty="0"/>
              <a:t>. </a:t>
            </a:r>
          </a:p>
          <a:p>
            <a:r>
              <a:rPr lang="en-US" sz="2800" dirty="0"/>
              <a:t>The </a:t>
            </a:r>
            <a:r>
              <a:rPr lang="en-US" sz="2800" dirty="0">
                <a:solidFill>
                  <a:srgbClr val="FF0000"/>
                </a:solidFill>
              </a:rPr>
              <a:t>development team </a:t>
            </a:r>
            <a:r>
              <a:rPr lang="en-US" sz="2800" dirty="0"/>
              <a:t>passed over a </a:t>
            </a:r>
            <a:r>
              <a:rPr lang="en-US" sz="2800" dirty="0">
                <a:solidFill>
                  <a:srgbClr val="FF0000"/>
                </a:solidFill>
              </a:rPr>
              <a:t>‘final’ version</a:t>
            </a:r>
            <a:r>
              <a:rPr lang="en-US" sz="2800" dirty="0"/>
              <a:t> of the software to a </a:t>
            </a:r>
            <a:r>
              <a:rPr lang="en-US" sz="2800" dirty="0">
                <a:solidFill>
                  <a:srgbClr val="FF0000"/>
                </a:solidFill>
              </a:rPr>
              <a:t>release team</a:t>
            </a:r>
            <a:r>
              <a:rPr lang="en-US" sz="2800" dirty="0"/>
              <a:t>. </a:t>
            </a:r>
          </a:p>
          <a:p>
            <a:pPr lvl="1"/>
            <a:r>
              <a:rPr lang="en-US" sz="2400" dirty="0"/>
              <a:t>Built a release version, tested this and prepared release documentation before releasing the software to customers. </a:t>
            </a:r>
          </a:p>
          <a:p>
            <a:r>
              <a:rPr lang="en-US" sz="2800" dirty="0"/>
              <a:t>A third team was responsible for providing </a:t>
            </a:r>
            <a:r>
              <a:rPr lang="en-US" sz="2800" dirty="0">
                <a:solidFill>
                  <a:srgbClr val="FF0000"/>
                </a:solidFill>
              </a:rPr>
              <a:t>customer support</a:t>
            </a:r>
            <a:r>
              <a:rPr lang="en-US" sz="2800" dirty="0"/>
              <a:t>.</a:t>
            </a:r>
          </a:p>
          <a:p>
            <a:pPr lvl="1"/>
            <a:r>
              <a:rPr lang="en-US" sz="2400" dirty="0"/>
              <a:t>The original development team were sometimes also responsible for implementing software changes. </a:t>
            </a:r>
          </a:p>
          <a:p>
            <a:pPr lvl="1"/>
            <a:r>
              <a:rPr lang="en-US" sz="2400" dirty="0"/>
              <a:t>Alternatively, the software may have been maintained by a separate ‘maintenance team’.</a:t>
            </a:r>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C9E75-97FD-45D9-8ED3-955348887BB1}"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rPr>
              <a:t>Source: Ian Sommerville (2019), Engineering Software Products:  An Introduction to Modern Software Engineering, Pearson.</a:t>
            </a:r>
            <a:endParaRPr kumimoji="0" lang="es-E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Software support</a:t>
            </a:r>
          </a:p>
        </p:txBody>
      </p:sp>
    </p:spTree>
    <p:extLst>
      <p:ext uri="{BB962C8B-B14F-4D97-AF65-F5344CB8AC3E}">
        <p14:creationId xmlns:p14="http://schemas.microsoft.com/office/powerpoint/2010/main" val="32080946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C9E75-97FD-45D9-8ED3-955348887BB1}"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rPr>
              <a:t>Source: Ian Sommerville (2019), Engineering Software Products:  An Introduction to Modern Software Engineering, Pearson.</a:t>
            </a:r>
            <a:endParaRPr kumimoji="0" lang="es-E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224136"/>
          </a:xfrm>
        </p:spPr>
        <p:txBody>
          <a:bodyPr>
            <a:normAutofit fontScale="90000"/>
          </a:bodyPr>
          <a:lstStyle/>
          <a:p>
            <a:r>
              <a:rPr lang="en-US" dirty="0">
                <a:solidFill>
                  <a:schemeClr val="accent1"/>
                </a:solidFill>
              </a:rPr>
              <a:t>Software Development, </a:t>
            </a:r>
            <a:br>
              <a:rPr lang="en-US" dirty="0">
                <a:solidFill>
                  <a:schemeClr val="accent1"/>
                </a:solidFill>
              </a:rPr>
            </a:br>
            <a:r>
              <a:rPr lang="en-US" dirty="0">
                <a:solidFill>
                  <a:schemeClr val="accent1"/>
                </a:solidFill>
              </a:rPr>
              <a:t>release and support</a:t>
            </a:r>
          </a:p>
        </p:txBody>
      </p:sp>
      <p:sp>
        <p:nvSpPr>
          <p:cNvPr id="8" name="Rounded Rectangle 7">
            <a:extLst>
              <a:ext uri="{FF2B5EF4-FFF2-40B4-BE49-F238E27FC236}">
                <a16:creationId xmlns:a16="http://schemas.microsoft.com/office/drawing/2014/main" id="{28D71C4F-1195-2947-A31E-17D1CEB12F7D}"/>
              </a:ext>
            </a:extLst>
          </p:cNvPr>
          <p:cNvSpPr>
            <a:spLocks noChangeArrowheads="1"/>
          </p:cNvSpPr>
          <p:nvPr/>
        </p:nvSpPr>
        <p:spPr bwMode="auto">
          <a:xfrm>
            <a:off x="2042864" y="3198491"/>
            <a:ext cx="2396952" cy="950146"/>
          </a:xfrm>
          <a:prstGeom prst="roundRect">
            <a:avLst>
              <a:gd name="adj" fmla="val 1346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Software</a:t>
            </a:r>
            <a:b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b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Development</a:t>
            </a:r>
          </a:p>
        </p:txBody>
      </p:sp>
      <p:sp>
        <p:nvSpPr>
          <p:cNvPr id="9" name="Oval 8">
            <a:extLst>
              <a:ext uri="{FF2B5EF4-FFF2-40B4-BE49-F238E27FC236}">
                <a16:creationId xmlns:a16="http://schemas.microsoft.com/office/drawing/2014/main" id="{000B2408-C952-BD49-89F4-F0BCE48B4754}"/>
              </a:ext>
            </a:extLst>
          </p:cNvPr>
          <p:cNvSpPr/>
          <p:nvPr/>
        </p:nvSpPr>
        <p:spPr>
          <a:xfrm>
            <a:off x="4078408" y="1631238"/>
            <a:ext cx="4035184" cy="1173924"/>
          </a:xfrm>
          <a:prstGeom prst="ellipse">
            <a:avLst/>
          </a:prstGeom>
          <a:solidFill>
            <a:srgbClr val="FF8AD8">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Problem and bug </a:t>
            </a:r>
            <a:b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reports</a:t>
            </a:r>
          </a:p>
        </p:txBody>
      </p:sp>
      <p:cxnSp>
        <p:nvCxnSpPr>
          <p:cNvPr id="10" name="Straight Arrow Connector 9">
            <a:extLst>
              <a:ext uri="{FF2B5EF4-FFF2-40B4-BE49-F238E27FC236}">
                <a16:creationId xmlns:a16="http://schemas.microsoft.com/office/drawing/2014/main" id="{F743E63C-A225-0640-90F6-FB141E32C7E6}"/>
              </a:ext>
            </a:extLst>
          </p:cNvPr>
          <p:cNvCxnSpPr>
            <a:cxnSpLocks/>
            <a:stCxn id="8" idx="2"/>
            <a:endCxn id="14" idx="0"/>
          </p:cNvCxnSpPr>
          <p:nvPr/>
        </p:nvCxnSpPr>
        <p:spPr>
          <a:xfrm flipH="1">
            <a:off x="3233682" y="4148637"/>
            <a:ext cx="7659" cy="770484"/>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1" name="Elbow Connector 10">
            <a:extLst>
              <a:ext uri="{FF2B5EF4-FFF2-40B4-BE49-F238E27FC236}">
                <a16:creationId xmlns:a16="http://schemas.microsoft.com/office/drawing/2014/main" id="{E1622303-2BE4-E64F-BF98-158CE5E34602}"/>
              </a:ext>
            </a:extLst>
          </p:cNvPr>
          <p:cNvCxnSpPr>
            <a:cxnSpLocks/>
            <a:stCxn id="9" idx="2"/>
            <a:endCxn id="8" idx="0"/>
          </p:cNvCxnSpPr>
          <p:nvPr/>
        </p:nvCxnSpPr>
        <p:spPr>
          <a:xfrm rot="10800000" flipV="1">
            <a:off x="3241340" y="2218200"/>
            <a:ext cx="837068" cy="980291"/>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53531F81-5317-4844-9764-1ED3B112F981}"/>
              </a:ext>
            </a:extLst>
          </p:cNvPr>
          <p:cNvSpPr>
            <a:spLocks noChangeArrowheads="1"/>
          </p:cNvSpPr>
          <p:nvPr/>
        </p:nvSpPr>
        <p:spPr bwMode="auto">
          <a:xfrm>
            <a:off x="4887180" y="3198491"/>
            <a:ext cx="2396952" cy="950146"/>
          </a:xfrm>
          <a:prstGeom prst="roundRect">
            <a:avLst>
              <a:gd name="adj" fmla="val 1346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Software </a:t>
            </a:r>
            <a:b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b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Release</a:t>
            </a:r>
          </a:p>
        </p:txBody>
      </p:sp>
      <p:sp>
        <p:nvSpPr>
          <p:cNvPr id="13" name="Rounded Rectangle 12">
            <a:extLst>
              <a:ext uri="{FF2B5EF4-FFF2-40B4-BE49-F238E27FC236}">
                <a16:creationId xmlns:a16="http://schemas.microsoft.com/office/drawing/2014/main" id="{BD9AE239-6545-CE41-92C9-4352FFFB5409}"/>
              </a:ext>
            </a:extLst>
          </p:cNvPr>
          <p:cNvSpPr>
            <a:spLocks noChangeArrowheads="1"/>
          </p:cNvSpPr>
          <p:nvPr/>
        </p:nvSpPr>
        <p:spPr bwMode="auto">
          <a:xfrm>
            <a:off x="7731496" y="3198491"/>
            <a:ext cx="2396952" cy="950146"/>
          </a:xfrm>
          <a:prstGeom prst="roundRect">
            <a:avLst>
              <a:gd name="adj" fmla="val 13462"/>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Software </a:t>
            </a:r>
            <a:b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b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Support</a:t>
            </a:r>
          </a:p>
        </p:txBody>
      </p:sp>
      <p:sp>
        <p:nvSpPr>
          <p:cNvPr id="14" name="Oval 13">
            <a:extLst>
              <a:ext uri="{FF2B5EF4-FFF2-40B4-BE49-F238E27FC236}">
                <a16:creationId xmlns:a16="http://schemas.microsoft.com/office/drawing/2014/main" id="{4F4EFD7C-8FFB-614D-9872-0FBA4FD1CEF5}"/>
              </a:ext>
            </a:extLst>
          </p:cNvPr>
          <p:cNvSpPr/>
          <p:nvPr/>
        </p:nvSpPr>
        <p:spPr>
          <a:xfrm>
            <a:off x="1919535" y="4919122"/>
            <a:ext cx="2628292" cy="1462207"/>
          </a:xfrm>
          <a:prstGeom prst="ellipse">
            <a:avLst/>
          </a:prstGeom>
          <a:solidFill>
            <a:schemeClr val="accent5">
              <a:lumMod val="40000"/>
              <a:lumOff val="60000"/>
              <a:alpha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Tested software </a:t>
            </a:r>
            <a:b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ready for release</a:t>
            </a:r>
          </a:p>
        </p:txBody>
      </p:sp>
      <p:sp>
        <p:nvSpPr>
          <p:cNvPr id="15" name="Oval 14">
            <a:extLst>
              <a:ext uri="{FF2B5EF4-FFF2-40B4-BE49-F238E27FC236}">
                <a16:creationId xmlns:a16="http://schemas.microsoft.com/office/drawing/2014/main" id="{38075E25-0626-6047-89C5-C1CF4701E76C}"/>
              </a:ext>
            </a:extLst>
          </p:cNvPr>
          <p:cNvSpPr/>
          <p:nvPr/>
        </p:nvSpPr>
        <p:spPr>
          <a:xfrm>
            <a:off x="4763852" y="4919122"/>
            <a:ext cx="2628292" cy="1462207"/>
          </a:xfrm>
          <a:prstGeom prst="ellipse">
            <a:avLst/>
          </a:prstGeom>
          <a:solidFill>
            <a:schemeClr val="accent5">
              <a:lumMod val="40000"/>
              <a:lumOff val="60000"/>
              <a:alpha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Deployed software </a:t>
            </a:r>
            <a:b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ready for use</a:t>
            </a:r>
          </a:p>
        </p:txBody>
      </p:sp>
      <p:cxnSp>
        <p:nvCxnSpPr>
          <p:cNvPr id="20" name="Elbow Connector 19">
            <a:extLst>
              <a:ext uri="{FF2B5EF4-FFF2-40B4-BE49-F238E27FC236}">
                <a16:creationId xmlns:a16="http://schemas.microsoft.com/office/drawing/2014/main" id="{E1703FAB-DB11-FD47-B39B-498F55441584}"/>
              </a:ext>
            </a:extLst>
          </p:cNvPr>
          <p:cNvCxnSpPr>
            <a:cxnSpLocks/>
            <a:stCxn id="13" idx="0"/>
            <a:endCxn id="9" idx="6"/>
          </p:cNvCxnSpPr>
          <p:nvPr/>
        </p:nvCxnSpPr>
        <p:spPr>
          <a:xfrm rot="16200000" flipV="1">
            <a:off x="8031638" y="2300156"/>
            <a:ext cx="980291" cy="816380"/>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AE41FFE-7846-7740-8638-628A9B1F69AA}"/>
              </a:ext>
            </a:extLst>
          </p:cNvPr>
          <p:cNvCxnSpPr>
            <a:cxnSpLocks/>
            <a:stCxn id="14" idx="7"/>
          </p:cNvCxnSpPr>
          <p:nvPr/>
        </p:nvCxnSpPr>
        <p:spPr>
          <a:xfrm flipV="1">
            <a:off x="4162924" y="4148640"/>
            <a:ext cx="936493" cy="984616"/>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C608A26-26C0-F743-A595-DDC4A14A6C5B}"/>
              </a:ext>
            </a:extLst>
          </p:cNvPr>
          <p:cNvCxnSpPr>
            <a:cxnSpLocks/>
            <a:stCxn id="12" idx="2"/>
            <a:endCxn id="15" idx="0"/>
          </p:cNvCxnSpPr>
          <p:nvPr/>
        </p:nvCxnSpPr>
        <p:spPr>
          <a:xfrm flipH="1">
            <a:off x="6077998" y="4148637"/>
            <a:ext cx="7658" cy="770484"/>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F9AED09-E980-4E42-96EF-9FD0C19098E8}"/>
              </a:ext>
            </a:extLst>
          </p:cNvPr>
          <p:cNvCxnSpPr>
            <a:cxnSpLocks/>
            <a:stCxn id="15" idx="7"/>
          </p:cNvCxnSpPr>
          <p:nvPr/>
        </p:nvCxnSpPr>
        <p:spPr>
          <a:xfrm flipV="1">
            <a:off x="7007241" y="4148638"/>
            <a:ext cx="924963" cy="984618"/>
          </a:xfrm>
          <a:prstGeom prst="straightConnector1">
            <a:avLst/>
          </a:prstGeom>
          <a:ln w="28575">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055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786383" y="1066628"/>
            <a:ext cx="10373413" cy="5453235"/>
          </a:xfrm>
        </p:spPr>
        <p:txBody>
          <a:bodyPr>
            <a:normAutofit/>
          </a:bodyPr>
          <a:lstStyle/>
          <a:p>
            <a:r>
              <a:rPr lang="en-US" sz="4000" dirty="0"/>
              <a:t>There are inevitable </a:t>
            </a:r>
            <a:r>
              <a:rPr lang="en-US" sz="4000" dirty="0">
                <a:solidFill>
                  <a:srgbClr val="FF0000"/>
                </a:solidFill>
              </a:rPr>
              <a:t>delays</a:t>
            </a:r>
            <a:r>
              <a:rPr lang="en-US" sz="4000" dirty="0"/>
              <a:t> and </a:t>
            </a:r>
            <a:r>
              <a:rPr lang="en-US" sz="4000" dirty="0">
                <a:solidFill>
                  <a:srgbClr val="FF0000"/>
                </a:solidFill>
              </a:rPr>
              <a:t>overheads</a:t>
            </a:r>
            <a:r>
              <a:rPr lang="en-US" sz="4000" dirty="0"/>
              <a:t> in the </a:t>
            </a:r>
            <a:r>
              <a:rPr lang="en-US" sz="4000" dirty="0">
                <a:solidFill>
                  <a:srgbClr val="FF0000"/>
                </a:solidFill>
              </a:rPr>
              <a:t>traditional support model</a:t>
            </a:r>
            <a:r>
              <a:rPr lang="en-US" sz="4000" dirty="0"/>
              <a:t>. </a:t>
            </a:r>
          </a:p>
          <a:p>
            <a:r>
              <a:rPr lang="en-US" sz="4000" dirty="0"/>
              <a:t>To </a:t>
            </a:r>
            <a:r>
              <a:rPr lang="en-US" sz="4000" dirty="0">
                <a:solidFill>
                  <a:srgbClr val="FF0000"/>
                </a:solidFill>
              </a:rPr>
              <a:t>speed up the release and support processes</a:t>
            </a:r>
            <a:r>
              <a:rPr lang="en-US" sz="4000" dirty="0"/>
              <a:t>, an alternative approach called </a:t>
            </a:r>
            <a:br>
              <a:rPr lang="en-US" sz="4000" dirty="0"/>
            </a:br>
            <a:r>
              <a:rPr lang="en-US" sz="4000" dirty="0">
                <a:solidFill>
                  <a:srgbClr val="FF0000"/>
                </a:solidFill>
              </a:rPr>
              <a:t>DevOps</a:t>
            </a:r>
            <a:r>
              <a:rPr lang="en-US" sz="4000" dirty="0"/>
              <a:t> </a:t>
            </a:r>
            <a:r>
              <a:rPr lang="en-US" sz="4000" dirty="0">
                <a:solidFill>
                  <a:srgbClr val="FF0000"/>
                </a:solidFill>
              </a:rPr>
              <a:t>(Development + Operations) </a:t>
            </a:r>
            <a:br>
              <a:rPr lang="en-US" sz="4000" dirty="0">
                <a:solidFill>
                  <a:srgbClr val="FF0000"/>
                </a:solidFill>
              </a:rPr>
            </a:br>
            <a:r>
              <a:rPr lang="en-US" sz="4000" dirty="0"/>
              <a:t>has been developed.</a:t>
            </a:r>
          </a:p>
          <a:p>
            <a:endParaRPr lang="en-US" sz="40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C9E75-97FD-45D9-8ED3-955348887BB1}"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rPr>
              <a:t>Source: Ian Sommerville (2019), Engineering Software Products:  An Introduction to Modern Software Engineering, Pearson.</a:t>
            </a:r>
            <a:endParaRPr kumimoji="0" lang="es-E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DevOps</a:t>
            </a:r>
          </a:p>
        </p:txBody>
      </p:sp>
    </p:spTree>
    <p:extLst>
      <p:ext uri="{BB962C8B-B14F-4D97-AF65-F5344CB8AC3E}">
        <p14:creationId xmlns:p14="http://schemas.microsoft.com/office/powerpoint/2010/main" val="29524822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5" y="1066628"/>
            <a:ext cx="10190532" cy="5453235"/>
          </a:xfrm>
        </p:spPr>
        <p:txBody>
          <a:bodyPr>
            <a:normAutofit/>
          </a:bodyPr>
          <a:lstStyle/>
          <a:p>
            <a:r>
              <a:rPr lang="en-US" dirty="0">
                <a:solidFill>
                  <a:srgbClr val="FF0000"/>
                </a:solidFill>
              </a:rPr>
              <a:t>Three factors </a:t>
            </a:r>
            <a:r>
              <a:rPr lang="en-US" dirty="0"/>
              <a:t>led to the development and widespread adoption of </a:t>
            </a:r>
            <a:r>
              <a:rPr lang="en-US" dirty="0">
                <a:solidFill>
                  <a:srgbClr val="FF0000"/>
                </a:solidFill>
              </a:rPr>
              <a:t>DevOps</a:t>
            </a:r>
            <a:r>
              <a:rPr lang="en-US" dirty="0"/>
              <a:t>:</a:t>
            </a:r>
          </a:p>
          <a:p>
            <a:pPr lvl="1"/>
            <a:r>
              <a:rPr lang="en-US" sz="2500" dirty="0">
                <a:solidFill>
                  <a:srgbClr val="FF0000"/>
                </a:solidFill>
              </a:rPr>
              <a:t>Agile software engineering </a:t>
            </a:r>
            <a:r>
              <a:rPr lang="en-US" sz="2500" dirty="0"/>
              <a:t>reduced the development time for software, but the traditional release process introduced a bottleneck between development and deployment.  </a:t>
            </a:r>
          </a:p>
          <a:p>
            <a:pPr lvl="1"/>
            <a:r>
              <a:rPr lang="en-US" sz="2500" dirty="0">
                <a:solidFill>
                  <a:srgbClr val="FF0000"/>
                </a:solidFill>
              </a:rPr>
              <a:t>Amazon re-engineered </a:t>
            </a:r>
            <a:r>
              <a:rPr lang="en-US" sz="2500" dirty="0"/>
              <a:t>their </a:t>
            </a:r>
            <a:r>
              <a:rPr lang="en-US" sz="2500" dirty="0">
                <a:solidFill>
                  <a:srgbClr val="FF0000"/>
                </a:solidFill>
              </a:rPr>
              <a:t>software</a:t>
            </a:r>
            <a:r>
              <a:rPr lang="en-US" sz="2500" dirty="0"/>
              <a:t> around </a:t>
            </a:r>
            <a:r>
              <a:rPr lang="en-US" sz="2500" dirty="0">
                <a:solidFill>
                  <a:srgbClr val="FF0000"/>
                </a:solidFill>
              </a:rPr>
              <a:t>services</a:t>
            </a:r>
            <a:r>
              <a:rPr lang="en-US" sz="2500" dirty="0"/>
              <a:t> and introduced an approach in which a service was developed and supported by the same team. Amazon’s claim that this led to significant improvements in reliability was widely publicized.</a:t>
            </a:r>
          </a:p>
          <a:p>
            <a:pPr lvl="1"/>
            <a:r>
              <a:rPr lang="en-US" sz="2500" dirty="0"/>
              <a:t>It became possible to </a:t>
            </a:r>
            <a:r>
              <a:rPr lang="en-US" sz="2500" dirty="0">
                <a:solidFill>
                  <a:srgbClr val="FF0000"/>
                </a:solidFill>
              </a:rPr>
              <a:t>release software as a service</a:t>
            </a:r>
            <a:r>
              <a:rPr lang="en-US" sz="2500" dirty="0"/>
              <a:t>, </a:t>
            </a:r>
            <a:r>
              <a:rPr lang="en-US" sz="2500" dirty="0">
                <a:solidFill>
                  <a:srgbClr val="FF0000"/>
                </a:solidFill>
              </a:rPr>
              <a:t>running on a public or private cloud</a:t>
            </a:r>
            <a:r>
              <a:rPr lang="en-US" sz="2500" dirty="0"/>
              <a:t>. Software products did not have to be released to users on physical media or downloads.</a:t>
            </a:r>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C9E75-97FD-45D9-8ED3-955348887BB1}"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rPr>
              <a:t>Source: Ian Sommerville (2019), Engineering Software Products:  An Introduction to Modern Software Engineering, Pearson.</a:t>
            </a:r>
            <a:endParaRPr kumimoji="0" lang="es-E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DevOps</a:t>
            </a:r>
          </a:p>
        </p:txBody>
      </p:sp>
    </p:spTree>
    <p:extLst>
      <p:ext uri="{BB962C8B-B14F-4D97-AF65-F5344CB8AC3E}">
        <p14:creationId xmlns:p14="http://schemas.microsoft.com/office/powerpoint/2010/main" val="29350970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C9E75-97FD-45D9-8ED3-955348887BB1}"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rPr>
              <a:t>Source: Ian Sommerville (2019), Engineering Software Products:  An Introduction to Modern Software Engineering, Pearson.</a:t>
            </a:r>
            <a:endParaRPr kumimoji="0" lang="es-E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sz="7200" dirty="0">
                <a:solidFill>
                  <a:schemeClr val="accent1"/>
                </a:solidFill>
              </a:rPr>
              <a:t>DevOps</a:t>
            </a:r>
          </a:p>
        </p:txBody>
      </p:sp>
      <p:sp>
        <p:nvSpPr>
          <p:cNvPr id="8" name="Oval 7">
            <a:extLst>
              <a:ext uri="{FF2B5EF4-FFF2-40B4-BE49-F238E27FC236}">
                <a16:creationId xmlns:a16="http://schemas.microsoft.com/office/drawing/2014/main" id="{EAC9AA54-51E5-AD4E-966B-1EF8666F210A}"/>
              </a:ext>
            </a:extLst>
          </p:cNvPr>
          <p:cNvSpPr/>
          <p:nvPr/>
        </p:nvSpPr>
        <p:spPr>
          <a:xfrm>
            <a:off x="4724400" y="1458312"/>
            <a:ext cx="2743200" cy="2743200"/>
          </a:xfrm>
          <a:prstGeom prst="ellipse">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B030FA86-3515-0248-9496-195D06C78561}"/>
              </a:ext>
            </a:extLst>
          </p:cNvPr>
          <p:cNvSpPr/>
          <p:nvPr/>
        </p:nvSpPr>
        <p:spPr>
          <a:xfrm>
            <a:off x="3712840" y="2990056"/>
            <a:ext cx="2743200" cy="2743200"/>
          </a:xfrm>
          <a:prstGeom prst="ellipse">
            <a:avLst/>
          </a:prstGeom>
          <a:solidFill>
            <a:srgbClr val="76D6FF">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6547D04E-DA28-424A-A2CF-D47188C52526}"/>
              </a:ext>
            </a:extLst>
          </p:cNvPr>
          <p:cNvSpPr/>
          <p:nvPr/>
        </p:nvSpPr>
        <p:spPr>
          <a:xfrm>
            <a:off x="5735960" y="2990056"/>
            <a:ext cx="2743200" cy="2743200"/>
          </a:xfrm>
          <a:prstGeom prst="ellipse">
            <a:avLst/>
          </a:prstGeom>
          <a:solidFill>
            <a:srgbClr val="92D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7984A84-C903-C249-94A8-AD560309D158}"/>
              </a:ext>
            </a:extLst>
          </p:cNvPr>
          <p:cNvSpPr txBox="1"/>
          <p:nvPr/>
        </p:nvSpPr>
        <p:spPr>
          <a:xfrm>
            <a:off x="5015558" y="2268161"/>
            <a:ext cx="2197653"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Development</a:t>
            </a:r>
          </a:p>
        </p:txBody>
      </p:sp>
      <p:sp>
        <p:nvSpPr>
          <p:cNvPr id="12" name="TextBox 11">
            <a:extLst>
              <a:ext uri="{FF2B5EF4-FFF2-40B4-BE49-F238E27FC236}">
                <a16:creationId xmlns:a16="http://schemas.microsoft.com/office/drawing/2014/main" id="{0C51856D-5720-1349-B4FC-EAD6DBB77F1E}"/>
              </a:ext>
            </a:extLst>
          </p:cNvPr>
          <p:cNvSpPr txBox="1"/>
          <p:nvPr/>
        </p:nvSpPr>
        <p:spPr>
          <a:xfrm>
            <a:off x="3719737" y="4253557"/>
            <a:ext cx="2019463"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Deployment</a:t>
            </a:r>
          </a:p>
        </p:txBody>
      </p:sp>
      <p:sp>
        <p:nvSpPr>
          <p:cNvPr id="13" name="TextBox 12">
            <a:extLst>
              <a:ext uri="{FF2B5EF4-FFF2-40B4-BE49-F238E27FC236}">
                <a16:creationId xmlns:a16="http://schemas.microsoft.com/office/drawing/2014/main" id="{DADBF2AC-A85D-6343-9983-AD139B2D1234}"/>
              </a:ext>
            </a:extLst>
          </p:cNvPr>
          <p:cNvSpPr txBox="1"/>
          <p:nvPr/>
        </p:nvSpPr>
        <p:spPr>
          <a:xfrm>
            <a:off x="6806932" y="4256283"/>
            <a:ext cx="1377300"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Support</a:t>
            </a:r>
          </a:p>
        </p:txBody>
      </p:sp>
      <p:sp>
        <p:nvSpPr>
          <p:cNvPr id="14" name="TextBox 13">
            <a:extLst>
              <a:ext uri="{FF2B5EF4-FFF2-40B4-BE49-F238E27FC236}">
                <a16:creationId xmlns:a16="http://schemas.microsoft.com/office/drawing/2014/main" id="{9E442FF4-2879-4B4F-B7CD-2E0B19EBD55B}"/>
              </a:ext>
            </a:extLst>
          </p:cNvPr>
          <p:cNvSpPr txBox="1"/>
          <p:nvPr/>
        </p:nvSpPr>
        <p:spPr>
          <a:xfrm>
            <a:off x="3176002" y="5889466"/>
            <a:ext cx="5839997"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rPr>
              <a:t>Multi-skilled DevOps team</a:t>
            </a:r>
          </a:p>
        </p:txBody>
      </p:sp>
    </p:spTree>
    <p:extLst>
      <p:ext uri="{BB962C8B-B14F-4D97-AF65-F5344CB8AC3E}">
        <p14:creationId xmlns:p14="http://schemas.microsoft.com/office/powerpoint/2010/main" val="30197574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066628"/>
            <a:ext cx="10208821" cy="5453235"/>
          </a:xfrm>
        </p:spPr>
        <p:txBody>
          <a:bodyPr/>
          <a:lstStyle/>
          <a:p>
            <a:r>
              <a:rPr lang="en-US" sz="2700" dirty="0">
                <a:solidFill>
                  <a:srgbClr val="FF0000"/>
                </a:solidFill>
              </a:rPr>
              <a:t>Everyone is responsible for everything</a:t>
            </a:r>
            <a:br>
              <a:rPr lang="en-US" sz="2600" dirty="0"/>
            </a:br>
            <a:r>
              <a:rPr lang="en-US" sz="2600" dirty="0"/>
              <a:t>All team members have joint responsibility for developing, delivering and supporting the software.</a:t>
            </a:r>
          </a:p>
          <a:p>
            <a:r>
              <a:rPr lang="en-US" sz="2700" dirty="0">
                <a:solidFill>
                  <a:srgbClr val="FF0000"/>
                </a:solidFill>
              </a:rPr>
              <a:t>Everything that can be automated should be automated</a:t>
            </a:r>
            <a:br>
              <a:rPr lang="en-US" sz="2600" dirty="0"/>
            </a:br>
            <a:r>
              <a:rPr lang="en-US" sz="2600" dirty="0"/>
              <a:t>All activities involved in testing, deployment and support should be automated if it is possible to do so. There should be minimal manual involvement in deploying software.</a:t>
            </a:r>
          </a:p>
          <a:p>
            <a:r>
              <a:rPr lang="en-US" sz="2700" dirty="0">
                <a:solidFill>
                  <a:srgbClr val="FF0000"/>
                </a:solidFill>
              </a:rPr>
              <a:t>Measure first, change later</a:t>
            </a:r>
            <a:br>
              <a:rPr lang="en-US" sz="2600" dirty="0"/>
            </a:br>
            <a:r>
              <a:rPr lang="en-US" sz="2600" dirty="0"/>
              <a:t>DevOps should be driven by a measurement program where you collect data about the system and its operation. You then use the collected data to inform decisions about changing DevOps processes and tools.</a:t>
            </a:r>
          </a:p>
          <a:p>
            <a:endParaRPr lang="en-US" sz="2600" dirty="0"/>
          </a:p>
          <a:p>
            <a:endParaRPr lang="en-US" sz="2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C9E75-97FD-45D9-8ED3-955348887BB1}"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rPr>
              <a:t>Source: Ian Sommerville (2019), Engineering Software Products:  An Introduction to Modern Software Engineering, Pearson.</a:t>
            </a:r>
            <a:endParaRPr kumimoji="0" lang="es-E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DevOps principles</a:t>
            </a:r>
          </a:p>
        </p:txBody>
      </p:sp>
    </p:spTree>
    <p:extLst>
      <p:ext uri="{BB962C8B-B14F-4D97-AF65-F5344CB8AC3E}">
        <p14:creationId xmlns:p14="http://schemas.microsoft.com/office/powerpoint/2010/main" val="344455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91544" y="116632"/>
            <a:ext cx="8229600" cy="1944210"/>
          </a:xfrm>
        </p:spPr>
        <p:txBody>
          <a:bodyPr>
            <a:normAutofit fontScale="90000"/>
          </a:bodyPr>
          <a:lstStyle/>
          <a:p>
            <a:r>
              <a:rPr lang="en-US" dirty="0">
                <a:solidFill>
                  <a:srgbClr val="C00000"/>
                </a:solidFill>
              </a:rPr>
              <a:t>Software Engineering </a:t>
            </a:r>
            <a:br>
              <a:rPr lang="en-US" dirty="0">
                <a:solidFill>
                  <a:schemeClr val="tx2"/>
                </a:solidFill>
              </a:rPr>
            </a:br>
            <a:r>
              <a:rPr lang="en-US" dirty="0">
                <a:solidFill>
                  <a:schemeClr val="accent1"/>
                </a:solidFill>
              </a:rPr>
              <a:t>and </a:t>
            </a:r>
            <a:br>
              <a:rPr lang="en-US" dirty="0">
                <a:solidFill>
                  <a:schemeClr val="tx2"/>
                </a:solidFill>
              </a:rPr>
            </a:br>
            <a:r>
              <a:rPr lang="en-US" dirty="0">
                <a:solidFill>
                  <a:srgbClr val="C00000"/>
                </a:solidFill>
              </a:rPr>
              <a:t>Project Management</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6</a:t>
            </a:fld>
            <a:endParaRPr lang="zh-TW" altLang="en-US"/>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171344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Analyze</a:t>
            </a:r>
          </a:p>
          <a:p>
            <a:pPr algn="ctr">
              <a:defRPr/>
            </a:pPr>
            <a:endParaRPr lang="en-US" sz="2400" b="1" dirty="0"/>
          </a:p>
          <a:p>
            <a:pPr algn="ctr">
              <a:defRPr/>
            </a:pPr>
            <a:r>
              <a:rPr lang="en-US" sz="1700" dirty="0">
                <a:latin typeface="Calibri" panose="020F0502020204030204" pitchFamily="34" charset="0"/>
                <a:cs typeface="Calibri" panose="020F0502020204030204" pitchFamily="34" charset="0"/>
              </a:rPr>
              <a:t>Requirements </a:t>
            </a:r>
            <a:br>
              <a:rPr lang="en-US" sz="1700" dirty="0">
                <a:latin typeface="Calibri" panose="020F0502020204030204" pitchFamily="34" charset="0"/>
                <a:cs typeface="Calibri" panose="020F0502020204030204" pitchFamily="34" charset="0"/>
              </a:rPr>
            </a:br>
            <a:r>
              <a:rPr lang="en-US" sz="1700" dirty="0">
                <a:latin typeface="Calibri" panose="020F0502020204030204" pitchFamily="34" charset="0"/>
                <a:cs typeface="Calibri" panose="020F0502020204030204" pitchFamily="34" charset="0"/>
              </a:rPr>
              <a:t>definition</a:t>
            </a:r>
          </a:p>
          <a:p>
            <a:pPr algn="ctr">
              <a:defRPr/>
            </a:pPr>
            <a:endParaRPr lang="en-US" sz="1700"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22560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49315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Design</a:t>
            </a:r>
          </a:p>
          <a:p>
            <a:pPr algn="ctr">
              <a:defRPr/>
            </a:pPr>
            <a:endParaRPr lang="en-US" sz="2400" b="1" dirty="0"/>
          </a:p>
          <a:p>
            <a:pPr algn="ctr">
              <a:defRPr/>
            </a:pPr>
            <a:r>
              <a:rPr lang="en-US" dirty="0"/>
              <a:t>System and Software 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27287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Build</a:t>
            </a:r>
          </a:p>
          <a:p>
            <a:pPr algn="ctr">
              <a:defRPr/>
            </a:pPr>
            <a:endParaRPr lang="en-US" sz="2400" b="1" dirty="0"/>
          </a:p>
          <a:p>
            <a:pPr algn="ctr">
              <a:defRPr/>
            </a:pPr>
            <a:r>
              <a:rPr lang="en-US" sz="1600" dirty="0">
                <a:solidFill>
                  <a:srgbClr val="C00000"/>
                </a:solidFill>
              </a:rPr>
              <a:t>I</a:t>
            </a:r>
            <a:r>
              <a:rPr lang="en-US" sz="1700" dirty="0">
                <a:solidFill>
                  <a:srgbClr val="C00000"/>
                </a:solidFill>
              </a:rPr>
              <a:t>mplementation</a:t>
            </a:r>
            <a:r>
              <a:rPr lang="en-US" sz="1600" dirty="0">
                <a:solidFill>
                  <a:srgbClr val="C00000"/>
                </a:solidFill>
              </a:rPr>
              <a:t> </a:t>
            </a:r>
            <a:r>
              <a:rPr lang="en-US" dirty="0"/>
              <a:t>and </a:t>
            </a:r>
          </a:p>
          <a:p>
            <a:pPr algn="ctr">
              <a:defRPr/>
            </a:pPr>
            <a:r>
              <a:rPr lang="en-US" dirty="0"/>
              <a:t>unit testing</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05258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Test</a:t>
            </a:r>
          </a:p>
          <a:p>
            <a:pPr algn="ctr">
              <a:defRPr/>
            </a:pPr>
            <a:endParaRPr lang="en-US" sz="2400" b="1" dirty="0"/>
          </a:p>
          <a:p>
            <a:pPr algn="ctr">
              <a:defRPr/>
            </a:pPr>
            <a:r>
              <a:rPr lang="en-US" dirty="0"/>
              <a:t>Integration </a:t>
            </a:r>
            <a:br>
              <a:rPr lang="en-US" dirty="0"/>
            </a:br>
            <a:r>
              <a:rPr lang="en-US" dirty="0"/>
              <a:t>and </a:t>
            </a:r>
            <a:br>
              <a:rPr lang="en-US" dirty="0"/>
            </a:br>
            <a:r>
              <a:rPr lang="en-US" dirty="0"/>
              <a:t>system testing</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32305"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Deliver</a:t>
            </a:r>
          </a:p>
          <a:p>
            <a:pPr algn="ctr">
              <a:defRPr/>
            </a:pPr>
            <a:endParaRPr lang="en-US" sz="2400" b="1" dirty="0"/>
          </a:p>
          <a:p>
            <a:pPr algn="ctr">
              <a:defRPr/>
            </a:pPr>
            <a:r>
              <a:rPr lang="en-US" dirty="0"/>
              <a:t>Operation </a:t>
            </a:r>
            <a:br>
              <a:rPr lang="en-US" dirty="0"/>
            </a:br>
            <a:r>
              <a:rPr lang="en-US" dirty="0"/>
              <a:t>and maintenance</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05324"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8503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64754" y="3620091"/>
            <a:ext cx="2675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6AB093D2-1C24-EB44-94DE-BF8BAB00A709}"/>
              </a:ext>
            </a:extLst>
          </p:cNvPr>
          <p:cNvSpPr>
            <a:spLocks noChangeArrowheads="1"/>
          </p:cNvSpPr>
          <p:nvPr/>
        </p:nvSpPr>
        <p:spPr bwMode="auto">
          <a:xfrm>
            <a:off x="1713443" y="5013176"/>
            <a:ext cx="8631029" cy="881478"/>
          </a:xfrm>
          <a:prstGeom prst="roundRect">
            <a:avLst>
              <a:gd name="adj" fmla="val 10737"/>
            </a:avLst>
          </a:prstGeom>
          <a:solidFill>
            <a:srgbClr val="FFD579"/>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4000" b="1" dirty="0">
                <a:solidFill>
                  <a:srgbClr val="C00000"/>
                </a:solidFill>
              </a:rPr>
              <a:t>Project Management</a:t>
            </a:r>
          </a:p>
        </p:txBody>
      </p:sp>
    </p:spTree>
    <p:extLst>
      <p:ext uri="{BB962C8B-B14F-4D97-AF65-F5344CB8AC3E}">
        <p14:creationId xmlns:p14="http://schemas.microsoft.com/office/powerpoint/2010/main" val="21856296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C9E75-97FD-45D9-8ED3-955348887BB1}"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rPr>
              <a:t>Source: Ian Sommerville (2019), Engineering Software Products:  An Introduction to Modern Software Engineering, Pearson.</a:t>
            </a:r>
            <a:endParaRPr kumimoji="0" lang="es-E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Benefits of DevOps</a:t>
            </a:r>
          </a:p>
        </p:txBody>
      </p:sp>
      <p:sp>
        <p:nvSpPr>
          <p:cNvPr id="7" name="Rounded Rectangle 6">
            <a:extLst>
              <a:ext uri="{FF2B5EF4-FFF2-40B4-BE49-F238E27FC236}">
                <a16:creationId xmlns:a16="http://schemas.microsoft.com/office/drawing/2014/main" id="{C825765D-DC19-6140-B2ED-535C543D58A6}"/>
              </a:ext>
            </a:extLst>
          </p:cNvPr>
          <p:cNvSpPr>
            <a:spLocks noChangeArrowheads="1"/>
          </p:cNvSpPr>
          <p:nvPr/>
        </p:nvSpPr>
        <p:spPr bwMode="auto">
          <a:xfrm>
            <a:off x="1787174" y="1124744"/>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Faster </a:t>
            </a:r>
            <a:b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b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deployment</a:t>
            </a:r>
          </a:p>
        </p:txBody>
      </p:sp>
      <p:sp>
        <p:nvSpPr>
          <p:cNvPr id="8" name="Rounded Rectangle 7">
            <a:extLst>
              <a:ext uri="{FF2B5EF4-FFF2-40B4-BE49-F238E27FC236}">
                <a16:creationId xmlns:a16="http://schemas.microsoft.com/office/drawing/2014/main" id="{4417C560-35F2-BA46-9FAF-C227E74A1A20}"/>
              </a:ext>
            </a:extLst>
          </p:cNvPr>
          <p:cNvSpPr>
            <a:spLocks noChangeArrowheads="1"/>
          </p:cNvSpPr>
          <p:nvPr/>
        </p:nvSpPr>
        <p:spPr bwMode="auto">
          <a:xfrm>
            <a:off x="1787174" y="2468456"/>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Reduced </a:t>
            </a:r>
            <a:b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b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risk</a:t>
            </a:r>
          </a:p>
        </p:txBody>
      </p:sp>
      <p:sp>
        <p:nvSpPr>
          <p:cNvPr id="9" name="Rounded Rectangle 8">
            <a:extLst>
              <a:ext uri="{FF2B5EF4-FFF2-40B4-BE49-F238E27FC236}">
                <a16:creationId xmlns:a16="http://schemas.microsoft.com/office/drawing/2014/main" id="{12C827C5-671D-3B45-881F-FA63A35B824F}"/>
              </a:ext>
            </a:extLst>
          </p:cNvPr>
          <p:cNvSpPr>
            <a:spLocks noChangeArrowheads="1"/>
          </p:cNvSpPr>
          <p:nvPr/>
        </p:nvSpPr>
        <p:spPr bwMode="auto">
          <a:xfrm>
            <a:off x="1787174" y="3812168"/>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Faster </a:t>
            </a:r>
            <a:b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b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repair</a:t>
            </a:r>
          </a:p>
        </p:txBody>
      </p:sp>
      <p:sp>
        <p:nvSpPr>
          <p:cNvPr id="10" name="Rounded Rectangle 9">
            <a:extLst>
              <a:ext uri="{FF2B5EF4-FFF2-40B4-BE49-F238E27FC236}">
                <a16:creationId xmlns:a16="http://schemas.microsoft.com/office/drawing/2014/main" id="{DCF47564-C189-4441-9A14-E3CD5D9EE9C7}"/>
              </a:ext>
            </a:extLst>
          </p:cNvPr>
          <p:cNvSpPr>
            <a:spLocks noChangeArrowheads="1"/>
          </p:cNvSpPr>
          <p:nvPr/>
        </p:nvSpPr>
        <p:spPr bwMode="auto">
          <a:xfrm>
            <a:off x="1787174" y="5155881"/>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More </a:t>
            </a:r>
            <a:b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b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productive </a:t>
            </a:r>
            <a:b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b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teams</a:t>
            </a:r>
          </a:p>
        </p:txBody>
      </p:sp>
      <p:sp>
        <p:nvSpPr>
          <p:cNvPr id="11" name="Rounded Rectangle 10">
            <a:extLst>
              <a:ext uri="{FF2B5EF4-FFF2-40B4-BE49-F238E27FC236}">
                <a16:creationId xmlns:a16="http://schemas.microsoft.com/office/drawing/2014/main" id="{E470CB70-6E5B-AF4F-930F-4EAE1539BFDA}"/>
              </a:ext>
            </a:extLst>
          </p:cNvPr>
          <p:cNvSpPr>
            <a:spLocks noChangeArrowheads="1"/>
          </p:cNvSpPr>
          <p:nvPr/>
        </p:nvSpPr>
        <p:spPr bwMode="auto">
          <a:xfrm>
            <a:off x="4210116" y="1137910"/>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Software can be deployed to production more quickly </a:t>
            </a:r>
            <a:b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because communication delays between the people </a:t>
            </a:r>
            <a:b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involved in the process are dramatically reduced.</a:t>
            </a:r>
          </a:p>
        </p:txBody>
      </p:sp>
      <p:sp>
        <p:nvSpPr>
          <p:cNvPr id="12" name="Rounded Rectangle 11">
            <a:extLst>
              <a:ext uri="{FF2B5EF4-FFF2-40B4-BE49-F238E27FC236}">
                <a16:creationId xmlns:a16="http://schemas.microsoft.com/office/drawing/2014/main" id="{059AED0D-B8BA-264E-B3C4-41ED21C748DA}"/>
              </a:ext>
            </a:extLst>
          </p:cNvPr>
          <p:cNvSpPr>
            <a:spLocks noChangeArrowheads="1"/>
          </p:cNvSpPr>
          <p:nvPr/>
        </p:nvSpPr>
        <p:spPr bwMode="auto">
          <a:xfrm>
            <a:off x="4211782" y="2468456"/>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The increment of functionality in each release is small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so there is less chance of feature interactions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other changes causing system failures and outages.</a:t>
            </a:r>
          </a:p>
        </p:txBody>
      </p:sp>
      <p:sp>
        <p:nvSpPr>
          <p:cNvPr id="13" name="Rounded Rectangle 12">
            <a:extLst>
              <a:ext uri="{FF2B5EF4-FFF2-40B4-BE49-F238E27FC236}">
                <a16:creationId xmlns:a16="http://schemas.microsoft.com/office/drawing/2014/main" id="{A1317ADB-55FD-A741-B8A7-84EA84AAA24B}"/>
              </a:ext>
            </a:extLst>
          </p:cNvPr>
          <p:cNvSpPr>
            <a:spLocks noChangeArrowheads="1"/>
          </p:cNvSpPr>
          <p:nvPr/>
        </p:nvSpPr>
        <p:spPr bwMode="auto">
          <a:xfrm>
            <a:off x="4222901" y="3812169"/>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DevOps teams work together to get the </a:t>
            </a:r>
            <a:b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software up and running again as soon as possible. </a:t>
            </a:r>
          </a:p>
        </p:txBody>
      </p:sp>
      <p:sp>
        <p:nvSpPr>
          <p:cNvPr id="14" name="Rounded Rectangle 13">
            <a:extLst>
              <a:ext uri="{FF2B5EF4-FFF2-40B4-BE49-F238E27FC236}">
                <a16:creationId xmlns:a16="http://schemas.microsoft.com/office/drawing/2014/main" id="{B144E0F3-7424-7542-B3B2-525B2A5200F5}"/>
              </a:ext>
            </a:extLst>
          </p:cNvPr>
          <p:cNvSpPr>
            <a:spLocks noChangeArrowheads="1"/>
          </p:cNvSpPr>
          <p:nvPr/>
        </p:nvSpPr>
        <p:spPr bwMode="auto">
          <a:xfrm>
            <a:off x="4222901" y="5169048"/>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DevOps teams are happier and more productive </a:t>
            </a:r>
            <a:b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than the teams involved in the separate activities. </a:t>
            </a:r>
          </a:p>
        </p:txBody>
      </p:sp>
    </p:spTree>
    <p:extLst>
      <p:ext uri="{BB962C8B-B14F-4D97-AF65-F5344CB8AC3E}">
        <p14:creationId xmlns:p14="http://schemas.microsoft.com/office/powerpoint/2010/main" val="37734885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768096" y="1066628"/>
            <a:ext cx="10552176" cy="5453235"/>
          </a:xfrm>
        </p:spPr>
        <p:txBody>
          <a:bodyPr>
            <a:normAutofit/>
          </a:bodyPr>
          <a:lstStyle/>
          <a:p>
            <a:r>
              <a:rPr lang="en-US" dirty="0">
                <a:solidFill>
                  <a:srgbClr val="FF0000"/>
                </a:solidFill>
              </a:rPr>
              <a:t>Code management </a:t>
            </a:r>
            <a:r>
              <a:rPr lang="en-US" dirty="0"/>
              <a:t>is a </a:t>
            </a:r>
            <a:r>
              <a:rPr lang="en-US" dirty="0">
                <a:solidFill>
                  <a:srgbClr val="FF0000"/>
                </a:solidFill>
              </a:rPr>
              <a:t>set of software-supported practices</a:t>
            </a:r>
            <a:r>
              <a:rPr lang="en-US" dirty="0"/>
              <a:t> that is used to </a:t>
            </a:r>
            <a:r>
              <a:rPr lang="en-US" dirty="0">
                <a:solidFill>
                  <a:srgbClr val="FF0000"/>
                </a:solidFill>
              </a:rPr>
              <a:t>manage an evolving codebase. </a:t>
            </a:r>
          </a:p>
          <a:p>
            <a:r>
              <a:rPr lang="en-US" dirty="0"/>
              <a:t>During the development of a software product, the development team will probably create tens of thousands of lines of code and automated tests. </a:t>
            </a:r>
          </a:p>
          <a:p>
            <a:r>
              <a:rPr lang="en-US" dirty="0"/>
              <a:t>These will be organized into hundreds of files. Dozens of libraries may be used, and several, different programs may be involved in creating and running the code. </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C9E75-97FD-45D9-8ED3-955348887BB1}"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rPr>
              <a:t>Source: Ian Sommerville (2019), Engineering Software Products:  An Introduction to Modern Software Engineering, Pearson.</a:t>
            </a:r>
            <a:endParaRPr kumimoji="0" lang="es-E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a:t>
            </a:r>
          </a:p>
        </p:txBody>
      </p:sp>
    </p:spTree>
    <p:extLst>
      <p:ext uri="{BB962C8B-B14F-4D97-AF65-F5344CB8AC3E}">
        <p14:creationId xmlns:p14="http://schemas.microsoft.com/office/powerpoint/2010/main" val="30287629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41247" y="1066628"/>
            <a:ext cx="10318549" cy="5453235"/>
          </a:xfrm>
        </p:spPr>
        <p:txBody>
          <a:bodyPr/>
          <a:lstStyle/>
          <a:p>
            <a:r>
              <a:rPr lang="en-US" dirty="0"/>
              <a:t>You need </a:t>
            </a:r>
            <a:r>
              <a:rPr lang="en-US" dirty="0">
                <a:solidFill>
                  <a:srgbClr val="FF0000"/>
                </a:solidFill>
              </a:rPr>
              <a:t>code management </a:t>
            </a:r>
            <a:r>
              <a:rPr lang="en-US" dirty="0"/>
              <a:t>to ensure that changes made by different developers do not interfere with each other, and to </a:t>
            </a:r>
            <a:r>
              <a:rPr lang="en-US" dirty="0">
                <a:solidFill>
                  <a:srgbClr val="FF0000"/>
                </a:solidFill>
              </a:rPr>
              <a:t>create different product versions</a:t>
            </a:r>
            <a:r>
              <a:rPr lang="en-US" dirty="0"/>
              <a:t>. </a:t>
            </a:r>
          </a:p>
          <a:p>
            <a:r>
              <a:rPr lang="en-US" dirty="0">
                <a:solidFill>
                  <a:srgbClr val="FF0000"/>
                </a:solidFill>
              </a:rPr>
              <a:t>Code management tools </a:t>
            </a:r>
            <a:r>
              <a:rPr lang="en-US" dirty="0"/>
              <a:t>make it easy to create an executable product from its </a:t>
            </a:r>
            <a:r>
              <a:rPr lang="en-US" dirty="0">
                <a:solidFill>
                  <a:srgbClr val="FF0000"/>
                </a:solidFill>
              </a:rPr>
              <a:t>source code files </a:t>
            </a:r>
            <a:r>
              <a:rPr lang="en-US" dirty="0"/>
              <a:t>and to </a:t>
            </a:r>
            <a:r>
              <a:rPr lang="en-US" dirty="0">
                <a:solidFill>
                  <a:srgbClr val="FF0000"/>
                </a:solidFill>
              </a:rPr>
              <a:t>run automated tests </a:t>
            </a:r>
            <a:r>
              <a:rPr lang="en-US" dirty="0"/>
              <a:t>on that product.</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C9E75-97FD-45D9-8ED3-955348887BB1}"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rPr>
              <a:t>Source: Ian Sommerville (2019), Engineering Software Products:  An Introduction to Modern Software Engineering, Pearson.</a:t>
            </a:r>
            <a:endParaRPr kumimoji="0" lang="es-E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a:t>
            </a:r>
          </a:p>
        </p:txBody>
      </p:sp>
    </p:spTree>
    <p:extLst>
      <p:ext uri="{BB962C8B-B14F-4D97-AF65-F5344CB8AC3E}">
        <p14:creationId xmlns:p14="http://schemas.microsoft.com/office/powerpoint/2010/main" val="38394988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066628"/>
            <a:ext cx="10263685" cy="5453235"/>
          </a:xfrm>
        </p:spPr>
        <p:txBody>
          <a:bodyPr>
            <a:normAutofit/>
          </a:bodyPr>
          <a:lstStyle/>
          <a:p>
            <a:r>
              <a:rPr lang="en-US" sz="3000" dirty="0">
                <a:solidFill>
                  <a:srgbClr val="FF0000"/>
                </a:solidFill>
              </a:rPr>
              <a:t>Source code management</a:t>
            </a:r>
            <a:r>
              <a:rPr lang="en-US" sz="3000" dirty="0"/>
              <a:t>, combined with </a:t>
            </a:r>
            <a:r>
              <a:rPr lang="en-US" sz="3000" dirty="0">
                <a:solidFill>
                  <a:srgbClr val="FF0000"/>
                </a:solidFill>
              </a:rPr>
              <a:t>automated system building</a:t>
            </a:r>
            <a:r>
              <a:rPr lang="en-US" sz="3000" dirty="0"/>
              <a:t>, is essential for </a:t>
            </a:r>
            <a:r>
              <a:rPr lang="en-US" sz="3000" dirty="0">
                <a:solidFill>
                  <a:srgbClr val="FF0000"/>
                </a:solidFill>
              </a:rPr>
              <a:t>professional software engineering</a:t>
            </a:r>
            <a:r>
              <a:rPr lang="en-US" sz="3000" dirty="0"/>
              <a:t>. </a:t>
            </a:r>
          </a:p>
          <a:p>
            <a:r>
              <a:rPr lang="en-US" sz="3000" dirty="0"/>
              <a:t>In companies that use </a:t>
            </a:r>
            <a:r>
              <a:rPr lang="en-US" sz="3000" dirty="0">
                <a:solidFill>
                  <a:srgbClr val="FF0000"/>
                </a:solidFill>
              </a:rPr>
              <a:t>DevOps</a:t>
            </a:r>
            <a:r>
              <a:rPr lang="en-US" sz="3000" dirty="0"/>
              <a:t>, a </a:t>
            </a:r>
            <a:r>
              <a:rPr lang="en-US" sz="3000" dirty="0">
                <a:solidFill>
                  <a:srgbClr val="FF0000"/>
                </a:solidFill>
              </a:rPr>
              <a:t>modern code management system</a:t>
            </a:r>
            <a:r>
              <a:rPr lang="en-US" sz="3000" dirty="0"/>
              <a:t> is a fundamental requirement for ‘</a:t>
            </a:r>
            <a:r>
              <a:rPr lang="en-US" sz="3000" dirty="0">
                <a:solidFill>
                  <a:srgbClr val="FF0000"/>
                </a:solidFill>
              </a:rPr>
              <a:t>automating everything</a:t>
            </a:r>
            <a:r>
              <a:rPr lang="en-US" sz="3000" dirty="0"/>
              <a:t>’. </a:t>
            </a:r>
          </a:p>
          <a:p>
            <a:r>
              <a:rPr lang="en-US" sz="3000" dirty="0"/>
              <a:t>Not only does it </a:t>
            </a:r>
            <a:r>
              <a:rPr lang="en-US" sz="3000" dirty="0">
                <a:solidFill>
                  <a:srgbClr val="FF0000"/>
                </a:solidFill>
              </a:rPr>
              <a:t>store</a:t>
            </a:r>
            <a:r>
              <a:rPr lang="en-US" sz="3000" dirty="0"/>
              <a:t> the </a:t>
            </a:r>
            <a:r>
              <a:rPr lang="en-US" sz="3000" dirty="0">
                <a:solidFill>
                  <a:srgbClr val="FF0000"/>
                </a:solidFill>
              </a:rPr>
              <a:t>project code </a:t>
            </a:r>
            <a:r>
              <a:rPr lang="en-US" sz="3000" dirty="0"/>
              <a:t>that is ultimately </a:t>
            </a:r>
            <a:r>
              <a:rPr lang="en-US" sz="3000" dirty="0">
                <a:solidFill>
                  <a:srgbClr val="FF0000"/>
                </a:solidFill>
              </a:rPr>
              <a:t>deployed</a:t>
            </a:r>
            <a:r>
              <a:rPr lang="en-US" sz="3000" dirty="0"/>
              <a:t>, it also stores all other information that is used in </a:t>
            </a:r>
            <a:r>
              <a:rPr lang="en-US" sz="3000" dirty="0">
                <a:solidFill>
                  <a:srgbClr val="FF0000"/>
                </a:solidFill>
              </a:rPr>
              <a:t>DevOps processes</a:t>
            </a:r>
            <a:r>
              <a:rPr lang="en-US" sz="3000" dirty="0"/>
              <a:t>. </a:t>
            </a:r>
          </a:p>
          <a:p>
            <a:r>
              <a:rPr lang="en-US" sz="3000" dirty="0">
                <a:solidFill>
                  <a:srgbClr val="FF0000"/>
                </a:solidFill>
              </a:rPr>
              <a:t>DevOps automation and measurement tools </a:t>
            </a:r>
            <a:r>
              <a:rPr lang="en-US" sz="3000" dirty="0"/>
              <a:t>all interact with the code management system</a:t>
            </a:r>
          </a:p>
          <a:p>
            <a:endParaRPr lang="en-US" sz="3000" dirty="0"/>
          </a:p>
          <a:p>
            <a:endParaRPr lang="en-US" sz="30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C9E75-97FD-45D9-8ED3-955348887BB1}"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rPr>
              <a:t>Source: Ian Sommerville (2019), Engineering Software Products:  An Introduction to Modern Software Engineering, Pearson.</a:t>
            </a:r>
            <a:endParaRPr kumimoji="0" lang="es-E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 and DevOps</a:t>
            </a:r>
          </a:p>
        </p:txBody>
      </p:sp>
    </p:spTree>
    <p:extLst>
      <p:ext uri="{BB962C8B-B14F-4D97-AF65-F5344CB8AC3E}">
        <p14:creationId xmlns:p14="http://schemas.microsoft.com/office/powerpoint/2010/main" val="6162346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C9E75-97FD-45D9-8ED3-955348887BB1}"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rPr>
              <a:t>Source: Ian Sommerville (2019), Engineering Software Products:  An Introduction to Modern Software Engineering, Pearson.</a:t>
            </a:r>
            <a:endParaRPr kumimoji="0" lang="es-E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 and DevOps</a:t>
            </a:r>
          </a:p>
        </p:txBody>
      </p:sp>
      <p:sp>
        <p:nvSpPr>
          <p:cNvPr id="8" name="Rounded Rectangle 7">
            <a:extLst>
              <a:ext uri="{FF2B5EF4-FFF2-40B4-BE49-F238E27FC236}">
                <a16:creationId xmlns:a16="http://schemas.microsoft.com/office/drawing/2014/main" id="{820C5958-35A4-4149-B1A7-D5CF3530283B}"/>
              </a:ext>
            </a:extLst>
          </p:cNvPr>
          <p:cNvSpPr>
            <a:spLocks noChangeArrowheads="1"/>
          </p:cNvSpPr>
          <p:nvPr/>
        </p:nvSpPr>
        <p:spPr bwMode="auto">
          <a:xfrm>
            <a:off x="2510488" y="1484784"/>
            <a:ext cx="6999664" cy="950146"/>
          </a:xfrm>
          <a:prstGeom prst="roundRect">
            <a:avLst>
              <a:gd name="adj" fmla="val 9613"/>
            </a:avLst>
          </a:prstGeom>
          <a:solidFill>
            <a:schemeClr val="accent6">
              <a:lumMod val="20000"/>
              <a:lumOff val="80000"/>
              <a:alpha val="50196"/>
            </a:scheme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0" name="Rounded Rectangle 9">
            <a:extLst>
              <a:ext uri="{FF2B5EF4-FFF2-40B4-BE49-F238E27FC236}">
                <a16:creationId xmlns:a16="http://schemas.microsoft.com/office/drawing/2014/main" id="{1350CDFE-3FBD-AB4F-AA15-C83899A94DBD}"/>
              </a:ext>
            </a:extLst>
          </p:cNvPr>
          <p:cNvSpPr>
            <a:spLocks noChangeArrowheads="1"/>
          </p:cNvSpPr>
          <p:nvPr/>
        </p:nvSpPr>
        <p:spPr bwMode="auto">
          <a:xfrm>
            <a:off x="2495600" y="2965681"/>
            <a:ext cx="6999664" cy="1975487"/>
          </a:xfrm>
          <a:prstGeom prst="roundRect">
            <a:avLst>
              <a:gd name="adj" fmla="val 9613"/>
            </a:avLst>
          </a:prstGeom>
          <a:solidFill>
            <a:schemeClr val="accent1">
              <a:lumMod val="20000"/>
              <a:lumOff val="80000"/>
              <a:alpha val="50196"/>
            </a:scheme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11" name="Rounded Rectangle 10">
            <a:extLst>
              <a:ext uri="{FF2B5EF4-FFF2-40B4-BE49-F238E27FC236}">
                <a16:creationId xmlns:a16="http://schemas.microsoft.com/office/drawing/2014/main" id="{8D34F5D5-8CF5-0045-9CE9-48A87540DDF9}"/>
              </a:ext>
            </a:extLst>
          </p:cNvPr>
          <p:cNvSpPr>
            <a:spLocks noChangeArrowheads="1"/>
          </p:cNvSpPr>
          <p:nvPr/>
        </p:nvSpPr>
        <p:spPr bwMode="auto">
          <a:xfrm>
            <a:off x="2495600" y="5524101"/>
            <a:ext cx="6999664" cy="995763"/>
          </a:xfrm>
          <a:prstGeom prst="roundRect">
            <a:avLst>
              <a:gd name="adj" fmla="val 9613"/>
            </a:avLst>
          </a:prstGeom>
          <a:solidFill>
            <a:schemeClr val="accent3">
              <a:lumMod val="20000"/>
              <a:lumOff val="80000"/>
              <a:alpha val="50196"/>
            </a:scheme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cxnSp>
        <p:nvCxnSpPr>
          <p:cNvPr id="12" name="Straight Arrow Connector 11">
            <a:extLst>
              <a:ext uri="{FF2B5EF4-FFF2-40B4-BE49-F238E27FC236}">
                <a16:creationId xmlns:a16="http://schemas.microsoft.com/office/drawing/2014/main" id="{9706E5BF-3C48-8949-8FA6-2749A005EADD}"/>
              </a:ext>
            </a:extLst>
          </p:cNvPr>
          <p:cNvCxnSpPr>
            <a:cxnSpLocks/>
          </p:cNvCxnSpPr>
          <p:nvPr/>
        </p:nvCxnSpPr>
        <p:spPr>
          <a:xfrm>
            <a:off x="7968208" y="2434930"/>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397BD22D-3479-194B-9F8C-CE5913D1B553}"/>
              </a:ext>
            </a:extLst>
          </p:cNvPr>
          <p:cNvSpPr>
            <a:spLocks noChangeArrowheads="1"/>
          </p:cNvSpPr>
          <p:nvPr/>
        </p:nvSpPr>
        <p:spPr bwMode="auto">
          <a:xfrm>
            <a:off x="4385989" y="3447802"/>
            <a:ext cx="3203998" cy="875785"/>
          </a:xfrm>
          <a:prstGeom prst="roundRect">
            <a:avLst>
              <a:gd name="adj" fmla="val 12554"/>
            </a:avLst>
          </a:prstGeom>
          <a:solidFill>
            <a:schemeClr val="accent1">
              <a:lumMod val="60000"/>
              <a:lumOff val="40000"/>
              <a:alpha val="50196"/>
            </a:scheme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Code </a:t>
            </a:r>
            <a:b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repository</a:t>
            </a:r>
          </a:p>
        </p:txBody>
      </p:sp>
      <p:sp>
        <p:nvSpPr>
          <p:cNvPr id="14" name="TextBox 13">
            <a:extLst>
              <a:ext uri="{FF2B5EF4-FFF2-40B4-BE49-F238E27FC236}">
                <a16:creationId xmlns:a16="http://schemas.microsoft.com/office/drawing/2014/main" id="{E63A097E-03FC-A640-8137-77F58C693741}"/>
              </a:ext>
            </a:extLst>
          </p:cNvPr>
          <p:cNvSpPr txBox="1"/>
          <p:nvPr/>
        </p:nvSpPr>
        <p:spPr>
          <a:xfrm>
            <a:off x="4601987" y="1023120"/>
            <a:ext cx="2742226"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ED7D31">
                    <a:lumMod val="50000"/>
                  </a:srgbClr>
                </a:solidFill>
                <a:effectLst/>
                <a:uLnTx/>
                <a:uFillTx/>
                <a:latin typeface="Calibri" panose="020F0502020204030204" pitchFamily="34" charset="0"/>
                <a:ea typeface="+mn-ea"/>
                <a:cs typeface="Calibri" panose="020F0502020204030204" pitchFamily="34" charset="0"/>
              </a:rPr>
              <a:t>DevOps automation</a:t>
            </a:r>
          </a:p>
        </p:txBody>
      </p:sp>
      <p:sp>
        <p:nvSpPr>
          <p:cNvPr id="15" name="TextBox 14">
            <a:extLst>
              <a:ext uri="{FF2B5EF4-FFF2-40B4-BE49-F238E27FC236}">
                <a16:creationId xmlns:a16="http://schemas.microsoft.com/office/drawing/2014/main" id="{DC3FE0FF-D534-AA4B-976E-E85660DAF3F4}"/>
              </a:ext>
            </a:extLst>
          </p:cNvPr>
          <p:cNvSpPr txBox="1"/>
          <p:nvPr/>
        </p:nvSpPr>
        <p:spPr>
          <a:xfrm>
            <a:off x="4281857" y="2466819"/>
            <a:ext cx="3556551"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rPr>
              <a:t>Code management system</a:t>
            </a:r>
          </a:p>
        </p:txBody>
      </p:sp>
      <p:sp>
        <p:nvSpPr>
          <p:cNvPr id="16" name="TextBox 15">
            <a:extLst>
              <a:ext uri="{FF2B5EF4-FFF2-40B4-BE49-F238E27FC236}">
                <a16:creationId xmlns:a16="http://schemas.microsoft.com/office/drawing/2014/main" id="{AE80C629-C95D-3D49-8699-93337FA3EC0F}"/>
              </a:ext>
            </a:extLst>
          </p:cNvPr>
          <p:cNvSpPr txBox="1"/>
          <p:nvPr/>
        </p:nvSpPr>
        <p:spPr>
          <a:xfrm>
            <a:off x="4460346" y="5039680"/>
            <a:ext cx="302550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AD47">
                    <a:lumMod val="75000"/>
                  </a:srgbClr>
                </a:solidFill>
                <a:effectLst/>
                <a:uLnTx/>
                <a:uFillTx/>
                <a:latin typeface="Calibri" panose="020F0502020204030204" pitchFamily="34" charset="0"/>
                <a:ea typeface="+mn-ea"/>
                <a:cs typeface="Calibri" panose="020F0502020204030204" pitchFamily="34" charset="0"/>
              </a:rPr>
              <a:t>DevOps measurement</a:t>
            </a:r>
          </a:p>
        </p:txBody>
      </p:sp>
      <p:cxnSp>
        <p:nvCxnSpPr>
          <p:cNvPr id="18" name="Straight Arrow Connector 17">
            <a:extLst>
              <a:ext uri="{FF2B5EF4-FFF2-40B4-BE49-F238E27FC236}">
                <a16:creationId xmlns:a16="http://schemas.microsoft.com/office/drawing/2014/main" id="{12AA05F5-38D0-A747-97E1-DE640653896E}"/>
              </a:ext>
            </a:extLst>
          </p:cNvPr>
          <p:cNvCxnSpPr>
            <a:cxnSpLocks/>
          </p:cNvCxnSpPr>
          <p:nvPr/>
        </p:nvCxnSpPr>
        <p:spPr>
          <a:xfrm>
            <a:off x="7968208" y="4941168"/>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674606A-7A7D-684D-B819-4EE94140FFA0}"/>
              </a:ext>
            </a:extLst>
          </p:cNvPr>
          <p:cNvCxnSpPr>
            <a:cxnSpLocks/>
          </p:cNvCxnSpPr>
          <p:nvPr/>
        </p:nvCxnSpPr>
        <p:spPr>
          <a:xfrm flipV="1">
            <a:off x="4007768" y="2434930"/>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1A39D82-8535-2F4B-B164-F7BAE64EC1A6}"/>
              </a:ext>
            </a:extLst>
          </p:cNvPr>
          <p:cNvCxnSpPr>
            <a:cxnSpLocks/>
          </p:cNvCxnSpPr>
          <p:nvPr/>
        </p:nvCxnSpPr>
        <p:spPr>
          <a:xfrm flipV="1">
            <a:off x="4007768" y="4911114"/>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857BD21B-783D-6F48-8AFA-FC2A1AEBEBE1}"/>
              </a:ext>
            </a:extLst>
          </p:cNvPr>
          <p:cNvSpPr>
            <a:spLocks noChangeArrowheads="1"/>
          </p:cNvSpPr>
          <p:nvPr/>
        </p:nvSpPr>
        <p:spPr bwMode="auto">
          <a:xfrm>
            <a:off x="2783633"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Continuous </a:t>
            </a:r>
            <a:b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br>
            <a: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integration</a:t>
            </a:r>
          </a:p>
        </p:txBody>
      </p:sp>
      <p:sp>
        <p:nvSpPr>
          <p:cNvPr id="23" name="Rounded Rectangle 22">
            <a:extLst>
              <a:ext uri="{FF2B5EF4-FFF2-40B4-BE49-F238E27FC236}">
                <a16:creationId xmlns:a16="http://schemas.microsoft.com/office/drawing/2014/main" id="{5FD95943-F214-2C4B-8303-26941341BA4C}"/>
              </a:ext>
            </a:extLst>
          </p:cNvPr>
          <p:cNvSpPr>
            <a:spLocks noChangeArrowheads="1"/>
          </p:cNvSpPr>
          <p:nvPr/>
        </p:nvSpPr>
        <p:spPr bwMode="auto">
          <a:xfrm>
            <a:off x="4474900"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Continuous </a:t>
            </a:r>
            <a:b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br>
            <a: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deployment</a:t>
            </a:r>
          </a:p>
        </p:txBody>
      </p:sp>
      <p:sp>
        <p:nvSpPr>
          <p:cNvPr id="24" name="Rounded Rectangle 23">
            <a:extLst>
              <a:ext uri="{FF2B5EF4-FFF2-40B4-BE49-F238E27FC236}">
                <a16:creationId xmlns:a16="http://schemas.microsoft.com/office/drawing/2014/main" id="{03092E3E-0E7E-BA4A-AF9F-B0E06BE4F40B}"/>
              </a:ext>
            </a:extLst>
          </p:cNvPr>
          <p:cNvSpPr>
            <a:spLocks noChangeArrowheads="1"/>
          </p:cNvSpPr>
          <p:nvPr/>
        </p:nvSpPr>
        <p:spPr bwMode="auto">
          <a:xfrm>
            <a:off x="6166167"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Continuous </a:t>
            </a:r>
            <a:b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br>
            <a: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delivery</a:t>
            </a:r>
          </a:p>
        </p:txBody>
      </p:sp>
      <p:sp>
        <p:nvSpPr>
          <p:cNvPr id="25" name="Rounded Rectangle 24">
            <a:extLst>
              <a:ext uri="{FF2B5EF4-FFF2-40B4-BE49-F238E27FC236}">
                <a16:creationId xmlns:a16="http://schemas.microsoft.com/office/drawing/2014/main" id="{3528A953-99FC-DA4E-A836-14BCBBE29730}"/>
              </a:ext>
            </a:extLst>
          </p:cNvPr>
          <p:cNvSpPr>
            <a:spLocks noChangeArrowheads="1"/>
          </p:cNvSpPr>
          <p:nvPr/>
        </p:nvSpPr>
        <p:spPr bwMode="auto">
          <a:xfrm>
            <a:off x="7857434"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Infrastructure </a:t>
            </a:r>
            <a:b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br>
            <a:r>
              <a:rPr kumimoji="0" lang="en-US" sz="1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as code</a:t>
            </a:r>
          </a:p>
        </p:txBody>
      </p:sp>
      <p:sp>
        <p:nvSpPr>
          <p:cNvPr id="26" name="Rounded Rectangle 25">
            <a:extLst>
              <a:ext uri="{FF2B5EF4-FFF2-40B4-BE49-F238E27FC236}">
                <a16:creationId xmlns:a16="http://schemas.microsoft.com/office/drawing/2014/main" id="{1786B62D-E2BD-DB43-A1CF-D9AE96012FC7}"/>
              </a:ext>
            </a:extLst>
          </p:cNvPr>
          <p:cNvSpPr>
            <a:spLocks noChangeArrowheads="1"/>
          </p:cNvSpPr>
          <p:nvPr/>
        </p:nvSpPr>
        <p:spPr bwMode="auto">
          <a:xfrm>
            <a:off x="306215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Data </a:t>
            </a:r>
            <a:b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collection</a:t>
            </a:r>
          </a:p>
        </p:txBody>
      </p:sp>
      <p:sp>
        <p:nvSpPr>
          <p:cNvPr id="27" name="Rounded Rectangle 26">
            <a:extLst>
              <a:ext uri="{FF2B5EF4-FFF2-40B4-BE49-F238E27FC236}">
                <a16:creationId xmlns:a16="http://schemas.microsoft.com/office/drawing/2014/main" id="{10AD0183-3A93-C44F-A3C5-6B198342CAE1}"/>
              </a:ext>
            </a:extLst>
          </p:cNvPr>
          <p:cNvSpPr>
            <a:spLocks noChangeArrowheads="1"/>
          </p:cNvSpPr>
          <p:nvPr/>
        </p:nvSpPr>
        <p:spPr bwMode="auto">
          <a:xfrm>
            <a:off x="522239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Data </a:t>
            </a:r>
            <a:b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analysis</a:t>
            </a:r>
          </a:p>
        </p:txBody>
      </p:sp>
      <p:sp>
        <p:nvSpPr>
          <p:cNvPr id="28" name="Rounded Rectangle 27">
            <a:extLst>
              <a:ext uri="{FF2B5EF4-FFF2-40B4-BE49-F238E27FC236}">
                <a16:creationId xmlns:a16="http://schemas.microsoft.com/office/drawing/2014/main" id="{9B28B3D0-69A9-F640-8A21-EAE5E6DF2E09}"/>
              </a:ext>
            </a:extLst>
          </p:cNvPr>
          <p:cNvSpPr>
            <a:spLocks noChangeArrowheads="1"/>
          </p:cNvSpPr>
          <p:nvPr/>
        </p:nvSpPr>
        <p:spPr bwMode="auto">
          <a:xfrm>
            <a:off x="738263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Report </a:t>
            </a:r>
            <a:b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generation</a:t>
            </a:r>
          </a:p>
        </p:txBody>
      </p:sp>
      <p:sp>
        <p:nvSpPr>
          <p:cNvPr id="29" name="TextBox 28">
            <a:extLst>
              <a:ext uri="{FF2B5EF4-FFF2-40B4-BE49-F238E27FC236}">
                <a16:creationId xmlns:a16="http://schemas.microsoft.com/office/drawing/2014/main" id="{AAB94754-C05B-B547-9C76-26E1A67FC336}"/>
              </a:ext>
            </a:extLst>
          </p:cNvPr>
          <p:cNvSpPr txBox="1"/>
          <p:nvPr/>
        </p:nvSpPr>
        <p:spPr>
          <a:xfrm>
            <a:off x="2613312" y="3369381"/>
            <a:ext cx="1449819"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Recover </a:t>
            </a:r>
            <a:br>
              <a:rPr kumimoji="0" lang="en-US" sz="2000" b="1"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br>
            <a:r>
              <a:rPr kumimoji="0" lang="en-US" sz="2000" b="1"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version </a:t>
            </a:r>
            <a:br>
              <a:rPr kumimoji="0" lang="en-US" sz="2000" b="1"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br>
            <a:r>
              <a:rPr kumimoji="0" lang="en-US" sz="2000" b="1"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information</a:t>
            </a:r>
          </a:p>
        </p:txBody>
      </p:sp>
      <p:sp>
        <p:nvSpPr>
          <p:cNvPr id="30" name="TextBox 29">
            <a:extLst>
              <a:ext uri="{FF2B5EF4-FFF2-40B4-BE49-F238E27FC236}">
                <a16:creationId xmlns:a16="http://schemas.microsoft.com/office/drawing/2014/main" id="{B8ED03D9-6BA3-4543-AC9A-EEFBA6E71607}"/>
              </a:ext>
            </a:extLst>
          </p:cNvPr>
          <p:cNvSpPr txBox="1"/>
          <p:nvPr/>
        </p:nvSpPr>
        <p:spPr>
          <a:xfrm>
            <a:off x="7968208" y="3354704"/>
            <a:ext cx="1196546"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Save and </a:t>
            </a:r>
            <a:br>
              <a:rPr kumimoji="0" lang="en-US" sz="2000" b="1"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br>
            <a:r>
              <a:rPr kumimoji="0" lang="en-US" sz="2000" b="1"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retrieve</a:t>
            </a:r>
            <a:br>
              <a:rPr kumimoji="0" lang="en-US" sz="2000" b="1"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br>
            <a:r>
              <a:rPr kumimoji="0" lang="en-US" sz="2000" b="1"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versions</a:t>
            </a:r>
          </a:p>
        </p:txBody>
      </p:sp>
      <p:sp>
        <p:nvSpPr>
          <p:cNvPr id="31" name="TextBox 30">
            <a:extLst>
              <a:ext uri="{FF2B5EF4-FFF2-40B4-BE49-F238E27FC236}">
                <a16:creationId xmlns:a16="http://schemas.microsoft.com/office/drawing/2014/main" id="{67E6ED03-FBC0-BC4F-A645-D405F609FE34}"/>
              </a:ext>
            </a:extLst>
          </p:cNvPr>
          <p:cNvSpPr txBox="1"/>
          <p:nvPr/>
        </p:nvSpPr>
        <p:spPr>
          <a:xfrm>
            <a:off x="4232806" y="3008253"/>
            <a:ext cx="350663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Branching and merging</a:t>
            </a:r>
          </a:p>
        </p:txBody>
      </p:sp>
      <p:sp>
        <p:nvSpPr>
          <p:cNvPr id="32" name="TextBox 31">
            <a:extLst>
              <a:ext uri="{FF2B5EF4-FFF2-40B4-BE49-F238E27FC236}">
                <a16:creationId xmlns:a16="http://schemas.microsoft.com/office/drawing/2014/main" id="{72ED3E7B-44C3-C349-B9B7-D5B56902B2FB}"/>
              </a:ext>
            </a:extLst>
          </p:cNvPr>
          <p:cNvSpPr txBox="1"/>
          <p:nvPr/>
        </p:nvSpPr>
        <p:spPr>
          <a:xfrm>
            <a:off x="3338220" y="4437016"/>
            <a:ext cx="505041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rPr>
              <a:t>Transfer code to/from developer’s </a:t>
            </a:r>
            <a:r>
              <a:rPr kumimoji="0" lang="en-US" sz="2000" b="1" i="0" u="none" strike="noStrike" kern="1200" cap="none" spc="0" normalizeH="0" baseline="0" noProof="0" dirty="0" err="1">
                <a:ln>
                  <a:noFill/>
                </a:ln>
                <a:solidFill>
                  <a:srgbClr val="44546A"/>
                </a:solidFill>
                <a:effectLst/>
                <a:uLnTx/>
                <a:uFillTx/>
                <a:latin typeface="Calibri" panose="020F0502020204030204" pitchFamily="34" charset="0"/>
                <a:ea typeface="+mn-ea"/>
                <a:cs typeface="Calibri" panose="020F0502020204030204" pitchFamily="34" charset="0"/>
              </a:rPr>
              <a:t>filestore</a:t>
            </a:r>
            <a:endParaRPr kumimoji="0" lang="en-US" sz="2000" b="1" i="0" u="none" strike="noStrike" kern="1200" cap="none" spc="0" normalizeH="0" baseline="0" noProof="0" dirty="0">
              <a:ln>
                <a:noFill/>
              </a:ln>
              <a:solidFill>
                <a:srgbClr val="44546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660617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1" y="980728"/>
            <a:ext cx="10172245" cy="5616922"/>
          </a:xfrm>
        </p:spPr>
        <p:txBody>
          <a:bodyPr>
            <a:normAutofit fontScale="92500" lnSpcReduction="10000"/>
          </a:bodyPr>
          <a:lstStyle/>
          <a:p>
            <a:r>
              <a:rPr lang="en-US" sz="2800" dirty="0">
                <a:solidFill>
                  <a:srgbClr val="C00000"/>
                </a:solidFill>
              </a:rPr>
              <a:t>Code management systems </a:t>
            </a:r>
            <a:r>
              <a:rPr lang="en-US" sz="2800" dirty="0"/>
              <a:t>provide a set of features that support four general areas:</a:t>
            </a:r>
          </a:p>
          <a:p>
            <a:r>
              <a:rPr lang="en-US" sz="2600" dirty="0">
                <a:solidFill>
                  <a:srgbClr val="C00000"/>
                </a:solidFill>
              </a:rPr>
              <a:t>Code transfer</a:t>
            </a:r>
          </a:p>
          <a:p>
            <a:pPr lvl="1"/>
            <a:r>
              <a:rPr lang="en-US" sz="2100" dirty="0"/>
              <a:t>Developers take code into their personal file store to work on it then return it to the shared code management system.</a:t>
            </a:r>
          </a:p>
          <a:p>
            <a:r>
              <a:rPr lang="en-US" sz="2600" dirty="0">
                <a:solidFill>
                  <a:srgbClr val="C00000"/>
                </a:solidFill>
              </a:rPr>
              <a:t>Version storage and retrieval</a:t>
            </a:r>
          </a:p>
          <a:p>
            <a:pPr lvl="1"/>
            <a:r>
              <a:rPr lang="en-US" sz="2100" dirty="0"/>
              <a:t>Files may be stored in several different versions and specific versions of these files can be retrieved.</a:t>
            </a:r>
          </a:p>
          <a:p>
            <a:r>
              <a:rPr lang="en-US" sz="2600" dirty="0">
                <a:solidFill>
                  <a:srgbClr val="C00000"/>
                </a:solidFill>
              </a:rPr>
              <a:t>Merging and branching</a:t>
            </a:r>
          </a:p>
          <a:p>
            <a:pPr lvl="1"/>
            <a:r>
              <a:rPr lang="en-US" sz="2100" dirty="0"/>
              <a:t>Parallel development branches may be created for concurrent working. Changes made by developers in different branches may be merged.</a:t>
            </a:r>
          </a:p>
          <a:p>
            <a:r>
              <a:rPr lang="en-US" sz="2600" dirty="0">
                <a:solidFill>
                  <a:srgbClr val="C00000"/>
                </a:solidFill>
              </a:rPr>
              <a:t>Version information</a:t>
            </a:r>
          </a:p>
          <a:p>
            <a:pPr lvl="1"/>
            <a:r>
              <a:rPr lang="en-US" sz="2100" dirty="0"/>
              <a:t>Information about the different versions maintained in the system may be stored and retrieved</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C9E75-97FD-45D9-8ED3-955348887BB1}"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rPr>
              <a:t>Source: Ian Sommerville (2019), Engineering Software Products:  An Introduction to Modern Software Engineering, Pearson.</a:t>
            </a:r>
            <a:endParaRPr kumimoji="0" lang="es-E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Code management fundamentals</a:t>
            </a:r>
          </a:p>
        </p:txBody>
      </p:sp>
    </p:spTree>
    <p:extLst>
      <p:ext uri="{BB962C8B-B14F-4D97-AF65-F5344CB8AC3E}">
        <p14:creationId xmlns:p14="http://schemas.microsoft.com/office/powerpoint/2010/main" val="5930541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50975" y="1066628"/>
            <a:ext cx="10208821" cy="5453235"/>
          </a:xfrm>
        </p:spPr>
        <p:txBody>
          <a:bodyPr/>
          <a:lstStyle/>
          <a:p>
            <a:r>
              <a:rPr lang="en-US" dirty="0"/>
              <a:t>All </a:t>
            </a:r>
            <a:r>
              <a:rPr lang="en-US" dirty="0">
                <a:solidFill>
                  <a:srgbClr val="C00000"/>
                </a:solidFill>
              </a:rPr>
              <a:t>source code management systems </a:t>
            </a:r>
            <a:r>
              <a:rPr lang="en-US" dirty="0"/>
              <a:t>have the general form with </a:t>
            </a:r>
            <a:r>
              <a:rPr lang="en-US" dirty="0">
                <a:solidFill>
                  <a:srgbClr val="C00000"/>
                </a:solidFill>
              </a:rPr>
              <a:t>a shared repository </a:t>
            </a:r>
            <a:r>
              <a:rPr lang="en-US" dirty="0"/>
              <a:t>and a set of features to manage the files in that repository:</a:t>
            </a:r>
          </a:p>
          <a:p>
            <a:pPr lvl="1"/>
            <a:r>
              <a:rPr lang="en-US" dirty="0">
                <a:solidFill>
                  <a:srgbClr val="C00000"/>
                </a:solidFill>
              </a:rPr>
              <a:t>All source code files and file versions are stored in the repository</a:t>
            </a:r>
            <a:r>
              <a:rPr lang="en-US" dirty="0"/>
              <a:t>, as are other artefacts such as configuration files, build scripts, shared libraries and versions of tools used. </a:t>
            </a:r>
          </a:p>
          <a:p>
            <a:pPr lvl="1"/>
            <a:r>
              <a:rPr lang="en-US" dirty="0"/>
              <a:t>The </a:t>
            </a:r>
            <a:r>
              <a:rPr lang="en-US" dirty="0">
                <a:solidFill>
                  <a:srgbClr val="C00000"/>
                </a:solidFill>
              </a:rPr>
              <a:t>repository</a:t>
            </a:r>
            <a:r>
              <a:rPr lang="en-US" dirty="0"/>
              <a:t> includes a </a:t>
            </a:r>
            <a:r>
              <a:rPr lang="en-US" dirty="0">
                <a:solidFill>
                  <a:srgbClr val="C00000"/>
                </a:solidFill>
              </a:rPr>
              <a:t>database of information</a:t>
            </a:r>
            <a:r>
              <a:rPr lang="en-US" dirty="0"/>
              <a:t> about the stored files such as </a:t>
            </a:r>
            <a:r>
              <a:rPr lang="en-US" dirty="0">
                <a:solidFill>
                  <a:srgbClr val="C00000"/>
                </a:solidFill>
              </a:rPr>
              <a:t>version information</a:t>
            </a:r>
            <a:r>
              <a:rPr lang="en-US" dirty="0"/>
              <a:t>, information about who has changed the files, what changes were made at what times, and so on.</a:t>
            </a:r>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C9E75-97FD-45D9-8ED3-955348887BB1}"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rPr>
              <a:t>Source: Ian Sommerville (2019), Engineering Software Products:  An Introduction to Modern Software Engineering, Pearson.</a:t>
            </a:r>
            <a:endParaRPr kumimoji="0" lang="es-E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repository</a:t>
            </a:r>
          </a:p>
        </p:txBody>
      </p:sp>
    </p:spTree>
    <p:extLst>
      <p:ext uri="{BB962C8B-B14F-4D97-AF65-F5344CB8AC3E}">
        <p14:creationId xmlns:p14="http://schemas.microsoft.com/office/powerpoint/2010/main" val="36077429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7" y="1066628"/>
            <a:ext cx="10227109" cy="5453235"/>
          </a:xfrm>
        </p:spPr>
        <p:txBody>
          <a:bodyPr>
            <a:normAutofit/>
          </a:bodyPr>
          <a:lstStyle/>
          <a:p>
            <a:r>
              <a:rPr lang="en-US" sz="3600" dirty="0"/>
              <a:t>Files can be </a:t>
            </a:r>
            <a:r>
              <a:rPr lang="en-US" sz="3600" dirty="0">
                <a:solidFill>
                  <a:srgbClr val="C00000"/>
                </a:solidFill>
              </a:rPr>
              <a:t>transferred</a:t>
            </a:r>
            <a:r>
              <a:rPr lang="en-US" sz="3600" dirty="0"/>
              <a:t> to and from the </a:t>
            </a:r>
            <a:r>
              <a:rPr lang="en-US" sz="3600" dirty="0">
                <a:solidFill>
                  <a:srgbClr val="C00000"/>
                </a:solidFill>
              </a:rPr>
              <a:t>repository</a:t>
            </a:r>
            <a:r>
              <a:rPr lang="en-US" sz="3600" dirty="0"/>
              <a:t> and information about the </a:t>
            </a:r>
            <a:r>
              <a:rPr lang="en-US" sz="3600" dirty="0">
                <a:solidFill>
                  <a:srgbClr val="C00000"/>
                </a:solidFill>
              </a:rPr>
              <a:t>different versions of files</a:t>
            </a:r>
            <a:r>
              <a:rPr lang="en-US" sz="3600" dirty="0"/>
              <a:t> and their relationships may be updated. </a:t>
            </a:r>
          </a:p>
          <a:p>
            <a:pPr lvl="1"/>
            <a:r>
              <a:rPr lang="en-US" sz="3600" dirty="0"/>
              <a:t>Specific versions of files and information about these versions can always be retrieved from the repository.</a:t>
            </a:r>
          </a:p>
          <a:p>
            <a:endParaRPr lang="en-US" sz="3600" dirty="0"/>
          </a:p>
          <a:p>
            <a:endParaRPr lang="en-US" sz="3600" dirty="0"/>
          </a:p>
          <a:p>
            <a:endParaRPr lang="en-US" sz="36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C9E75-97FD-45D9-8ED3-955348887BB1}"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rPr>
              <a:t>Source: Ian Sommerville (2019), Engineering Software Products:  An Introduction to Modern Software Engineering, Pearson.</a:t>
            </a:r>
            <a:endParaRPr kumimoji="0" lang="es-E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repository</a:t>
            </a:r>
          </a:p>
        </p:txBody>
      </p:sp>
    </p:spTree>
    <p:extLst>
      <p:ext uri="{BB962C8B-B14F-4D97-AF65-F5344CB8AC3E}">
        <p14:creationId xmlns:p14="http://schemas.microsoft.com/office/powerpoint/2010/main" val="23011125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C9E75-97FD-45D9-8ED3-955348887BB1}"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rPr>
              <a:t>Source: Ian Sommerville (2019), Engineering Software Products:  An Introduction to Modern Software Engineering, Pearson.</a:t>
            </a:r>
            <a:endParaRPr kumimoji="0" lang="es-E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1119321"/>
          </a:xfrm>
        </p:spPr>
        <p:txBody>
          <a:bodyPr>
            <a:normAutofit fontScale="90000"/>
          </a:bodyPr>
          <a:lstStyle/>
          <a:p>
            <a:r>
              <a:rPr lang="en-US" dirty="0">
                <a:solidFill>
                  <a:schemeClr val="accent1"/>
                </a:solidFill>
              </a:rPr>
              <a:t>Features of </a:t>
            </a:r>
            <a:br>
              <a:rPr lang="en-US" dirty="0">
                <a:solidFill>
                  <a:schemeClr val="accent1"/>
                </a:solidFill>
              </a:rPr>
            </a:br>
            <a:r>
              <a:rPr lang="en-US" dirty="0">
                <a:solidFill>
                  <a:schemeClr val="accent1"/>
                </a:solidFill>
              </a:rPr>
              <a:t>code management systems</a:t>
            </a:r>
          </a:p>
        </p:txBody>
      </p:sp>
      <p:sp>
        <p:nvSpPr>
          <p:cNvPr id="7" name="Rounded Rectangle 6">
            <a:extLst>
              <a:ext uri="{FF2B5EF4-FFF2-40B4-BE49-F238E27FC236}">
                <a16:creationId xmlns:a16="http://schemas.microsoft.com/office/drawing/2014/main" id="{39547DE4-D74E-7241-B37D-63B74602D788}"/>
              </a:ext>
            </a:extLst>
          </p:cNvPr>
          <p:cNvSpPr>
            <a:spLocks noChangeArrowheads="1"/>
          </p:cNvSpPr>
          <p:nvPr/>
        </p:nvSpPr>
        <p:spPr bwMode="auto">
          <a:xfrm>
            <a:off x="2063552" y="1523072"/>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Version and release identification</a:t>
            </a:r>
          </a:p>
        </p:txBody>
      </p:sp>
      <p:sp>
        <p:nvSpPr>
          <p:cNvPr id="8" name="Rounded Rectangle 7">
            <a:extLst>
              <a:ext uri="{FF2B5EF4-FFF2-40B4-BE49-F238E27FC236}">
                <a16:creationId xmlns:a16="http://schemas.microsoft.com/office/drawing/2014/main" id="{870E6281-1D6B-9C4F-9E8F-19005A97BC1A}"/>
              </a:ext>
            </a:extLst>
          </p:cNvPr>
          <p:cNvSpPr>
            <a:spLocks noChangeArrowheads="1"/>
          </p:cNvSpPr>
          <p:nvPr/>
        </p:nvSpPr>
        <p:spPr bwMode="auto">
          <a:xfrm>
            <a:off x="2063552" y="2549186"/>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Change history recording</a:t>
            </a:r>
          </a:p>
        </p:txBody>
      </p:sp>
      <p:sp>
        <p:nvSpPr>
          <p:cNvPr id="9" name="Rounded Rectangle 8">
            <a:extLst>
              <a:ext uri="{FF2B5EF4-FFF2-40B4-BE49-F238E27FC236}">
                <a16:creationId xmlns:a16="http://schemas.microsoft.com/office/drawing/2014/main" id="{C8C39FA3-9EEB-8C40-B3FC-A7977827EB6F}"/>
              </a:ext>
            </a:extLst>
          </p:cNvPr>
          <p:cNvSpPr>
            <a:spLocks noChangeArrowheads="1"/>
          </p:cNvSpPr>
          <p:nvPr/>
        </p:nvSpPr>
        <p:spPr bwMode="auto">
          <a:xfrm>
            <a:off x="2063552" y="3575300"/>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Independent development</a:t>
            </a:r>
          </a:p>
        </p:txBody>
      </p:sp>
      <p:sp>
        <p:nvSpPr>
          <p:cNvPr id="10" name="Rounded Rectangle 9">
            <a:extLst>
              <a:ext uri="{FF2B5EF4-FFF2-40B4-BE49-F238E27FC236}">
                <a16:creationId xmlns:a16="http://schemas.microsoft.com/office/drawing/2014/main" id="{8EB33F70-045C-3749-A20A-0D670BB4767E}"/>
              </a:ext>
            </a:extLst>
          </p:cNvPr>
          <p:cNvSpPr>
            <a:spLocks noChangeArrowheads="1"/>
          </p:cNvSpPr>
          <p:nvPr/>
        </p:nvSpPr>
        <p:spPr bwMode="auto">
          <a:xfrm>
            <a:off x="2063552" y="4601414"/>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Project support</a:t>
            </a:r>
          </a:p>
        </p:txBody>
      </p:sp>
      <p:sp>
        <p:nvSpPr>
          <p:cNvPr id="11" name="Rounded Rectangle 10">
            <a:extLst>
              <a:ext uri="{FF2B5EF4-FFF2-40B4-BE49-F238E27FC236}">
                <a16:creationId xmlns:a16="http://schemas.microsoft.com/office/drawing/2014/main" id="{E7F971C2-C41B-C649-B7D8-E89CD3D95187}"/>
              </a:ext>
            </a:extLst>
          </p:cNvPr>
          <p:cNvSpPr>
            <a:spLocks noChangeArrowheads="1"/>
          </p:cNvSpPr>
          <p:nvPr/>
        </p:nvSpPr>
        <p:spPr bwMode="auto">
          <a:xfrm>
            <a:off x="2063552" y="5627528"/>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Storage management</a:t>
            </a:r>
          </a:p>
        </p:txBody>
      </p:sp>
    </p:spTree>
    <p:extLst>
      <p:ext uri="{BB962C8B-B14F-4D97-AF65-F5344CB8AC3E}">
        <p14:creationId xmlns:p14="http://schemas.microsoft.com/office/powerpoint/2010/main" val="12594270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32688" y="1066628"/>
            <a:ext cx="10442448" cy="5453235"/>
          </a:xfrm>
        </p:spPr>
        <p:txBody>
          <a:bodyPr>
            <a:normAutofit/>
          </a:bodyPr>
          <a:lstStyle/>
          <a:p>
            <a:r>
              <a:rPr lang="en-US" sz="2800" dirty="0"/>
              <a:t>In 2005, </a:t>
            </a:r>
            <a:r>
              <a:rPr lang="en-US" sz="2800" dirty="0">
                <a:solidFill>
                  <a:srgbClr val="C00000"/>
                </a:solidFill>
              </a:rPr>
              <a:t>Linus Torvalds</a:t>
            </a:r>
            <a:r>
              <a:rPr lang="en-US" sz="2800" dirty="0"/>
              <a:t>, the developer of Linux, revolutionized </a:t>
            </a:r>
            <a:r>
              <a:rPr lang="en-US" sz="2800" dirty="0">
                <a:solidFill>
                  <a:srgbClr val="C00000"/>
                </a:solidFill>
              </a:rPr>
              <a:t>source code management </a:t>
            </a:r>
            <a:r>
              <a:rPr lang="en-US" sz="2800" dirty="0"/>
              <a:t>by developing a </a:t>
            </a:r>
            <a:r>
              <a:rPr lang="en-US" sz="2800" dirty="0">
                <a:solidFill>
                  <a:srgbClr val="C00000"/>
                </a:solidFill>
              </a:rPr>
              <a:t>distributed version control system (DVCS) </a:t>
            </a:r>
            <a:r>
              <a:rPr lang="en-US" sz="2800" dirty="0"/>
              <a:t>called </a:t>
            </a:r>
            <a:r>
              <a:rPr lang="en-US" sz="2800" dirty="0">
                <a:solidFill>
                  <a:srgbClr val="C00000"/>
                </a:solidFill>
              </a:rPr>
              <a:t>Git</a:t>
            </a:r>
            <a:r>
              <a:rPr lang="en-US" sz="2800" dirty="0"/>
              <a:t> to manage the code of the Linux kernel. </a:t>
            </a:r>
          </a:p>
          <a:p>
            <a:r>
              <a:rPr lang="en-US" sz="2800" dirty="0"/>
              <a:t>This was geared to supporting </a:t>
            </a:r>
            <a:r>
              <a:rPr lang="en-US" sz="2800" dirty="0">
                <a:solidFill>
                  <a:srgbClr val="C00000"/>
                </a:solidFill>
              </a:rPr>
              <a:t>large-scale open source development</a:t>
            </a:r>
            <a:r>
              <a:rPr lang="en-US" sz="2800" dirty="0"/>
              <a:t>. It took advantage of the fact that storage costs had fallen to such an extent that most users did not have to be concerned with local storage management. </a:t>
            </a:r>
          </a:p>
          <a:p>
            <a:r>
              <a:rPr lang="en-US" sz="2800" dirty="0"/>
              <a:t>Instead of only keeping the copies of the files that users are working on, </a:t>
            </a:r>
            <a:r>
              <a:rPr lang="en-US" sz="2800" dirty="0">
                <a:solidFill>
                  <a:srgbClr val="C00000"/>
                </a:solidFill>
              </a:rPr>
              <a:t>Git maintains a clone of the repository </a:t>
            </a:r>
            <a:r>
              <a:rPr lang="en-US" sz="2800" dirty="0"/>
              <a:t>on every user’s computer </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C9E75-97FD-45D9-8ED3-955348887BB1}"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rPr>
              <a:t>Source: Ian Sommerville (2019), Engineering Software Products:  An Introduction to Modern Software Engineering, Pearson.</a:t>
            </a:r>
            <a:endParaRPr kumimoji="0" lang="es-E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Git</a:t>
            </a:r>
          </a:p>
        </p:txBody>
      </p:sp>
      <p:pic>
        <p:nvPicPr>
          <p:cNvPr id="7" name="Picture 6">
            <a:extLst>
              <a:ext uri="{FF2B5EF4-FFF2-40B4-BE49-F238E27FC236}">
                <a16:creationId xmlns:a16="http://schemas.microsoft.com/office/drawing/2014/main" id="{8F265DC3-D608-3640-BC66-F56A2EA2F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1544" y="184585"/>
            <a:ext cx="1397000" cy="584200"/>
          </a:xfrm>
          <a:prstGeom prst="rect">
            <a:avLst/>
          </a:prstGeom>
        </p:spPr>
      </p:pic>
    </p:spTree>
    <p:extLst>
      <p:ext uri="{BB962C8B-B14F-4D97-AF65-F5344CB8AC3E}">
        <p14:creationId xmlns:p14="http://schemas.microsoft.com/office/powerpoint/2010/main" val="3717654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86B77-C1F1-4A04-A42E-977F91AC73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1E475E-560E-CA8F-B3EA-8FFADA9FAA6E}"/>
              </a:ext>
            </a:extLst>
          </p:cNvPr>
          <p:cNvSpPr>
            <a:spLocks noGrp="1"/>
          </p:cNvSpPr>
          <p:nvPr>
            <p:ph type="title"/>
          </p:nvPr>
        </p:nvSpPr>
        <p:spPr>
          <a:xfrm>
            <a:off x="534389" y="77049"/>
            <a:ext cx="11222181" cy="873469"/>
          </a:xfrm>
        </p:spPr>
        <p:txBody>
          <a:bodyPr>
            <a:normAutofit fontScale="90000"/>
          </a:bodyPr>
          <a:lstStyle/>
          <a:p>
            <a:r>
              <a:rPr lang="en-US" dirty="0">
                <a:solidFill>
                  <a:schemeClr val="accent1"/>
                </a:solidFill>
              </a:rPr>
              <a:t>Agentic Coding Software Development Lifecycle</a:t>
            </a:r>
          </a:p>
        </p:txBody>
      </p:sp>
      <p:sp>
        <p:nvSpPr>
          <p:cNvPr id="4" name="Slide Number Placeholder 3">
            <a:extLst>
              <a:ext uri="{FF2B5EF4-FFF2-40B4-BE49-F238E27FC236}">
                <a16:creationId xmlns:a16="http://schemas.microsoft.com/office/drawing/2014/main" id="{59F159E7-A3A1-622F-AA7D-8AC3D020B431}"/>
              </a:ext>
            </a:extLst>
          </p:cNvPr>
          <p:cNvSpPr>
            <a:spLocks noGrp="1"/>
          </p:cNvSpPr>
          <p:nvPr>
            <p:ph type="sldNum" sz="quarter" idx="12"/>
          </p:nvPr>
        </p:nvSpPr>
        <p:spPr/>
        <p:txBody>
          <a:bodyPr/>
          <a:lstStyle/>
          <a:p>
            <a:fld id="{5D6FF71F-CF6A-4C46-8F9B-61D49EEA70E3}" type="slidenum">
              <a:rPr lang="en-US" smtClean="0"/>
              <a:t>7</a:t>
            </a:fld>
            <a:endParaRPr lang="en-US"/>
          </a:p>
        </p:txBody>
      </p:sp>
      <p:sp>
        <p:nvSpPr>
          <p:cNvPr id="9" name="Footer Placeholder 4">
            <a:extLst>
              <a:ext uri="{FF2B5EF4-FFF2-40B4-BE49-F238E27FC236}">
                <a16:creationId xmlns:a16="http://schemas.microsoft.com/office/drawing/2014/main" id="{C0D15A30-971E-BCB5-D121-C8709C5939A1}"/>
              </a:ext>
            </a:extLst>
          </p:cNvPr>
          <p:cNvSpPr>
            <a:spLocks noGrp="1"/>
          </p:cNvSpPr>
          <p:nvPr>
            <p:ph type="ftr" sz="quarter" idx="11"/>
          </p:nvPr>
        </p:nvSpPr>
        <p:spPr bwMode="auto">
          <a:xfrm>
            <a:off x="458263" y="6618344"/>
            <a:ext cx="11374432" cy="239656"/>
          </a:xfrm>
          <a:ln>
            <a:miter lim="800000"/>
            <a:headEnd/>
            <a:tailEnd/>
          </a:ln>
        </p:spPr>
        <p:txBody>
          <a:bodyPr/>
          <a:lstStyle/>
          <a:p>
            <a:pPr>
              <a:defRPr/>
            </a:pPr>
            <a:r>
              <a:rPr lang="en-US" altLang="zh-TW" sz="1000" dirty="0"/>
              <a:t>Source: </a:t>
            </a:r>
            <a:r>
              <a:rPr lang="en-TW" sz="1000" dirty="0"/>
              <a:t>Anthropic (2026), 2026 Agentic CodingTrends Report: How coding agents are reshaping software development,</a:t>
            </a:r>
            <a:r>
              <a:rPr lang="en-US" altLang="zh-TW" sz="1000" dirty="0"/>
              <a:t> </a:t>
            </a:r>
            <a:r>
              <a:rPr lang="en-US" altLang="zh-TW" sz="800" dirty="0"/>
              <a:t>https://</a:t>
            </a:r>
            <a:r>
              <a:rPr lang="en-US" altLang="zh-TW" sz="800" dirty="0" err="1"/>
              <a:t>resources.anthropic.com</a:t>
            </a:r>
            <a:r>
              <a:rPr lang="en-US" altLang="zh-TW" sz="800" dirty="0"/>
              <a:t>/</a:t>
            </a:r>
            <a:r>
              <a:rPr lang="en-US" altLang="zh-TW" sz="800" dirty="0" err="1"/>
              <a:t>hubfs</a:t>
            </a:r>
            <a:r>
              <a:rPr lang="en-US" altLang="zh-TW" sz="800" dirty="0"/>
              <a:t>/2026%20Agentic%20Coding%20Trends%20Report.pdf</a:t>
            </a:r>
          </a:p>
        </p:txBody>
      </p:sp>
      <p:pic>
        <p:nvPicPr>
          <p:cNvPr id="6" name="Picture 5">
            <a:extLst>
              <a:ext uri="{FF2B5EF4-FFF2-40B4-BE49-F238E27FC236}">
                <a16:creationId xmlns:a16="http://schemas.microsoft.com/office/drawing/2014/main" id="{462F6E72-6BFF-EB41-4880-A150DA0DDD75}"/>
              </a:ext>
            </a:extLst>
          </p:cNvPr>
          <p:cNvPicPr>
            <a:picLocks noChangeAspect="1"/>
          </p:cNvPicPr>
          <p:nvPr/>
        </p:nvPicPr>
        <p:blipFill>
          <a:blip r:embed="rId2"/>
          <a:srcRect b="387"/>
          <a:stretch>
            <a:fillRect/>
          </a:stretch>
        </p:blipFill>
        <p:spPr>
          <a:xfrm>
            <a:off x="2522436" y="806231"/>
            <a:ext cx="7246086" cy="5756013"/>
          </a:xfrm>
          <a:prstGeom prst="rect">
            <a:avLst/>
          </a:prstGeom>
        </p:spPr>
      </p:pic>
    </p:spTree>
    <p:extLst>
      <p:ext uri="{BB962C8B-B14F-4D97-AF65-F5344CB8AC3E}">
        <p14:creationId xmlns:p14="http://schemas.microsoft.com/office/powerpoint/2010/main" val="7523475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EEEC09-5289-6341-B1DF-2CE914562B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C9E75-97FD-45D9-8ED3-955348887BB1}"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7" name="Picture 6">
            <a:extLst>
              <a:ext uri="{FF2B5EF4-FFF2-40B4-BE49-F238E27FC236}">
                <a16:creationId xmlns:a16="http://schemas.microsoft.com/office/drawing/2014/main" id="{D10ED5CD-F2CE-6F45-BC0B-465921D84C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3264" y="1773015"/>
            <a:ext cx="7365472" cy="4752528"/>
          </a:xfrm>
          <a:prstGeom prst="rect">
            <a:avLst/>
          </a:prstGeom>
        </p:spPr>
      </p:pic>
      <p:pic>
        <p:nvPicPr>
          <p:cNvPr id="8" name="Picture 7">
            <a:extLst>
              <a:ext uri="{FF2B5EF4-FFF2-40B4-BE49-F238E27FC236}">
                <a16:creationId xmlns:a16="http://schemas.microsoft.com/office/drawing/2014/main" id="{A42CAD40-78C5-0C4D-A780-F7C8E670F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800" y="332656"/>
            <a:ext cx="2929180" cy="1224930"/>
          </a:xfrm>
          <a:prstGeom prst="rect">
            <a:avLst/>
          </a:prstGeom>
        </p:spPr>
      </p:pic>
      <p:sp>
        <p:nvSpPr>
          <p:cNvPr id="9" name="Rectangle 8">
            <a:extLst>
              <a:ext uri="{FF2B5EF4-FFF2-40B4-BE49-F238E27FC236}">
                <a16:creationId xmlns:a16="http://schemas.microsoft.com/office/drawing/2014/main" id="{32E4022F-7A29-E040-8BA3-451A8E875ADB}"/>
              </a:ext>
            </a:extLst>
          </p:cNvPr>
          <p:cNvSpPr/>
          <p:nvPr/>
        </p:nvSpPr>
        <p:spPr>
          <a:xfrm>
            <a:off x="4507817" y="6536378"/>
            <a:ext cx="1982402"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Source: https://git-</a:t>
            </a:r>
            <a:r>
              <a:rPr kumimoji="0" lang="en-US" sz="1200" b="0" i="0" u="none" strike="noStrike" kern="1200" cap="none" spc="0" normalizeH="0" baseline="0" noProof="0" dirty="0" err="1">
                <a:ln>
                  <a:noFill/>
                </a:ln>
                <a:solidFill>
                  <a:prstClr val="white">
                    <a:lumMod val="65000"/>
                  </a:prstClr>
                </a:solidFill>
                <a:effectLst/>
                <a:uLnTx/>
                <a:uFillTx/>
                <a:latin typeface="Calibri" panose="020F0502020204030204"/>
                <a:ea typeface="+mn-ea"/>
                <a:cs typeface="+mn-cs"/>
              </a:rPr>
              <a:t>scm.com</a:t>
            </a:r>
            <a:r>
              <a:rPr kumimoji="0" lang="en-US" sz="12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6591781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C9E75-97FD-45D9-8ED3-955348887BB1}"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rPr>
              <a:t>Source: Ian Sommerville (2019), Engineering Software Products:  An Introduction to Modern Software Engineering, Pearson.</a:t>
            </a:r>
            <a:endParaRPr kumimoji="0" lang="es-E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290364"/>
          </a:xfrm>
        </p:spPr>
        <p:txBody>
          <a:bodyPr>
            <a:normAutofit fontScale="90000"/>
          </a:bodyPr>
          <a:lstStyle/>
          <a:p>
            <a:r>
              <a:rPr lang="en-US" dirty="0">
                <a:solidFill>
                  <a:schemeClr val="accent1"/>
                </a:solidFill>
              </a:rPr>
              <a:t>Benefits of </a:t>
            </a:r>
            <a:br>
              <a:rPr lang="en-US" dirty="0">
                <a:solidFill>
                  <a:schemeClr val="accent1"/>
                </a:solidFill>
              </a:rPr>
            </a:br>
            <a:r>
              <a:rPr lang="en-US" dirty="0">
                <a:solidFill>
                  <a:schemeClr val="accent1"/>
                </a:solidFill>
              </a:rPr>
              <a:t>distributed code management</a:t>
            </a:r>
          </a:p>
        </p:txBody>
      </p:sp>
      <p:sp>
        <p:nvSpPr>
          <p:cNvPr id="7" name="Rounded Rectangle 6">
            <a:extLst>
              <a:ext uri="{FF2B5EF4-FFF2-40B4-BE49-F238E27FC236}">
                <a16:creationId xmlns:a16="http://schemas.microsoft.com/office/drawing/2014/main" id="{3FB322CC-D7B2-3E45-A9F9-737DDB23194D}"/>
              </a:ext>
            </a:extLst>
          </p:cNvPr>
          <p:cNvSpPr>
            <a:spLocks noChangeArrowheads="1"/>
          </p:cNvSpPr>
          <p:nvPr/>
        </p:nvSpPr>
        <p:spPr bwMode="auto">
          <a:xfrm>
            <a:off x="2063552" y="1888832"/>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Resilience</a:t>
            </a:r>
          </a:p>
        </p:txBody>
      </p:sp>
      <p:sp>
        <p:nvSpPr>
          <p:cNvPr id="8" name="Rounded Rectangle 7">
            <a:extLst>
              <a:ext uri="{FF2B5EF4-FFF2-40B4-BE49-F238E27FC236}">
                <a16:creationId xmlns:a16="http://schemas.microsoft.com/office/drawing/2014/main" id="{D37BFD7E-95C4-0645-9265-02E146651479}"/>
              </a:ext>
            </a:extLst>
          </p:cNvPr>
          <p:cNvSpPr>
            <a:spLocks noChangeArrowheads="1"/>
          </p:cNvSpPr>
          <p:nvPr/>
        </p:nvSpPr>
        <p:spPr bwMode="auto">
          <a:xfrm>
            <a:off x="2063552" y="3489868"/>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Speed</a:t>
            </a:r>
          </a:p>
        </p:txBody>
      </p:sp>
      <p:sp>
        <p:nvSpPr>
          <p:cNvPr id="9" name="Rounded Rectangle 8">
            <a:extLst>
              <a:ext uri="{FF2B5EF4-FFF2-40B4-BE49-F238E27FC236}">
                <a16:creationId xmlns:a16="http://schemas.microsoft.com/office/drawing/2014/main" id="{2EF7F116-3F17-FC46-ACF5-A574E514326E}"/>
              </a:ext>
            </a:extLst>
          </p:cNvPr>
          <p:cNvSpPr>
            <a:spLocks noChangeArrowheads="1"/>
          </p:cNvSpPr>
          <p:nvPr/>
        </p:nvSpPr>
        <p:spPr bwMode="auto">
          <a:xfrm>
            <a:off x="2063552" y="5090904"/>
            <a:ext cx="8085312" cy="82580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Flexibility</a:t>
            </a:r>
          </a:p>
        </p:txBody>
      </p:sp>
    </p:spTree>
    <p:extLst>
      <p:ext uri="{BB962C8B-B14F-4D97-AF65-F5344CB8AC3E}">
        <p14:creationId xmlns:p14="http://schemas.microsoft.com/office/powerpoint/2010/main" val="41745937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96111" y="1066628"/>
            <a:ext cx="10263685" cy="5453235"/>
          </a:xfrm>
        </p:spPr>
        <p:txBody>
          <a:bodyPr>
            <a:normAutofit/>
          </a:bodyPr>
          <a:lstStyle/>
          <a:p>
            <a:r>
              <a:rPr lang="en-US" sz="3000" dirty="0">
                <a:solidFill>
                  <a:srgbClr val="C00000"/>
                </a:solidFill>
              </a:rPr>
              <a:t>Branching and merging </a:t>
            </a:r>
            <a:r>
              <a:rPr lang="en-US" sz="3000" dirty="0"/>
              <a:t>are fundamental ideas that are supported by all code management systems. </a:t>
            </a:r>
          </a:p>
          <a:p>
            <a:r>
              <a:rPr lang="en-US" sz="3000" dirty="0"/>
              <a:t>A </a:t>
            </a:r>
            <a:r>
              <a:rPr lang="en-US" sz="3000" dirty="0">
                <a:solidFill>
                  <a:srgbClr val="C00000"/>
                </a:solidFill>
              </a:rPr>
              <a:t>branch</a:t>
            </a:r>
            <a:r>
              <a:rPr lang="en-US" sz="3000" dirty="0"/>
              <a:t> is an </a:t>
            </a:r>
            <a:r>
              <a:rPr lang="en-US" sz="3000" dirty="0">
                <a:solidFill>
                  <a:srgbClr val="C00000"/>
                </a:solidFill>
              </a:rPr>
              <a:t>independent, stand-alone version </a:t>
            </a:r>
            <a:r>
              <a:rPr lang="en-US" sz="3000" dirty="0"/>
              <a:t>that is created when a developer wishes to change a file. </a:t>
            </a:r>
          </a:p>
          <a:p>
            <a:r>
              <a:rPr lang="en-US" sz="3000" dirty="0"/>
              <a:t>The changes made by developers in their own branches may be </a:t>
            </a:r>
            <a:r>
              <a:rPr lang="en-US" sz="3000" dirty="0">
                <a:solidFill>
                  <a:srgbClr val="C00000"/>
                </a:solidFill>
              </a:rPr>
              <a:t>merged</a:t>
            </a:r>
            <a:r>
              <a:rPr lang="en-US" sz="3000" dirty="0"/>
              <a:t> to create a new shared branch. </a:t>
            </a:r>
          </a:p>
          <a:p>
            <a:r>
              <a:rPr lang="en-US" sz="3000" dirty="0"/>
              <a:t>The repository ensures that </a:t>
            </a:r>
            <a:r>
              <a:rPr lang="en-US" sz="3000" dirty="0">
                <a:solidFill>
                  <a:srgbClr val="C00000"/>
                </a:solidFill>
              </a:rPr>
              <a:t>branch files </a:t>
            </a:r>
            <a:r>
              <a:rPr lang="en-US" sz="3000" dirty="0"/>
              <a:t>that have been changed cannot overwrite repository files without a </a:t>
            </a:r>
            <a:r>
              <a:rPr lang="en-US" sz="3000" dirty="0">
                <a:solidFill>
                  <a:srgbClr val="C00000"/>
                </a:solidFill>
              </a:rPr>
              <a:t>merge operation</a:t>
            </a:r>
            <a:r>
              <a:rPr lang="en-US" sz="3000" dirty="0"/>
              <a:t>.</a:t>
            </a:r>
          </a:p>
          <a:p>
            <a:endParaRPr lang="en-US" sz="3000" dirty="0"/>
          </a:p>
          <a:p>
            <a:endParaRPr lang="en-US" sz="30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C9E75-97FD-45D9-8ED3-955348887BB1}"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rPr>
              <a:t>Source: Ian Sommerville (2019), Engineering Software Products:  An Introduction to Modern Software Engineering, Pearson.</a:t>
            </a:r>
            <a:endParaRPr kumimoji="0" lang="es-E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Branching and merging</a:t>
            </a:r>
          </a:p>
        </p:txBody>
      </p:sp>
    </p:spTree>
    <p:extLst>
      <p:ext uri="{BB962C8B-B14F-4D97-AF65-F5344CB8AC3E}">
        <p14:creationId xmlns:p14="http://schemas.microsoft.com/office/powerpoint/2010/main" val="2556807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a:extLst>
              <a:ext uri="{FF2B5EF4-FFF2-40B4-BE49-F238E27FC236}">
                <a16:creationId xmlns:a16="http://schemas.microsoft.com/office/drawing/2014/main" id="{1D59405C-F354-3C4C-B581-C07D4D546BD7}"/>
              </a:ext>
            </a:extLst>
          </p:cNvPr>
          <p:cNvCxnSpPr>
            <a:cxnSpLocks/>
          </p:cNvCxnSpPr>
          <p:nvPr/>
        </p:nvCxnSpPr>
        <p:spPr>
          <a:xfrm>
            <a:off x="3719736" y="2440777"/>
            <a:ext cx="3024336" cy="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C9E75-97FD-45D9-8ED3-955348887BB1}"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rPr>
              <a:t>Source: Ian Sommerville (2019), Engineering Software Products:  An Introduction to Modern Software Engineering, Pearson.</a:t>
            </a:r>
            <a:endParaRPr kumimoji="0" lang="es-E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Branching and merging</a:t>
            </a:r>
          </a:p>
        </p:txBody>
      </p:sp>
      <p:cxnSp>
        <p:nvCxnSpPr>
          <p:cNvPr id="8" name="Straight Arrow Connector 7">
            <a:extLst>
              <a:ext uri="{FF2B5EF4-FFF2-40B4-BE49-F238E27FC236}">
                <a16:creationId xmlns:a16="http://schemas.microsoft.com/office/drawing/2014/main" id="{274FC39C-DF1A-E049-B0CF-750DE4DB84B4}"/>
              </a:ext>
            </a:extLst>
          </p:cNvPr>
          <p:cNvCxnSpPr>
            <a:cxnSpLocks/>
          </p:cNvCxnSpPr>
          <p:nvPr/>
        </p:nvCxnSpPr>
        <p:spPr>
          <a:xfrm>
            <a:off x="2711624" y="3918955"/>
            <a:ext cx="6624736" cy="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ED47A804-2895-A044-92E4-7BE76ECD3305}"/>
              </a:ext>
            </a:extLst>
          </p:cNvPr>
          <p:cNvSpPr/>
          <p:nvPr/>
        </p:nvSpPr>
        <p:spPr>
          <a:xfrm>
            <a:off x="3287688" y="2233817"/>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6EF5517D-5BC2-D846-AB2A-342005A77701}"/>
              </a:ext>
            </a:extLst>
          </p:cNvPr>
          <p:cNvSpPr/>
          <p:nvPr/>
        </p:nvSpPr>
        <p:spPr>
          <a:xfrm>
            <a:off x="4223792" y="2233817"/>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4261E3EE-EBBE-E348-A902-B72381F6A07D}"/>
              </a:ext>
            </a:extLst>
          </p:cNvPr>
          <p:cNvSpPr/>
          <p:nvPr/>
        </p:nvSpPr>
        <p:spPr>
          <a:xfrm>
            <a:off x="5159896" y="2233817"/>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20041C8C-491A-874C-9E1D-3A20FD8AA515}"/>
              </a:ext>
            </a:extLst>
          </p:cNvPr>
          <p:cNvSpPr/>
          <p:nvPr/>
        </p:nvSpPr>
        <p:spPr>
          <a:xfrm>
            <a:off x="3287688"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85C578B4-FF4D-814C-BCB7-6113FB7A5190}"/>
              </a:ext>
            </a:extLst>
          </p:cNvPr>
          <p:cNvSpPr/>
          <p:nvPr/>
        </p:nvSpPr>
        <p:spPr>
          <a:xfrm>
            <a:off x="4223792"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83D3FE51-D48C-E84A-AB18-561787D3DD87}"/>
              </a:ext>
            </a:extLst>
          </p:cNvPr>
          <p:cNvSpPr/>
          <p:nvPr/>
        </p:nvSpPr>
        <p:spPr>
          <a:xfrm>
            <a:off x="5159896"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05C98199-83C2-AD48-8552-5BFE56E59464}"/>
              </a:ext>
            </a:extLst>
          </p:cNvPr>
          <p:cNvSpPr/>
          <p:nvPr/>
        </p:nvSpPr>
        <p:spPr>
          <a:xfrm>
            <a:off x="6168008"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Oval 24">
            <a:extLst>
              <a:ext uri="{FF2B5EF4-FFF2-40B4-BE49-F238E27FC236}">
                <a16:creationId xmlns:a16="http://schemas.microsoft.com/office/drawing/2014/main" id="{5985312E-A92F-F348-A544-9B98D89CEB4F}"/>
              </a:ext>
            </a:extLst>
          </p:cNvPr>
          <p:cNvSpPr/>
          <p:nvPr/>
        </p:nvSpPr>
        <p:spPr>
          <a:xfrm>
            <a:off x="7104112"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Oval 25">
            <a:extLst>
              <a:ext uri="{FF2B5EF4-FFF2-40B4-BE49-F238E27FC236}">
                <a16:creationId xmlns:a16="http://schemas.microsoft.com/office/drawing/2014/main" id="{3BBAC572-1F55-754F-9484-965351480883}"/>
              </a:ext>
            </a:extLst>
          </p:cNvPr>
          <p:cNvSpPr/>
          <p:nvPr/>
        </p:nvSpPr>
        <p:spPr>
          <a:xfrm>
            <a:off x="8040216"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Oval 26">
            <a:extLst>
              <a:ext uri="{FF2B5EF4-FFF2-40B4-BE49-F238E27FC236}">
                <a16:creationId xmlns:a16="http://schemas.microsoft.com/office/drawing/2014/main" id="{A44BA79D-33FE-5D49-B63C-58A1E86CADBF}"/>
              </a:ext>
            </a:extLst>
          </p:cNvPr>
          <p:cNvSpPr/>
          <p:nvPr/>
        </p:nvSpPr>
        <p:spPr>
          <a:xfrm>
            <a:off x="2279576" y="3717032"/>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2" name="Straight Arrow Connector 31">
            <a:extLst>
              <a:ext uri="{FF2B5EF4-FFF2-40B4-BE49-F238E27FC236}">
                <a16:creationId xmlns:a16="http://schemas.microsoft.com/office/drawing/2014/main" id="{4EC3C9A9-E9B7-CD40-AB41-952FF460220D}"/>
              </a:ext>
            </a:extLst>
          </p:cNvPr>
          <p:cNvCxnSpPr>
            <a:cxnSpLocks/>
            <a:endCxn id="24" idx="4"/>
          </p:cNvCxnSpPr>
          <p:nvPr/>
        </p:nvCxnSpPr>
        <p:spPr>
          <a:xfrm flipV="1">
            <a:off x="6384032" y="4077072"/>
            <a:ext cx="0" cy="1118138"/>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82E8B79-F884-2149-8397-7B4791C6AB18}"/>
              </a:ext>
            </a:extLst>
          </p:cNvPr>
          <p:cNvCxnSpPr>
            <a:cxnSpLocks/>
            <a:stCxn id="29" idx="6"/>
            <a:endCxn id="31" idx="2"/>
          </p:cNvCxnSpPr>
          <p:nvPr/>
        </p:nvCxnSpPr>
        <p:spPr>
          <a:xfrm>
            <a:off x="4655840" y="5375229"/>
            <a:ext cx="1512168" cy="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F52D8E6-543D-9446-9C86-3086497E5C5B}"/>
              </a:ext>
            </a:extLst>
          </p:cNvPr>
          <p:cNvCxnSpPr>
            <a:cxnSpLocks/>
            <a:stCxn id="22" idx="4"/>
            <a:endCxn id="29" idx="0"/>
          </p:cNvCxnSpPr>
          <p:nvPr/>
        </p:nvCxnSpPr>
        <p:spPr>
          <a:xfrm>
            <a:off x="4439816" y="4077073"/>
            <a:ext cx="0" cy="1118137"/>
          </a:xfrm>
          <a:prstGeom prst="straightConnector1">
            <a:avLst/>
          </a:prstGeom>
          <a:ln w="1016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458F5A4-4F81-1643-B82D-75A06D6835B9}"/>
              </a:ext>
            </a:extLst>
          </p:cNvPr>
          <p:cNvCxnSpPr>
            <a:cxnSpLocks/>
            <a:stCxn id="21" idx="0"/>
            <a:endCxn id="15" idx="4"/>
          </p:cNvCxnSpPr>
          <p:nvPr/>
        </p:nvCxnSpPr>
        <p:spPr>
          <a:xfrm flipV="1">
            <a:off x="3503712" y="2593858"/>
            <a:ext cx="0" cy="1123175"/>
          </a:xfrm>
          <a:prstGeom prst="straightConnector1">
            <a:avLst/>
          </a:prstGeom>
          <a:ln w="1016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9378740D-2C67-4D4D-A79D-FBD125CC5B77}"/>
              </a:ext>
            </a:extLst>
          </p:cNvPr>
          <p:cNvSpPr/>
          <p:nvPr/>
        </p:nvSpPr>
        <p:spPr>
          <a:xfrm>
            <a:off x="4223792" y="5195209"/>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4DC2525A-12E1-114F-84E6-7BE2F53F47E5}"/>
              </a:ext>
            </a:extLst>
          </p:cNvPr>
          <p:cNvSpPr/>
          <p:nvPr/>
        </p:nvSpPr>
        <p:spPr>
          <a:xfrm>
            <a:off x="5159896" y="5195209"/>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B4BC4500-5F92-F349-8269-4DD7048FC3C1}"/>
              </a:ext>
            </a:extLst>
          </p:cNvPr>
          <p:cNvSpPr/>
          <p:nvPr/>
        </p:nvSpPr>
        <p:spPr>
          <a:xfrm>
            <a:off x="6168008" y="5195209"/>
            <a:ext cx="432048" cy="360040"/>
          </a:xfrm>
          <a:prstGeom prst="ellipse">
            <a:avLst/>
          </a:prstGeom>
          <a:solidFill>
            <a:srgbClr val="C6D9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F23D08D5-90B2-B04D-AFC2-9FB4B60AC106}"/>
              </a:ext>
            </a:extLst>
          </p:cNvPr>
          <p:cNvSpPr txBox="1"/>
          <p:nvPr/>
        </p:nvSpPr>
        <p:spPr>
          <a:xfrm>
            <a:off x="2080146" y="2136249"/>
            <a:ext cx="80502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AD47">
                    <a:lumMod val="75000"/>
                  </a:srgbClr>
                </a:solidFill>
                <a:effectLst/>
                <a:uLnTx/>
                <a:uFillTx/>
                <a:latin typeface="Calibri" panose="020F0502020204030204" pitchFamily="34" charset="0"/>
                <a:ea typeface="+mn-ea"/>
                <a:cs typeface="Calibri" panose="020F0502020204030204" pitchFamily="34" charset="0"/>
              </a:rPr>
              <a:t>Alice</a:t>
            </a:r>
          </a:p>
        </p:txBody>
      </p:sp>
      <p:sp>
        <p:nvSpPr>
          <p:cNvPr id="47" name="TextBox 46">
            <a:extLst>
              <a:ext uri="{FF2B5EF4-FFF2-40B4-BE49-F238E27FC236}">
                <a16:creationId xmlns:a16="http://schemas.microsoft.com/office/drawing/2014/main" id="{7533451E-EBA3-9548-82C3-74F3FCF405EF}"/>
              </a:ext>
            </a:extLst>
          </p:cNvPr>
          <p:cNvSpPr txBox="1"/>
          <p:nvPr/>
        </p:nvSpPr>
        <p:spPr>
          <a:xfrm>
            <a:off x="3023003" y="5166301"/>
            <a:ext cx="68800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rPr>
              <a:t>Bob</a:t>
            </a:r>
          </a:p>
        </p:txBody>
      </p:sp>
      <p:sp>
        <p:nvSpPr>
          <p:cNvPr id="48" name="TextBox 47">
            <a:extLst>
              <a:ext uri="{FF2B5EF4-FFF2-40B4-BE49-F238E27FC236}">
                <a16:creationId xmlns:a16="http://schemas.microsoft.com/office/drawing/2014/main" id="{51CCBFD1-091F-7D4C-8AC1-7D3CB1688004}"/>
              </a:ext>
            </a:extLst>
          </p:cNvPr>
          <p:cNvSpPr txBox="1"/>
          <p:nvPr/>
        </p:nvSpPr>
        <p:spPr>
          <a:xfrm>
            <a:off x="4266057" y="5787691"/>
            <a:ext cx="1998945"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rPr>
              <a:t>Bug fix branch</a:t>
            </a:r>
          </a:p>
        </p:txBody>
      </p:sp>
      <p:sp>
        <p:nvSpPr>
          <p:cNvPr id="49" name="TextBox 48">
            <a:extLst>
              <a:ext uri="{FF2B5EF4-FFF2-40B4-BE49-F238E27FC236}">
                <a16:creationId xmlns:a16="http://schemas.microsoft.com/office/drawing/2014/main" id="{DA76C451-86CD-454C-A7AD-818CC95EA351}"/>
              </a:ext>
            </a:extLst>
          </p:cNvPr>
          <p:cNvSpPr txBox="1"/>
          <p:nvPr/>
        </p:nvSpPr>
        <p:spPr>
          <a:xfrm>
            <a:off x="6406865" y="4410252"/>
            <a:ext cx="1012906"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rPr>
              <a:t>Merge</a:t>
            </a:r>
          </a:p>
        </p:txBody>
      </p:sp>
      <p:sp>
        <p:nvSpPr>
          <p:cNvPr id="50" name="TextBox 49">
            <a:extLst>
              <a:ext uri="{FF2B5EF4-FFF2-40B4-BE49-F238E27FC236}">
                <a16:creationId xmlns:a16="http://schemas.microsoft.com/office/drawing/2014/main" id="{9B7A6718-BFCD-B340-80F3-A71629F28469}"/>
              </a:ext>
            </a:extLst>
          </p:cNvPr>
          <p:cNvSpPr txBox="1"/>
          <p:nvPr/>
        </p:nvSpPr>
        <p:spPr>
          <a:xfrm>
            <a:off x="8297407" y="4142831"/>
            <a:ext cx="2041393"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Master branch</a:t>
            </a:r>
          </a:p>
        </p:txBody>
      </p:sp>
      <p:sp>
        <p:nvSpPr>
          <p:cNvPr id="51" name="TextBox 50">
            <a:extLst>
              <a:ext uri="{FF2B5EF4-FFF2-40B4-BE49-F238E27FC236}">
                <a16:creationId xmlns:a16="http://schemas.microsoft.com/office/drawing/2014/main" id="{DE64A6AF-36D1-954E-A70E-F267A31A033B}"/>
              </a:ext>
            </a:extLst>
          </p:cNvPr>
          <p:cNvSpPr txBox="1"/>
          <p:nvPr/>
        </p:nvSpPr>
        <p:spPr>
          <a:xfrm>
            <a:off x="3248202" y="1661636"/>
            <a:ext cx="364753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AD47">
                    <a:lumMod val="75000"/>
                  </a:srgbClr>
                </a:solidFill>
                <a:effectLst/>
                <a:uLnTx/>
                <a:uFillTx/>
                <a:latin typeface="Calibri" panose="020F0502020204030204" pitchFamily="34" charset="0"/>
                <a:ea typeface="+mn-ea"/>
                <a:cs typeface="Calibri" panose="020F0502020204030204" pitchFamily="34" charset="0"/>
              </a:rPr>
              <a:t>Feature experiment branch</a:t>
            </a:r>
          </a:p>
        </p:txBody>
      </p:sp>
    </p:spTree>
    <p:extLst>
      <p:ext uri="{BB962C8B-B14F-4D97-AF65-F5344CB8AC3E}">
        <p14:creationId xmlns:p14="http://schemas.microsoft.com/office/powerpoint/2010/main" val="12302191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69263" y="1066628"/>
            <a:ext cx="10190533" cy="5453235"/>
          </a:xfrm>
        </p:spPr>
        <p:txBody>
          <a:bodyPr>
            <a:normAutofit/>
          </a:bodyPr>
          <a:lstStyle/>
          <a:p>
            <a:r>
              <a:rPr lang="en-US" sz="2800" dirty="0"/>
              <a:t>By using </a:t>
            </a:r>
            <a:r>
              <a:rPr lang="en-US" sz="2800" dirty="0">
                <a:solidFill>
                  <a:srgbClr val="C00000"/>
                </a:solidFill>
              </a:rPr>
              <a:t>DevOps with automated support</a:t>
            </a:r>
            <a:r>
              <a:rPr lang="en-US" sz="2800" dirty="0"/>
              <a:t>, you can dramatically </a:t>
            </a:r>
            <a:r>
              <a:rPr lang="en-US" sz="2800" dirty="0">
                <a:solidFill>
                  <a:srgbClr val="C00000"/>
                </a:solidFill>
              </a:rPr>
              <a:t>reduce the time and costs for integration, deployment and delivery</a:t>
            </a:r>
            <a:r>
              <a:rPr lang="en-US" sz="2800" dirty="0"/>
              <a:t>.</a:t>
            </a:r>
          </a:p>
          <a:p>
            <a:r>
              <a:rPr lang="en-US" sz="2800" dirty="0"/>
              <a:t>Everything that can be, should be </a:t>
            </a:r>
            <a:r>
              <a:rPr lang="en-US" sz="2800" dirty="0">
                <a:solidFill>
                  <a:srgbClr val="C00000"/>
                </a:solidFill>
              </a:rPr>
              <a:t>automated is a fundamental principle of DevOps</a:t>
            </a:r>
            <a:r>
              <a:rPr lang="en-US" sz="2800" dirty="0"/>
              <a:t>. </a:t>
            </a:r>
          </a:p>
          <a:p>
            <a:r>
              <a:rPr lang="en-US" sz="2800" dirty="0"/>
              <a:t>As well as reducing the costs and time required for integration, deployment and delivery</a:t>
            </a:r>
            <a:r>
              <a:rPr lang="en-US" sz="2800" dirty="0">
                <a:solidFill>
                  <a:srgbClr val="C00000"/>
                </a:solidFill>
              </a:rPr>
              <a:t>, process automation</a:t>
            </a:r>
            <a:r>
              <a:rPr lang="en-US" sz="2800" dirty="0"/>
              <a:t> also makes these processes more </a:t>
            </a:r>
            <a:r>
              <a:rPr lang="en-US" sz="2800" dirty="0">
                <a:solidFill>
                  <a:srgbClr val="C00000"/>
                </a:solidFill>
              </a:rPr>
              <a:t>reliable and reproducible</a:t>
            </a:r>
            <a:r>
              <a:rPr lang="en-US" sz="2800" dirty="0"/>
              <a:t>. </a:t>
            </a:r>
          </a:p>
          <a:p>
            <a:r>
              <a:rPr lang="en-US" sz="2800" dirty="0">
                <a:solidFill>
                  <a:srgbClr val="C00000"/>
                </a:solidFill>
              </a:rPr>
              <a:t>Automation</a:t>
            </a:r>
            <a:r>
              <a:rPr lang="en-US" sz="2800" dirty="0"/>
              <a:t> information is </a:t>
            </a:r>
            <a:r>
              <a:rPr lang="en-US" sz="2800" dirty="0">
                <a:solidFill>
                  <a:srgbClr val="C00000"/>
                </a:solidFill>
              </a:rPr>
              <a:t>encoded in scripts</a:t>
            </a:r>
            <a:r>
              <a:rPr lang="en-US" sz="2800" dirty="0"/>
              <a:t> and system models that can be checked, reviewed, versioned and stored in the project repository.</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C9E75-97FD-45D9-8ED3-955348887BB1}"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rPr>
              <a:t>Source: Ian Sommerville (2019), Engineering Software Products:  An Introduction to Modern Software Engineering, Pearson.</a:t>
            </a:r>
            <a:endParaRPr kumimoji="0" lang="es-E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DevOps automation</a:t>
            </a:r>
          </a:p>
        </p:txBody>
      </p:sp>
    </p:spTree>
    <p:extLst>
      <p:ext uri="{BB962C8B-B14F-4D97-AF65-F5344CB8AC3E}">
        <p14:creationId xmlns:p14="http://schemas.microsoft.com/office/powerpoint/2010/main" val="252541400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C9E75-97FD-45D9-8ED3-955348887BB1}"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rPr>
              <a:t>Source: Ian Sommerville (2019), Engineering Software Products:  An Introduction to Modern Software Engineering, Pearson.</a:t>
            </a:r>
            <a:endParaRPr kumimoji="0" lang="es-E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Aspects of DevOps automation</a:t>
            </a:r>
          </a:p>
        </p:txBody>
      </p:sp>
      <p:sp>
        <p:nvSpPr>
          <p:cNvPr id="7" name="Rounded Rectangle 6">
            <a:extLst>
              <a:ext uri="{FF2B5EF4-FFF2-40B4-BE49-F238E27FC236}">
                <a16:creationId xmlns:a16="http://schemas.microsoft.com/office/drawing/2014/main" id="{A88E117D-9804-634B-AC3C-4B69FD2AB464}"/>
              </a:ext>
            </a:extLst>
          </p:cNvPr>
          <p:cNvSpPr>
            <a:spLocks noChangeArrowheads="1"/>
          </p:cNvSpPr>
          <p:nvPr/>
        </p:nvSpPr>
        <p:spPr bwMode="auto">
          <a:xfrm>
            <a:off x="1787174" y="1124744"/>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Continuous </a:t>
            </a:r>
            <a:b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b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integration</a:t>
            </a:r>
          </a:p>
        </p:txBody>
      </p:sp>
      <p:sp>
        <p:nvSpPr>
          <p:cNvPr id="8" name="Rounded Rectangle 7">
            <a:extLst>
              <a:ext uri="{FF2B5EF4-FFF2-40B4-BE49-F238E27FC236}">
                <a16:creationId xmlns:a16="http://schemas.microsoft.com/office/drawing/2014/main" id="{C6F85EBD-36ED-FA4B-A918-3C931BF2FD0A}"/>
              </a:ext>
            </a:extLst>
          </p:cNvPr>
          <p:cNvSpPr>
            <a:spLocks noChangeArrowheads="1"/>
          </p:cNvSpPr>
          <p:nvPr/>
        </p:nvSpPr>
        <p:spPr bwMode="auto">
          <a:xfrm>
            <a:off x="1787174" y="2468456"/>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Continuous </a:t>
            </a:r>
            <a:b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b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delivery</a:t>
            </a:r>
          </a:p>
        </p:txBody>
      </p:sp>
      <p:sp>
        <p:nvSpPr>
          <p:cNvPr id="9" name="Rounded Rectangle 8">
            <a:extLst>
              <a:ext uri="{FF2B5EF4-FFF2-40B4-BE49-F238E27FC236}">
                <a16:creationId xmlns:a16="http://schemas.microsoft.com/office/drawing/2014/main" id="{DD0542F3-7AA5-B14D-8C92-24C980935FD8}"/>
              </a:ext>
            </a:extLst>
          </p:cNvPr>
          <p:cNvSpPr>
            <a:spLocks noChangeArrowheads="1"/>
          </p:cNvSpPr>
          <p:nvPr/>
        </p:nvSpPr>
        <p:spPr bwMode="auto">
          <a:xfrm>
            <a:off x="1787174" y="3812168"/>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Continuous </a:t>
            </a:r>
            <a:b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b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deployment</a:t>
            </a:r>
          </a:p>
        </p:txBody>
      </p:sp>
      <p:sp>
        <p:nvSpPr>
          <p:cNvPr id="10" name="Rounded Rectangle 9">
            <a:extLst>
              <a:ext uri="{FF2B5EF4-FFF2-40B4-BE49-F238E27FC236}">
                <a16:creationId xmlns:a16="http://schemas.microsoft.com/office/drawing/2014/main" id="{558DD94F-A4B7-8548-8228-531D1F14593E}"/>
              </a:ext>
            </a:extLst>
          </p:cNvPr>
          <p:cNvSpPr>
            <a:spLocks noChangeArrowheads="1"/>
          </p:cNvSpPr>
          <p:nvPr/>
        </p:nvSpPr>
        <p:spPr bwMode="auto">
          <a:xfrm>
            <a:off x="1787174" y="5155881"/>
            <a:ext cx="2424964" cy="1273098"/>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Infrastructure </a:t>
            </a:r>
            <a:b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b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as code</a:t>
            </a:r>
          </a:p>
        </p:txBody>
      </p:sp>
      <p:sp>
        <p:nvSpPr>
          <p:cNvPr id="11" name="Rounded Rectangle 10">
            <a:extLst>
              <a:ext uri="{FF2B5EF4-FFF2-40B4-BE49-F238E27FC236}">
                <a16:creationId xmlns:a16="http://schemas.microsoft.com/office/drawing/2014/main" id="{7397A9A5-325F-444E-AD3B-37A8EA97FB52}"/>
              </a:ext>
            </a:extLst>
          </p:cNvPr>
          <p:cNvSpPr>
            <a:spLocks noChangeArrowheads="1"/>
          </p:cNvSpPr>
          <p:nvPr/>
        </p:nvSpPr>
        <p:spPr bwMode="auto">
          <a:xfrm>
            <a:off x="4210116" y="1137910"/>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Each time a developer commits a change to the </a:t>
            </a:r>
            <a:b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project’s master branch, an  executable version </a:t>
            </a:r>
            <a:b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of the system is built and tested.</a:t>
            </a:r>
          </a:p>
        </p:txBody>
      </p:sp>
      <p:sp>
        <p:nvSpPr>
          <p:cNvPr id="12" name="Rounded Rectangle 11">
            <a:extLst>
              <a:ext uri="{FF2B5EF4-FFF2-40B4-BE49-F238E27FC236}">
                <a16:creationId xmlns:a16="http://schemas.microsoft.com/office/drawing/2014/main" id="{5625BC1C-C180-B24D-8D61-2BE2E728A627}"/>
              </a:ext>
            </a:extLst>
          </p:cNvPr>
          <p:cNvSpPr>
            <a:spLocks noChangeArrowheads="1"/>
          </p:cNvSpPr>
          <p:nvPr/>
        </p:nvSpPr>
        <p:spPr bwMode="auto">
          <a:xfrm>
            <a:off x="4211782" y="2468456"/>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 simulation of the product’s operating environment</a:t>
            </a:r>
            <a:b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is created and the executable software version is tested.</a:t>
            </a:r>
          </a:p>
        </p:txBody>
      </p:sp>
      <p:sp>
        <p:nvSpPr>
          <p:cNvPr id="13" name="Rounded Rectangle 12">
            <a:extLst>
              <a:ext uri="{FF2B5EF4-FFF2-40B4-BE49-F238E27FC236}">
                <a16:creationId xmlns:a16="http://schemas.microsoft.com/office/drawing/2014/main" id="{33056A79-80CC-A543-9E76-AADC8119F5E3}"/>
              </a:ext>
            </a:extLst>
          </p:cNvPr>
          <p:cNvSpPr>
            <a:spLocks noChangeArrowheads="1"/>
          </p:cNvSpPr>
          <p:nvPr/>
        </p:nvSpPr>
        <p:spPr bwMode="auto">
          <a:xfrm>
            <a:off x="4222901" y="3812169"/>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 new release of the system is made available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to users every time a change is made to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master branch of the software.</a:t>
            </a:r>
          </a:p>
        </p:txBody>
      </p:sp>
      <p:sp>
        <p:nvSpPr>
          <p:cNvPr id="14" name="Rounded Rectangle 13">
            <a:extLst>
              <a:ext uri="{FF2B5EF4-FFF2-40B4-BE49-F238E27FC236}">
                <a16:creationId xmlns:a16="http://schemas.microsoft.com/office/drawing/2014/main" id="{11304D65-CD35-AE46-9239-FC53FA35A246}"/>
              </a:ext>
            </a:extLst>
          </p:cNvPr>
          <p:cNvSpPr>
            <a:spLocks noChangeArrowheads="1"/>
          </p:cNvSpPr>
          <p:nvPr/>
        </p:nvSpPr>
        <p:spPr bwMode="auto">
          <a:xfrm>
            <a:off x="4222901" y="5169048"/>
            <a:ext cx="6134357" cy="1257599"/>
          </a:xfrm>
          <a:prstGeom prst="roundRect">
            <a:avLst>
              <a:gd name="adj" fmla="val 8023"/>
            </a:avLst>
          </a:prstGeom>
          <a:solidFill>
            <a:srgbClr val="FFD579">
              <a:alpha val="20000"/>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Machine-readable models of the infrastructure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(network, servers, routers, etc.)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on which the product executes are used by configuration </a:t>
            </a:r>
            <a:b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management tools to build the software’s execution platform.  </a:t>
            </a:r>
          </a:p>
        </p:txBody>
      </p:sp>
    </p:spTree>
    <p:extLst>
      <p:ext uri="{BB962C8B-B14F-4D97-AF65-F5344CB8AC3E}">
        <p14:creationId xmlns:p14="http://schemas.microsoft.com/office/powerpoint/2010/main" val="373829527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C9E75-97FD-45D9-8ED3-955348887BB1}"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rPr>
              <a:t>Source: Ian Sommerville (2019), Engineering Software Products:  An Introduction to Modern Software Engineering, Pearson.</a:t>
            </a:r>
            <a:endParaRPr kumimoji="0" lang="es-E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dirty="0">
                <a:solidFill>
                  <a:schemeClr val="accent1"/>
                </a:solidFill>
              </a:rPr>
              <a:t>Characteristics of </a:t>
            </a:r>
            <a:br>
              <a:rPr lang="en-US" dirty="0">
                <a:solidFill>
                  <a:schemeClr val="accent1"/>
                </a:solidFill>
              </a:rPr>
            </a:br>
            <a:r>
              <a:rPr lang="en-US" dirty="0">
                <a:solidFill>
                  <a:schemeClr val="accent1"/>
                </a:solidFill>
              </a:rPr>
              <a:t>infrastructure as code</a:t>
            </a:r>
          </a:p>
        </p:txBody>
      </p:sp>
      <p:sp>
        <p:nvSpPr>
          <p:cNvPr id="7" name="Rounded Rectangle 6">
            <a:extLst>
              <a:ext uri="{FF2B5EF4-FFF2-40B4-BE49-F238E27FC236}">
                <a16:creationId xmlns:a16="http://schemas.microsoft.com/office/drawing/2014/main" id="{A88E117D-9804-634B-AC3C-4B69FD2AB464}"/>
              </a:ext>
            </a:extLst>
          </p:cNvPr>
          <p:cNvSpPr>
            <a:spLocks noChangeArrowheads="1"/>
          </p:cNvSpPr>
          <p:nvPr/>
        </p:nvSpPr>
        <p:spPr bwMode="auto">
          <a:xfrm>
            <a:off x="2147214" y="1268760"/>
            <a:ext cx="7837218" cy="1129082"/>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Visibility</a:t>
            </a:r>
          </a:p>
        </p:txBody>
      </p:sp>
      <p:sp>
        <p:nvSpPr>
          <p:cNvPr id="8" name="Rounded Rectangle 7">
            <a:extLst>
              <a:ext uri="{FF2B5EF4-FFF2-40B4-BE49-F238E27FC236}">
                <a16:creationId xmlns:a16="http://schemas.microsoft.com/office/drawing/2014/main" id="{C6F85EBD-36ED-FA4B-A918-3C931BF2FD0A}"/>
              </a:ext>
            </a:extLst>
          </p:cNvPr>
          <p:cNvSpPr>
            <a:spLocks noChangeArrowheads="1"/>
          </p:cNvSpPr>
          <p:nvPr/>
        </p:nvSpPr>
        <p:spPr bwMode="auto">
          <a:xfrm>
            <a:off x="2147214" y="2612472"/>
            <a:ext cx="7837218" cy="1129082"/>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Reproducibility</a:t>
            </a:r>
            <a:endPar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sp>
        <p:nvSpPr>
          <p:cNvPr id="9" name="Rounded Rectangle 8">
            <a:extLst>
              <a:ext uri="{FF2B5EF4-FFF2-40B4-BE49-F238E27FC236}">
                <a16:creationId xmlns:a16="http://schemas.microsoft.com/office/drawing/2014/main" id="{DD0542F3-7AA5-B14D-8C92-24C980935FD8}"/>
              </a:ext>
            </a:extLst>
          </p:cNvPr>
          <p:cNvSpPr>
            <a:spLocks noChangeArrowheads="1"/>
          </p:cNvSpPr>
          <p:nvPr/>
        </p:nvSpPr>
        <p:spPr bwMode="auto">
          <a:xfrm>
            <a:off x="2147214" y="3956184"/>
            <a:ext cx="7837218" cy="1129082"/>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Reliability</a:t>
            </a:r>
          </a:p>
        </p:txBody>
      </p:sp>
      <p:sp>
        <p:nvSpPr>
          <p:cNvPr id="10" name="Rounded Rectangle 9">
            <a:extLst>
              <a:ext uri="{FF2B5EF4-FFF2-40B4-BE49-F238E27FC236}">
                <a16:creationId xmlns:a16="http://schemas.microsoft.com/office/drawing/2014/main" id="{558DD94F-A4B7-8548-8228-531D1F14593E}"/>
              </a:ext>
            </a:extLst>
          </p:cNvPr>
          <p:cNvSpPr>
            <a:spLocks noChangeArrowheads="1"/>
          </p:cNvSpPr>
          <p:nvPr/>
        </p:nvSpPr>
        <p:spPr bwMode="auto">
          <a:xfrm>
            <a:off x="2147214" y="5299897"/>
            <a:ext cx="7837218" cy="1129082"/>
          </a:xfrm>
          <a:prstGeom prst="roundRect">
            <a:avLst>
              <a:gd name="adj" fmla="val 16710"/>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Recovery</a:t>
            </a:r>
          </a:p>
        </p:txBody>
      </p:sp>
    </p:spTree>
    <p:extLst>
      <p:ext uri="{BB962C8B-B14F-4D97-AF65-F5344CB8AC3E}">
        <p14:creationId xmlns:p14="http://schemas.microsoft.com/office/powerpoint/2010/main" val="30288083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1078991" y="1066628"/>
            <a:ext cx="10080805" cy="5453235"/>
          </a:xfrm>
        </p:spPr>
        <p:txBody>
          <a:bodyPr>
            <a:normAutofit/>
          </a:bodyPr>
          <a:lstStyle/>
          <a:p>
            <a:r>
              <a:rPr lang="en-US" dirty="0"/>
              <a:t>After you have adopted DevOps, you should try to continuously improve your DevOps process to achieve faster deployment of better-quality software.</a:t>
            </a:r>
          </a:p>
          <a:p>
            <a:r>
              <a:rPr lang="en-US" dirty="0"/>
              <a:t>There are four types of </a:t>
            </a:r>
            <a:br>
              <a:rPr lang="en-US" dirty="0"/>
            </a:br>
            <a:r>
              <a:rPr lang="en-US" dirty="0"/>
              <a:t>software development measurement:</a:t>
            </a:r>
          </a:p>
          <a:p>
            <a:pPr lvl="1"/>
            <a:r>
              <a:rPr lang="en-US" sz="3200" dirty="0">
                <a:solidFill>
                  <a:srgbClr val="C00000"/>
                </a:solidFill>
              </a:rPr>
              <a:t>Process measurement</a:t>
            </a:r>
          </a:p>
          <a:p>
            <a:pPr lvl="1"/>
            <a:r>
              <a:rPr lang="en-US" sz="3200" dirty="0">
                <a:solidFill>
                  <a:srgbClr val="C00000"/>
                </a:solidFill>
              </a:rPr>
              <a:t>Service measurement</a:t>
            </a:r>
          </a:p>
          <a:p>
            <a:pPr lvl="1"/>
            <a:r>
              <a:rPr lang="en-US" sz="3200" dirty="0">
                <a:solidFill>
                  <a:srgbClr val="C00000"/>
                </a:solidFill>
              </a:rPr>
              <a:t>Usage measurement</a:t>
            </a:r>
          </a:p>
          <a:p>
            <a:pPr lvl="1"/>
            <a:r>
              <a:rPr lang="en-US" sz="3200" dirty="0">
                <a:solidFill>
                  <a:srgbClr val="C00000"/>
                </a:solidFill>
              </a:rPr>
              <a:t>Business success measurement</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C9E75-97FD-45D9-8ED3-955348887BB1}"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rPr>
              <a:t>Source: Ian Sommerville (2019), Engineering Software Products:  An Introduction to Modern Software Engineering, Pearson.</a:t>
            </a:r>
            <a:endParaRPr kumimoji="0" lang="es-E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DevOps measurement</a:t>
            </a:r>
          </a:p>
        </p:txBody>
      </p:sp>
    </p:spTree>
    <p:extLst>
      <p:ext uri="{BB962C8B-B14F-4D97-AF65-F5344CB8AC3E}">
        <p14:creationId xmlns:p14="http://schemas.microsoft.com/office/powerpoint/2010/main" val="3658201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987551" y="1066628"/>
            <a:ext cx="10172245" cy="5453235"/>
          </a:xfrm>
        </p:spPr>
        <p:txBody>
          <a:bodyPr>
            <a:normAutofit/>
          </a:bodyPr>
          <a:lstStyle/>
          <a:p>
            <a:r>
              <a:rPr lang="en-US" sz="2800" dirty="0"/>
              <a:t>As far as possible, the </a:t>
            </a:r>
            <a:r>
              <a:rPr lang="en-US" sz="2800" dirty="0">
                <a:solidFill>
                  <a:srgbClr val="C00000"/>
                </a:solidFill>
              </a:rPr>
              <a:t>DevOps principle of automating everything </a:t>
            </a:r>
            <a:r>
              <a:rPr lang="en-US" sz="2800" dirty="0"/>
              <a:t>should be applied to </a:t>
            </a:r>
            <a:r>
              <a:rPr lang="en-US" sz="2800" dirty="0">
                <a:solidFill>
                  <a:srgbClr val="C00000"/>
                </a:solidFill>
              </a:rPr>
              <a:t>software measurement</a:t>
            </a:r>
            <a:r>
              <a:rPr lang="en-US" sz="2800" dirty="0"/>
              <a:t>. </a:t>
            </a:r>
          </a:p>
          <a:p>
            <a:r>
              <a:rPr lang="en-US" sz="2800" dirty="0"/>
              <a:t>You should instrument your software to collect data about itself and you should use a </a:t>
            </a:r>
            <a:r>
              <a:rPr lang="en-US" sz="2800" dirty="0">
                <a:solidFill>
                  <a:srgbClr val="C00000"/>
                </a:solidFill>
              </a:rPr>
              <a:t>monitoring</a:t>
            </a:r>
            <a:r>
              <a:rPr lang="en-US" sz="2800" dirty="0"/>
              <a:t> system to collect data about your software’s </a:t>
            </a:r>
            <a:r>
              <a:rPr lang="en-US" sz="2800" dirty="0">
                <a:solidFill>
                  <a:srgbClr val="C00000"/>
                </a:solidFill>
              </a:rPr>
              <a:t>performance</a:t>
            </a:r>
            <a:r>
              <a:rPr lang="en-US" sz="2800" dirty="0"/>
              <a:t> and </a:t>
            </a:r>
            <a:r>
              <a:rPr lang="en-US" sz="2800" dirty="0">
                <a:solidFill>
                  <a:srgbClr val="C00000"/>
                </a:solidFill>
              </a:rPr>
              <a:t>availability</a:t>
            </a:r>
            <a:r>
              <a:rPr lang="en-US" sz="2800" dirty="0"/>
              <a:t>. </a:t>
            </a:r>
          </a:p>
          <a:p>
            <a:r>
              <a:rPr lang="en-US" sz="2800" dirty="0"/>
              <a:t>Some process measurements can also be automated. </a:t>
            </a:r>
          </a:p>
          <a:p>
            <a:pPr lvl="1"/>
            <a:r>
              <a:rPr lang="en-US" dirty="0"/>
              <a:t>However, there are problems in process measurement because people are involved. They work in different ways, may record information differently and are affected by outside influences that affect the way they work.</a:t>
            </a:r>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C9E75-97FD-45D9-8ED3-955348887BB1}"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rPr>
              <a:t>Source: Ian Sommerville (2019), Engineering Software Products:  An Introduction to Modern Software Engineering, Pearson.</a:t>
            </a:r>
            <a:endParaRPr kumimoji="0" lang="es-E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Automating measurement</a:t>
            </a:r>
          </a:p>
        </p:txBody>
      </p:sp>
    </p:spTree>
    <p:extLst>
      <p:ext uri="{BB962C8B-B14F-4D97-AF65-F5344CB8AC3E}">
        <p14:creationId xmlns:p14="http://schemas.microsoft.com/office/powerpoint/2010/main" val="36517691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C9E75-97FD-45D9-8ED3-955348887BB1}"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rPr>
              <a:t>Source: Ian Sommerville (2019), Engineering Software Products:  An Introduction to Modern Software Engineering, Pearson.</a:t>
            </a:r>
            <a:endParaRPr kumimoji="0" lang="es-E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1143883"/>
          </a:xfrm>
        </p:spPr>
        <p:txBody>
          <a:bodyPr>
            <a:normAutofit fontScale="90000"/>
          </a:bodyPr>
          <a:lstStyle/>
          <a:p>
            <a:r>
              <a:rPr lang="en-US" dirty="0">
                <a:solidFill>
                  <a:schemeClr val="accent1"/>
                </a:solidFill>
              </a:rPr>
              <a:t>Metrics used in the </a:t>
            </a:r>
            <a:br>
              <a:rPr lang="en-US" dirty="0">
                <a:solidFill>
                  <a:schemeClr val="accent1"/>
                </a:solidFill>
              </a:rPr>
            </a:br>
            <a:r>
              <a:rPr lang="en-US" dirty="0">
                <a:solidFill>
                  <a:schemeClr val="accent1"/>
                </a:solidFill>
              </a:rPr>
              <a:t>DevOps scorecard</a:t>
            </a:r>
          </a:p>
        </p:txBody>
      </p:sp>
      <p:sp>
        <p:nvSpPr>
          <p:cNvPr id="8" name="Oval 7">
            <a:extLst>
              <a:ext uri="{FF2B5EF4-FFF2-40B4-BE49-F238E27FC236}">
                <a16:creationId xmlns:a16="http://schemas.microsoft.com/office/drawing/2014/main" id="{B6CB130A-3A6E-AE4A-9682-BB266D317926}"/>
              </a:ext>
            </a:extLst>
          </p:cNvPr>
          <p:cNvSpPr/>
          <p:nvPr/>
        </p:nvSpPr>
        <p:spPr>
          <a:xfrm>
            <a:off x="4548259" y="2619939"/>
            <a:ext cx="2743200" cy="2743200"/>
          </a:xfrm>
          <a:prstGeom prst="ellipse">
            <a:avLst/>
          </a:prstGeom>
          <a:solidFill>
            <a:srgbClr val="FFD57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a:ea typeface="+mn-ea"/>
                <a:cs typeface="+mn-cs"/>
              </a:rPr>
              <a:t>DevOps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panose="020F0502020204030204"/>
                <a:ea typeface="+mn-ea"/>
                <a:cs typeface="+mn-cs"/>
              </a:rPr>
              <a:t>metrics</a:t>
            </a:r>
          </a:p>
        </p:txBody>
      </p:sp>
      <p:sp>
        <p:nvSpPr>
          <p:cNvPr id="9" name="Oval 8">
            <a:extLst>
              <a:ext uri="{FF2B5EF4-FFF2-40B4-BE49-F238E27FC236}">
                <a16:creationId xmlns:a16="http://schemas.microsoft.com/office/drawing/2014/main" id="{3266C410-BF93-4449-BDA1-56C2F406F114}"/>
              </a:ext>
            </a:extLst>
          </p:cNvPr>
          <p:cNvSpPr/>
          <p:nvPr/>
        </p:nvSpPr>
        <p:spPr>
          <a:xfrm>
            <a:off x="4175194" y="1916832"/>
            <a:ext cx="1728192" cy="946666"/>
          </a:xfrm>
          <a:prstGeom prst="ellipse">
            <a:avLst/>
          </a:prstGeom>
          <a:solidFill>
            <a:srgbClr val="DBEEF4">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Deployment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frequency</a:t>
            </a:r>
          </a:p>
        </p:txBody>
      </p:sp>
      <p:sp>
        <p:nvSpPr>
          <p:cNvPr id="24" name="Oval 23">
            <a:extLst>
              <a:ext uri="{FF2B5EF4-FFF2-40B4-BE49-F238E27FC236}">
                <a16:creationId xmlns:a16="http://schemas.microsoft.com/office/drawing/2014/main" id="{A839CD6A-D384-1746-8E38-E96E5165F319}"/>
              </a:ext>
            </a:extLst>
          </p:cNvPr>
          <p:cNvSpPr/>
          <p:nvPr/>
        </p:nvSpPr>
        <p:spPr>
          <a:xfrm>
            <a:off x="5962780" y="1906270"/>
            <a:ext cx="1728192" cy="946666"/>
          </a:xfrm>
          <a:prstGeom prst="ellipse">
            <a:avLst/>
          </a:prstGeom>
          <a:solidFill>
            <a:srgbClr val="DBEEF4">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Change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volume</a:t>
            </a:r>
          </a:p>
        </p:txBody>
      </p:sp>
      <p:sp>
        <p:nvSpPr>
          <p:cNvPr id="25" name="Oval 24">
            <a:extLst>
              <a:ext uri="{FF2B5EF4-FFF2-40B4-BE49-F238E27FC236}">
                <a16:creationId xmlns:a16="http://schemas.microsoft.com/office/drawing/2014/main" id="{21E4925F-6D89-5F49-B3EB-2F0BC8887966}"/>
              </a:ext>
            </a:extLst>
          </p:cNvPr>
          <p:cNvSpPr/>
          <p:nvPr/>
        </p:nvSpPr>
        <p:spPr>
          <a:xfrm>
            <a:off x="6960096" y="2770366"/>
            <a:ext cx="1728192" cy="946666"/>
          </a:xfrm>
          <a:prstGeom prst="ellipse">
            <a:avLst/>
          </a:prstGeom>
          <a:solidFill>
            <a:srgbClr val="DBEEF4">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Lead time from </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development to </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deployment</a:t>
            </a:r>
          </a:p>
        </p:txBody>
      </p:sp>
      <p:sp>
        <p:nvSpPr>
          <p:cNvPr id="26" name="Oval 25">
            <a:extLst>
              <a:ext uri="{FF2B5EF4-FFF2-40B4-BE49-F238E27FC236}">
                <a16:creationId xmlns:a16="http://schemas.microsoft.com/office/drawing/2014/main" id="{77521CFB-C717-444B-9625-2792E766F5D4}"/>
              </a:ext>
            </a:extLst>
          </p:cNvPr>
          <p:cNvSpPr/>
          <p:nvPr/>
        </p:nvSpPr>
        <p:spPr>
          <a:xfrm>
            <a:off x="7176120" y="3778478"/>
            <a:ext cx="1728192" cy="946666"/>
          </a:xfrm>
          <a:prstGeom prst="ellipse">
            <a:avLst/>
          </a:prstGeom>
          <a:solidFill>
            <a:srgbClr val="92D05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Percentage </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increase in </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customer numbers</a:t>
            </a:r>
          </a:p>
        </p:txBody>
      </p:sp>
      <p:sp>
        <p:nvSpPr>
          <p:cNvPr id="27" name="Oval 26">
            <a:extLst>
              <a:ext uri="{FF2B5EF4-FFF2-40B4-BE49-F238E27FC236}">
                <a16:creationId xmlns:a16="http://schemas.microsoft.com/office/drawing/2014/main" id="{5E1AAD16-5F48-BC4A-8835-0E8826EC09E2}"/>
              </a:ext>
            </a:extLst>
          </p:cNvPr>
          <p:cNvSpPr/>
          <p:nvPr/>
        </p:nvSpPr>
        <p:spPr>
          <a:xfrm>
            <a:off x="6528048" y="4786590"/>
            <a:ext cx="1728192" cy="946666"/>
          </a:xfrm>
          <a:prstGeom prst="ellipse">
            <a:avLst/>
          </a:prstGeom>
          <a:solidFill>
            <a:srgbClr val="92D05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Number of customer</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complaints</a:t>
            </a:r>
          </a:p>
        </p:txBody>
      </p:sp>
      <p:sp>
        <p:nvSpPr>
          <p:cNvPr id="28" name="Oval 27">
            <a:extLst>
              <a:ext uri="{FF2B5EF4-FFF2-40B4-BE49-F238E27FC236}">
                <a16:creationId xmlns:a16="http://schemas.microsoft.com/office/drawing/2014/main" id="{44220856-E96B-CE4F-926D-E8262EF40A1D}"/>
              </a:ext>
            </a:extLst>
          </p:cNvPr>
          <p:cNvSpPr/>
          <p:nvPr/>
        </p:nvSpPr>
        <p:spPr>
          <a:xfrm>
            <a:off x="4943872" y="5301208"/>
            <a:ext cx="1728192" cy="946666"/>
          </a:xfrm>
          <a:prstGeom prst="ellipse">
            <a:avLst/>
          </a:prstGeom>
          <a:solidFill>
            <a:srgbClr val="92D05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Availability</a:t>
            </a:r>
          </a:p>
        </p:txBody>
      </p:sp>
      <p:sp>
        <p:nvSpPr>
          <p:cNvPr id="29" name="Oval 28">
            <a:extLst>
              <a:ext uri="{FF2B5EF4-FFF2-40B4-BE49-F238E27FC236}">
                <a16:creationId xmlns:a16="http://schemas.microsoft.com/office/drawing/2014/main" id="{646283CB-D95D-654E-8243-C95A531D77B7}"/>
              </a:ext>
            </a:extLst>
          </p:cNvPr>
          <p:cNvSpPr/>
          <p:nvPr/>
        </p:nvSpPr>
        <p:spPr>
          <a:xfrm>
            <a:off x="3431704" y="4725144"/>
            <a:ext cx="1728192" cy="946666"/>
          </a:xfrm>
          <a:prstGeom prst="ellipse">
            <a:avLst/>
          </a:prstGeom>
          <a:solidFill>
            <a:srgbClr val="92D050">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Performance</a:t>
            </a:r>
          </a:p>
        </p:txBody>
      </p:sp>
      <p:sp>
        <p:nvSpPr>
          <p:cNvPr id="30" name="Oval 29">
            <a:extLst>
              <a:ext uri="{FF2B5EF4-FFF2-40B4-BE49-F238E27FC236}">
                <a16:creationId xmlns:a16="http://schemas.microsoft.com/office/drawing/2014/main" id="{FF097647-045E-CE48-AA30-381F3D82FC64}"/>
              </a:ext>
            </a:extLst>
          </p:cNvPr>
          <p:cNvSpPr/>
          <p:nvPr/>
        </p:nvSpPr>
        <p:spPr>
          <a:xfrm>
            <a:off x="3143672" y="2770366"/>
            <a:ext cx="1728192" cy="946666"/>
          </a:xfrm>
          <a:prstGeom prst="ellipse">
            <a:avLst/>
          </a:prstGeom>
          <a:solidFill>
            <a:srgbClr val="DBEEF4">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Percentage of </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failed deployment</a:t>
            </a:r>
          </a:p>
        </p:txBody>
      </p:sp>
      <p:sp>
        <p:nvSpPr>
          <p:cNvPr id="31" name="Oval 30">
            <a:extLst>
              <a:ext uri="{FF2B5EF4-FFF2-40B4-BE49-F238E27FC236}">
                <a16:creationId xmlns:a16="http://schemas.microsoft.com/office/drawing/2014/main" id="{AB67CDB5-43CB-9F4B-B81D-92A504405AB1}"/>
              </a:ext>
            </a:extLst>
          </p:cNvPr>
          <p:cNvSpPr/>
          <p:nvPr/>
        </p:nvSpPr>
        <p:spPr>
          <a:xfrm>
            <a:off x="2927648" y="3778478"/>
            <a:ext cx="1728192" cy="946666"/>
          </a:xfrm>
          <a:prstGeom prst="ellipse">
            <a:avLst/>
          </a:prstGeom>
          <a:solidFill>
            <a:srgbClr val="DBEEF4">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Mean time </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 recovery</a:t>
            </a:r>
          </a:p>
        </p:txBody>
      </p:sp>
      <p:sp>
        <p:nvSpPr>
          <p:cNvPr id="32" name="TextBox 31">
            <a:extLst>
              <a:ext uri="{FF2B5EF4-FFF2-40B4-BE49-F238E27FC236}">
                <a16:creationId xmlns:a16="http://schemas.microsoft.com/office/drawing/2014/main" id="{2B26A903-5EF5-0647-97C9-2E3E66BE4284}"/>
              </a:ext>
            </a:extLst>
          </p:cNvPr>
          <p:cNvSpPr txBox="1"/>
          <p:nvPr/>
        </p:nvSpPr>
        <p:spPr>
          <a:xfrm>
            <a:off x="2790478" y="1402924"/>
            <a:ext cx="216488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solidFill>
                <a:effectLst/>
                <a:uLnTx/>
                <a:uFillTx/>
                <a:latin typeface="Calibri" panose="020F0502020204030204" pitchFamily="34" charset="0"/>
                <a:ea typeface="+mn-ea"/>
                <a:cs typeface="Calibri" panose="020F0502020204030204" pitchFamily="34" charset="0"/>
              </a:rPr>
              <a:t>Process metrics</a:t>
            </a:r>
          </a:p>
        </p:txBody>
      </p:sp>
      <p:sp>
        <p:nvSpPr>
          <p:cNvPr id="33" name="TextBox 32">
            <a:extLst>
              <a:ext uri="{FF2B5EF4-FFF2-40B4-BE49-F238E27FC236}">
                <a16:creationId xmlns:a16="http://schemas.microsoft.com/office/drawing/2014/main" id="{60243F2F-8918-FE41-A0CA-D95B06DF7209}"/>
              </a:ext>
            </a:extLst>
          </p:cNvPr>
          <p:cNvSpPr txBox="1"/>
          <p:nvPr/>
        </p:nvSpPr>
        <p:spPr>
          <a:xfrm>
            <a:off x="6332912" y="6091465"/>
            <a:ext cx="2118465"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AD47">
                    <a:lumMod val="75000"/>
                  </a:srgbClr>
                </a:solidFill>
                <a:effectLst/>
                <a:uLnTx/>
                <a:uFillTx/>
                <a:latin typeface="Calibri" panose="020F0502020204030204" pitchFamily="34" charset="0"/>
                <a:ea typeface="+mn-ea"/>
                <a:cs typeface="Calibri" panose="020F0502020204030204" pitchFamily="34" charset="0"/>
              </a:rPr>
              <a:t>Service metrics</a:t>
            </a:r>
          </a:p>
        </p:txBody>
      </p:sp>
    </p:spTree>
    <p:extLst>
      <p:ext uri="{BB962C8B-B14F-4D97-AF65-F5344CB8AC3E}">
        <p14:creationId xmlns:p14="http://schemas.microsoft.com/office/powerpoint/2010/main" val="3370780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6106690"/>
          </a:xfrm>
        </p:spPr>
        <p:txBody>
          <a:bodyPr/>
          <a:lstStyle/>
          <a:p>
            <a:r>
              <a:rPr lang="en-US" altLang="zh-TW" sz="5400" dirty="0">
                <a:solidFill>
                  <a:srgbClr val="FF0000"/>
                </a:solidFill>
              </a:rPr>
              <a:t>Information Management </a:t>
            </a:r>
            <a:br>
              <a:rPr lang="en-US" altLang="zh-TW" sz="5400" dirty="0">
                <a:solidFill>
                  <a:srgbClr val="FF0000"/>
                </a:solidFill>
              </a:rPr>
            </a:br>
            <a:br>
              <a:rPr lang="en-US" altLang="zh-TW" sz="5400" dirty="0">
                <a:solidFill>
                  <a:srgbClr val="FF0000"/>
                </a:solidFill>
              </a:rPr>
            </a:br>
            <a:r>
              <a:rPr lang="en-US" altLang="zh-TW" sz="5400" dirty="0">
                <a:solidFill>
                  <a:srgbClr val="FF0000"/>
                </a:solidFill>
              </a:rPr>
              <a:t> </a:t>
            </a:r>
            <a:r>
              <a:rPr lang="en-US" altLang="zh-TW" sz="5400" dirty="0">
                <a:solidFill>
                  <a:srgbClr val="C00000"/>
                </a:solidFill>
              </a:rPr>
              <a:t>Management </a:t>
            </a:r>
            <a:br>
              <a:rPr lang="en-US" altLang="zh-TW" sz="5400" dirty="0">
                <a:solidFill>
                  <a:srgbClr val="C00000"/>
                </a:solidFill>
              </a:rPr>
            </a:br>
            <a:r>
              <a:rPr lang="en-US" altLang="zh-TW" sz="5400" dirty="0">
                <a:solidFill>
                  <a:srgbClr val="C00000"/>
                </a:solidFill>
              </a:rPr>
              <a:t>Information Systems (MIS)</a:t>
            </a:r>
            <a:br>
              <a:rPr lang="en-US" altLang="zh-TW" sz="5400" dirty="0">
                <a:solidFill>
                  <a:srgbClr val="C00000"/>
                </a:solidFill>
              </a:rPr>
            </a:br>
            <a:br>
              <a:rPr lang="en-US" altLang="zh-TW" sz="5400" dirty="0">
                <a:solidFill>
                  <a:srgbClr val="C00000"/>
                </a:solidFill>
              </a:rPr>
            </a:br>
            <a:r>
              <a:rPr lang="en-US" altLang="zh-TW" sz="6000" dirty="0">
                <a:solidFill>
                  <a:srgbClr val="FF0000"/>
                </a:solidFill>
              </a:rPr>
              <a:t>Information Systems</a:t>
            </a:r>
            <a:endParaRPr lang="zh-TW" altLang="en-US" sz="6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8</a:t>
            </a:fld>
            <a:endParaRPr lang="zh-TW" altLang="en-US"/>
          </a:p>
        </p:txBody>
      </p:sp>
    </p:spTree>
    <p:extLst>
      <p:ext uri="{BB962C8B-B14F-4D97-AF65-F5344CB8AC3E}">
        <p14:creationId xmlns:p14="http://schemas.microsoft.com/office/powerpoint/2010/main" val="14867541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41248" y="1144414"/>
            <a:ext cx="10515599" cy="5375449"/>
          </a:xfrm>
        </p:spPr>
        <p:txBody>
          <a:bodyPr>
            <a:normAutofit/>
          </a:bodyPr>
          <a:lstStyle/>
          <a:p>
            <a:r>
              <a:rPr lang="en-US" dirty="0">
                <a:solidFill>
                  <a:srgbClr val="C00000"/>
                </a:solidFill>
              </a:rPr>
              <a:t>DevOps</a:t>
            </a:r>
            <a:r>
              <a:rPr lang="en-US" dirty="0"/>
              <a:t> is the </a:t>
            </a:r>
            <a:r>
              <a:rPr lang="en-US" dirty="0">
                <a:solidFill>
                  <a:srgbClr val="C00000"/>
                </a:solidFill>
              </a:rPr>
              <a:t>integration of software development and the management</a:t>
            </a:r>
            <a:r>
              <a:rPr lang="en-US" dirty="0"/>
              <a:t> of that software once it has been deployed for use. The same team is responsible for development, deployment and software support.</a:t>
            </a:r>
          </a:p>
          <a:p>
            <a:r>
              <a:rPr lang="en-US" dirty="0">
                <a:solidFill>
                  <a:srgbClr val="C00000"/>
                </a:solidFill>
              </a:rPr>
              <a:t>The benefits of DevOps </a:t>
            </a:r>
            <a:r>
              <a:rPr lang="en-US" dirty="0"/>
              <a:t>are </a:t>
            </a:r>
            <a:r>
              <a:rPr lang="en-US" dirty="0">
                <a:solidFill>
                  <a:schemeClr val="accent1"/>
                </a:solidFill>
              </a:rPr>
              <a:t>faster deployment, reduced risk, faster repair of buggy code and more productive teams</a:t>
            </a:r>
            <a:r>
              <a:rPr lang="en-US" dirty="0"/>
              <a:t>.</a:t>
            </a:r>
          </a:p>
          <a:p>
            <a:r>
              <a:rPr lang="en-US" dirty="0">
                <a:solidFill>
                  <a:srgbClr val="C00000"/>
                </a:solidFill>
              </a:rPr>
              <a:t>Source code management </a:t>
            </a:r>
            <a:r>
              <a:rPr lang="en-US" dirty="0"/>
              <a:t>is essential to avoid changes made by different developers interfering with each other.</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C9E75-97FD-45D9-8ED3-955348887BB1}"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rPr>
              <a:t>Source: Ian Sommerville (2019), Engineering Software Products:  An Introduction to Modern Software Engineering, Pearson.</a:t>
            </a:r>
            <a:endParaRPr kumimoji="0" lang="es-E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201153621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731520" y="1144414"/>
            <a:ext cx="10673541" cy="5375449"/>
          </a:xfrm>
        </p:spPr>
        <p:txBody>
          <a:bodyPr>
            <a:normAutofit/>
          </a:bodyPr>
          <a:lstStyle/>
          <a:p>
            <a:r>
              <a:rPr lang="en-US" dirty="0"/>
              <a:t>All </a:t>
            </a:r>
            <a:r>
              <a:rPr lang="en-US" dirty="0">
                <a:solidFill>
                  <a:srgbClr val="C00000"/>
                </a:solidFill>
              </a:rPr>
              <a:t>code management systems </a:t>
            </a:r>
            <a:r>
              <a:rPr lang="en-US" dirty="0"/>
              <a:t>are based around a </a:t>
            </a:r>
            <a:r>
              <a:rPr lang="en-US" dirty="0">
                <a:solidFill>
                  <a:srgbClr val="C00000"/>
                </a:solidFill>
              </a:rPr>
              <a:t>shared code repository </a:t>
            </a:r>
            <a:r>
              <a:rPr lang="en-US" dirty="0"/>
              <a:t>with a set of features that support code transfer, version storage and retrieval, branching and merging and maintaining version information.</a:t>
            </a:r>
          </a:p>
          <a:p>
            <a:r>
              <a:rPr lang="en-US" dirty="0">
                <a:solidFill>
                  <a:srgbClr val="C00000"/>
                </a:solidFill>
              </a:rPr>
              <a:t>Git</a:t>
            </a:r>
            <a:r>
              <a:rPr lang="en-US" dirty="0"/>
              <a:t> is a </a:t>
            </a:r>
            <a:r>
              <a:rPr lang="en-US" dirty="0">
                <a:solidFill>
                  <a:srgbClr val="C00000"/>
                </a:solidFill>
              </a:rPr>
              <a:t>distributed code management system </a:t>
            </a:r>
            <a:r>
              <a:rPr lang="en-US" dirty="0"/>
              <a:t>that is the most widely used system for software product development. Each developer works with their own copy of the repository which may be merged with the shared project repository.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C9E75-97FD-45D9-8ED3-955348887BB1}"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rPr>
              <a:t>Source: Ian Sommerville (2019), Engineering Software Products:  An Introduction to Modern Software Engineering, Pearson.</a:t>
            </a:r>
            <a:endParaRPr kumimoji="0" lang="es-E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27330325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698269" y="1144414"/>
            <a:ext cx="10740044" cy="5375449"/>
          </a:xfrm>
        </p:spPr>
        <p:txBody>
          <a:bodyPr>
            <a:normAutofit/>
          </a:bodyPr>
          <a:lstStyle/>
          <a:p>
            <a:r>
              <a:rPr lang="en-US" dirty="0">
                <a:solidFill>
                  <a:srgbClr val="C00000"/>
                </a:solidFill>
              </a:rPr>
              <a:t>DevOps</a:t>
            </a:r>
            <a:r>
              <a:rPr lang="en-US" dirty="0"/>
              <a:t> is the </a:t>
            </a:r>
            <a:r>
              <a:rPr lang="en-US" dirty="0">
                <a:solidFill>
                  <a:srgbClr val="C00000"/>
                </a:solidFill>
              </a:rPr>
              <a:t>integration of software development and the management</a:t>
            </a:r>
            <a:r>
              <a:rPr lang="en-US" dirty="0"/>
              <a:t> of that software once it has been deployed for use. The same team is responsible for development, deployment and software support.</a:t>
            </a:r>
          </a:p>
          <a:p>
            <a:r>
              <a:rPr lang="en-US" dirty="0">
                <a:solidFill>
                  <a:srgbClr val="C00000"/>
                </a:solidFill>
              </a:rPr>
              <a:t>The benefits of DevOps </a:t>
            </a:r>
            <a:r>
              <a:rPr lang="en-US" dirty="0"/>
              <a:t>are </a:t>
            </a:r>
            <a:r>
              <a:rPr lang="en-US" dirty="0">
                <a:solidFill>
                  <a:schemeClr val="accent1"/>
                </a:solidFill>
              </a:rPr>
              <a:t>faster deployment, reduced risk, faster repair of buggy code and more productive teams</a:t>
            </a:r>
            <a:r>
              <a:rPr lang="en-US" dirty="0"/>
              <a:t>.</a:t>
            </a:r>
          </a:p>
          <a:p>
            <a:r>
              <a:rPr lang="en-US" dirty="0">
                <a:solidFill>
                  <a:srgbClr val="C00000"/>
                </a:solidFill>
              </a:rPr>
              <a:t>Source code management </a:t>
            </a:r>
            <a:r>
              <a:rPr lang="en-US" dirty="0"/>
              <a:t>is essential to avoid changes made by different developers interfering with each other.</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C9E75-97FD-45D9-8ED3-955348887BB1}"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rPr>
              <a:t>Source: Ian Sommerville (2019), Engineering Software Products:  An Introduction to Modern Software Engineering, Pearson.</a:t>
            </a:r>
            <a:endParaRPr kumimoji="0" lang="es-E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39842642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748145" y="1144414"/>
            <a:ext cx="10607040" cy="5375449"/>
          </a:xfrm>
        </p:spPr>
        <p:txBody>
          <a:bodyPr>
            <a:noAutofit/>
          </a:bodyPr>
          <a:lstStyle/>
          <a:p>
            <a:r>
              <a:rPr lang="en-US" sz="2800" dirty="0">
                <a:solidFill>
                  <a:srgbClr val="C00000"/>
                </a:solidFill>
              </a:rPr>
              <a:t>Continuous integration </a:t>
            </a:r>
            <a:r>
              <a:rPr lang="en-US" sz="2800" dirty="0"/>
              <a:t>means that as soon as a change is committed to a project repository, it is integrated with existing code and a new version of the system is created for testing.</a:t>
            </a:r>
          </a:p>
          <a:p>
            <a:r>
              <a:rPr lang="en-US" sz="2800" dirty="0">
                <a:solidFill>
                  <a:srgbClr val="C00000"/>
                </a:solidFill>
              </a:rPr>
              <a:t>Automated system building tools </a:t>
            </a:r>
            <a:r>
              <a:rPr lang="en-US" sz="2800" dirty="0"/>
              <a:t>reduce the time needed to compile and integrate the system by only recompiling those components and their dependents that have changed.</a:t>
            </a:r>
          </a:p>
          <a:p>
            <a:r>
              <a:rPr lang="en-US" sz="2800" dirty="0">
                <a:solidFill>
                  <a:srgbClr val="C00000"/>
                </a:solidFill>
              </a:rPr>
              <a:t>Continuous deployment </a:t>
            </a:r>
            <a:r>
              <a:rPr lang="en-US" sz="2800" dirty="0"/>
              <a:t>means that as soon as a change is made, the deployed version of the system is automatically updated. This is only possible when the software product is delivered as a cloud-based service.</a:t>
            </a:r>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C9E75-97FD-45D9-8ED3-955348887BB1}"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rPr>
              <a:t>Source: Ian Sommerville (2019), Engineering Software Products:  An Introduction to Modern Software Engineering, Pearson.</a:t>
            </a:r>
            <a:endParaRPr kumimoji="0" lang="es-E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Summary</a:t>
            </a:r>
          </a:p>
        </p:txBody>
      </p:sp>
    </p:spTree>
    <p:extLst>
      <p:ext uri="{BB962C8B-B14F-4D97-AF65-F5344CB8AC3E}">
        <p14:creationId xmlns:p14="http://schemas.microsoft.com/office/powerpoint/2010/main" val="20287734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8480D8-C0FA-A940-9033-50DBEED74D6E}"/>
              </a:ext>
            </a:extLst>
          </p:cNvPr>
          <p:cNvSpPr>
            <a:spLocks noGrp="1"/>
          </p:cNvSpPr>
          <p:nvPr>
            <p:ph idx="1"/>
          </p:nvPr>
        </p:nvSpPr>
        <p:spPr>
          <a:xfrm>
            <a:off x="877823" y="1144414"/>
            <a:ext cx="10743370" cy="5375449"/>
          </a:xfrm>
        </p:spPr>
        <p:txBody>
          <a:bodyPr>
            <a:normAutofit/>
          </a:bodyPr>
          <a:lstStyle/>
          <a:p>
            <a:r>
              <a:rPr lang="en-US" dirty="0">
                <a:solidFill>
                  <a:srgbClr val="C00000"/>
                </a:solidFill>
              </a:rPr>
              <a:t>Infrastructure as code </a:t>
            </a:r>
            <a:r>
              <a:rPr lang="en-US" dirty="0"/>
              <a:t>means that the infrastructure (network, installed software, etc.) on which software executes is defined as a machine-readable model. Automated tools, such as Chef and Puppet, can provision servers based on the infrastructure model.</a:t>
            </a:r>
          </a:p>
          <a:p>
            <a:r>
              <a:rPr lang="en-US" dirty="0">
                <a:solidFill>
                  <a:srgbClr val="C00000"/>
                </a:solidFill>
              </a:rPr>
              <a:t>Measurement</a:t>
            </a:r>
            <a:r>
              <a:rPr lang="en-US" dirty="0"/>
              <a:t> is </a:t>
            </a:r>
            <a:r>
              <a:rPr lang="en-US" dirty="0">
                <a:solidFill>
                  <a:srgbClr val="C00000"/>
                </a:solidFill>
              </a:rPr>
              <a:t>a fundamental principle of DevOps</a:t>
            </a:r>
            <a:r>
              <a:rPr lang="en-US" dirty="0"/>
              <a:t>. You may make both process and product measurements. </a:t>
            </a:r>
            <a:r>
              <a:rPr lang="en-US" dirty="0">
                <a:solidFill>
                  <a:srgbClr val="C00000"/>
                </a:solidFill>
              </a:rPr>
              <a:t>Important process metrics </a:t>
            </a:r>
            <a:r>
              <a:rPr lang="en-US" dirty="0"/>
              <a:t>are </a:t>
            </a:r>
            <a:r>
              <a:rPr lang="en-US" dirty="0">
                <a:solidFill>
                  <a:srgbClr val="C00000"/>
                </a:solidFill>
              </a:rPr>
              <a:t>deployment frequency, percentage of failed deployments, and mean time to recovery from failure</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8C9E75-97FD-45D9-8ED3-955348887BB1}"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10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rPr>
              <a:t>Source: Ian Sommerville (2019), Engineering Software Products:  An Introduction to Modern Software Engineering, Pearson.</a:t>
            </a:r>
            <a:endParaRPr kumimoji="0" lang="es-ES" altLang="zh-TW" sz="10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a:solidFill>
                  <a:schemeClr val="accent1"/>
                </a:solidFill>
              </a:rPr>
              <a:t>Summary</a:t>
            </a:r>
            <a:endParaRPr lang="en-US" dirty="0">
              <a:solidFill>
                <a:schemeClr val="accent1"/>
              </a:solidFill>
            </a:endParaRPr>
          </a:p>
        </p:txBody>
      </p:sp>
    </p:spTree>
    <p:extLst>
      <p:ext uri="{BB962C8B-B14F-4D97-AF65-F5344CB8AC3E}">
        <p14:creationId xmlns:p14="http://schemas.microsoft.com/office/powerpoint/2010/main" val="37420354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6CD1-696A-CA40-B3EB-C1207E905677}"/>
              </a:ext>
            </a:extLst>
          </p:cNvPr>
          <p:cNvSpPr>
            <a:spLocks noGrp="1"/>
          </p:cNvSpPr>
          <p:nvPr>
            <p:ph type="title"/>
          </p:nvPr>
        </p:nvSpPr>
        <p:spPr>
          <a:xfrm>
            <a:off x="1981200" y="130622"/>
            <a:ext cx="8229600" cy="850106"/>
          </a:xfrm>
        </p:spPr>
        <p:txBody>
          <a:bodyPr/>
          <a:lstStyle/>
          <a:p>
            <a:r>
              <a:rPr lang="en-US" dirty="0"/>
              <a:t>References</a:t>
            </a:r>
          </a:p>
        </p:txBody>
      </p:sp>
      <p:sp>
        <p:nvSpPr>
          <p:cNvPr id="3" name="Content Placeholder 2">
            <a:extLst>
              <a:ext uri="{FF2B5EF4-FFF2-40B4-BE49-F238E27FC236}">
                <a16:creationId xmlns:a16="http://schemas.microsoft.com/office/drawing/2014/main" id="{679ED885-E96F-814E-9AE3-6B89308F3B0A}"/>
              </a:ext>
            </a:extLst>
          </p:cNvPr>
          <p:cNvSpPr>
            <a:spLocks noGrp="1"/>
          </p:cNvSpPr>
          <p:nvPr>
            <p:ph idx="1"/>
          </p:nvPr>
        </p:nvSpPr>
        <p:spPr>
          <a:xfrm>
            <a:off x="665017" y="980728"/>
            <a:ext cx="10626437" cy="5746650"/>
          </a:xfrm>
        </p:spPr>
        <p:txBody>
          <a:bodyPr>
            <a:normAutofit fontScale="62500" lnSpcReduction="20000"/>
          </a:bodyPr>
          <a:lstStyle/>
          <a:p>
            <a:pPr>
              <a:lnSpc>
                <a:spcPct val="120000"/>
              </a:lnSpc>
              <a:spcAft>
                <a:spcPts val="300"/>
              </a:spcAft>
            </a:pPr>
            <a:r>
              <a:rPr lang="en-US" altLang="zh-TW" sz="2400" b="0" dirty="0"/>
              <a:t>Ian Sommerville (2019), Engineering Software Products: An Introduction to Modern Software Engineering, Pearson.</a:t>
            </a:r>
          </a:p>
          <a:p>
            <a:pPr>
              <a:lnSpc>
                <a:spcPct val="120000"/>
              </a:lnSpc>
              <a:spcAft>
                <a:spcPts val="300"/>
              </a:spcAft>
            </a:pPr>
            <a:r>
              <a:rPr lang="en-US" altLang="zh-TW" sz="2400" b="0" dirty="0"/>
              <a:t>Ian Sommerville (2015), Software Engineering, 10th Edition, Pearson.</a:t>
            </a:r>
          </a:p>
          <a:p>
            <a:pPr>
              <a:lnSpc>
                <a:spcPct val="120000"/>
              </a:lnSpc>
              <a:spcAft>
                <a:spcPts val="300"/>
              </a:spcAft>
            </a:pPr>
            <a:r>
              <a:rPr lang="en-US" altLang="zh-TW" sz="2400" b="0" dirty="0"/>
              <a:t>Titus Winters, Tom Manshreck, and Hyrum Wright (2020), Software Engineering at Google: Lessons Learned from Programming Over Time, O'Reilly Media.</a:t>
            </a:r>
          </a:p>
          <a:p>
            <a:pPr>
              <a:lnSpc>
                <a:spcPct val="120000"/>
              </a:lnSpc>
              <a:spcAft>
                <a:spcPts val="300"/>
              </a:spcAft>
            </a:pPr>
            <a:r>
              <a:rPr lang="en-US" sz="2400" b="0" dirty="0"/>
              <a:t>Project Management Institute (2021), A Guide to the Project Management Body of Knowledge (PMBOK Guide) – Seventh Edition and The Standard for Project Management, PMI.</a:t>
            </a:r>
          </a:p>
          <a:p>
            <a:pPr>
              <a:lnSpc>
                <a:spcPct val="120000"/>
              </a:lnSpc>
              <a:spcAft>
                <a:spcPts val="300"/>
              </a:spcAft>
            </a:pPr>
            <a:r>
              <a:rPr lang="en-US" sz="2400" b="0" dirty="0"/>
              <a:t>Project Management Institute (2017), A Guide to the Project Management Body of Knowledge (PMBOK Guide), Sixth Edition, Project Management Institute.</a:t>
            </a:r>
          </a:p>
          <a:p>
            <a:pPr>
              <a:lnSpc>
                <a:spcPct val="120000"/>
              </a:lnSpc>
              <a:spcAft>
                <a:spcPts val="300"/>
              </a:spcAft>
            </a:pPr>
            <a:r>
              <a:rPr lang="en-US" sz="2400" b="0" dirty="0"/>
              <a:t>Project Management Institute (2017), Agile Practice Guide, Project Management Institute.</a:t>
            </a:r>
          </a:p>
          <a:p>
            <a:pPr>
              <a:lnSpc>
                <a:spcPct val="120000"/>
              </a:lnSpc>
              <a:spcAft>
                <a:spcPts val="300"/>
              </a:spcAft>
            </a:pPr>
            <a:r>
              <a:rPr lang="en-US" sz="2400" b="0" dirty="0"/>
              <a:t>Nesreen Otoum and Nuha Elkhalili.(2026) "Methods and Techniques of Agentic Software Engineering: A Systematic Literature Review." IEEE Access 14 (2026): 7443-7465.</a:t>
            </a:r>
          </a:p>
          <a:p>
            <a:pPr>
              <a:lnSpc>
                <a:spcPct val="120000"/>
              </a:lnSpc>
              <a:spcAft>
                <a:spcPts val="300"/>
              </a:spcAft>
            </a:pPr>
            <a:r>
              <a:rPr lang="en-US" sz="2400" b="0" dirty="0"/>
              <a:t>Lakshana </a:t>
            </a:r>
            <a:r>
              <a:rPr lang="en-US" sz="2400" b="0" dirty="0" err="1"/>
              <a:t>Iruni</a:t>
            </a:r>
            <a:r>
              <a:rPr lang="en-US" sz="2400" b="0" dirty="0"/>
              <a:t> </a:t>
            </a:r>
            <a:r>
              <a:rPr lang="en-US" sz="2400" b="0" dirty="0" err="1"/>
              <a:t>Assalaarachchi</a:t>
            </a:r>
            <a:r>
              <a:rPr lang="en-US" sz="2400" b="0" dirty="0"/>
              <a:t>, Zainab Masood, Rashina Hoda, and John Grundy. (2026) "Toward Agentic Software Project Management: A Vision and Roadmap." </a:t>
            </a:r>
            <a:r>
              <a:rPr lang="en-US" sz="2400" b="0" dirty="0" err="1"/>
              <a:t>arXiv</a:t>
            </a:r>
            <a:r>
              <a:rPr lang="en-US" sz="2400" b="0" dirty="0"/>
              <a:t> preprint arXiv:2601.16392 (2026).</a:t>
            </a:r>
          </a:p>
          <a:p>
            <a:pPr>
              <a:lnSpc>
                <a:spcPct val="120000"/>
              </a:lnSpc>
              <a:spcAft>
                <a:spcPts val="300"/>
              </a:spcAft>
            </a:pPr>
            <a:r>
              <a:rPr lang="en-US" sz="2400" b="0" dirty="0"/>
              <a:t>Deepak Babu </a:t>
            </a:r>
            <a:r>
              <a:rPr lang="en-US" sz="2400" b="0" dirty="0" err="1"/>
              <a:t>Piskala</a:t>
            </a:r>
            <a:r>
              <a:rPr lang="en-US" sz="2400" b="0" dirty="0"/>
              <a:t>. (2026) "Spec-Driven Development: From Code to Contract in the Age of AI Coding Assistants." </a:t>
            </a:r>
            <a:r>
              <a:rPr lang="en-US" sz="2400" b="0" dirty="0" err="1"/>
              <a:t>arXiv</a:t>
            </a:r>
            <a:r>
              <a:rPr lang="en-US" sz="2400" b="0" dirty="0"/>
              <a:t> preprint arXiv:2602.00180 (2026).</a:t>
            </a:r>
          </a:p>
          <a:p>
            <a:pPr>
              <a:lnSpc>
                <a:spcPct val="120000"/>
              </a:lnSpc>
              <a:spcAft>
                <a:spcPts val="300"/>
              </a:spcAft>
            </a:pPr>
            <a:r>
              <a:rPr lang="en-US" sz="2400" b="0" dirty="0"/>
              <a:t>NVIDIA DLI (2026), Building RAG Agents with LLMs, </a:t>
            </a:r>
            <a:br>
              <a:rPr lang="en-US" sz="2400" b="0" dirty="0"/>
            </a:br>
            <a:r>
              <a:rPr lang="en-US" sz="2400" b="0" dirty="0">
                <a:hlinkClick r:id="rId2"/>
              </a:rPr>
              <a:t>https://learn.nvidia.com/courses/course-detail?course_id=course-v1:DLI+S-FX-15+V1</a:t>
            </a:r>
            <a:endParaRPr lang="en-US" sz="2400" b="0" dirty="0"/>
          </a:p>
          <a:p>
            <a:pPr>
              <a:lnSpc>
                <a:spcPct val="120000"/>
              </a:lnSpc>
              <a:spcAft>
                <a:spcPts val="300"/>
              </a:spcAft>
            </a:pPr>
            <a:r>
              <a:rPr lang="en-US" sz="2400" b="0" dirty="0"/>
              <a:t>NVIDIA DLI (2026), Generative AI with Diffusion Models, </a:t>
            </a:r>
            <a:br>
              <a:rPr lang="en-US" sz="2400" b="0" dirty="0"/>
            </a:br>
            <a:r>
              <a:rPr lang="en-US" sz="2400" b="0" dirty="0">
                <a:hlinkClick r:id="rId3"/>
              </a:rPr>
              <a:t>https://learn.nvidia.com/courses/course-detail?course_id=course-v1:DLI+S-FX-14+V1</a:t>
            </a:r>
            <a:endParaRPr lang="en-US" sz="2400" b="0" dirty="0"/>
          </a:p>
          <a:p>
            <a:pPr>
              <a:lnSpc>
                <a:spcPct val="120000"/>
              </a:lnSpc>
              <a:spcAft>
                <a:spcPts val="300"/>
              </a:spcAft>
            </a:pPr>
            <a:r>
              <a:rPr lang="en-US" sz="2400" b="0" dirty="0"/>
              <a:t>NVIDIA DLI (2026), Building Agentic AI Applications with LLMs, </a:t>
            </a:r>
            <a:br>
              <a:rPr lang="en-US" sz="2400" b="0" dirty="0"/>
            </a:br>
            <a:r>
              <a:rPr lang="en-US" sz="2400" b="0" dirty="0">
                <a:hlinkClick r:id="rId4"/>
              </a:rPr>
              <a:t>https://learn.nvidia.com/courses/course-detail?course_id=course-v1:DLI+S-FX-41+V1</a:t>
            </a:r>
            <a:endParaRPr lang="en-US" sz="2400" b="0" dirty="0"/>
          </a:p>
        </p:txBody>
      </p:sp>
      <p:sp>
        <p:nvSpPr>
          <p:cNvPr id="4" name="Slide Number Placeholder 3">
            <a:extLst>
              <a:ext uri="{FF2B5EF4-FFF2-40B4-BE49-F238E27FC236}">
                <a16:creationId xmlns:a16="http://schemas.microsoft.com/office/drawing/2014/main" id="{090F3B1F-C2FF-D84E-9715-5239A416A00D}"/>
              </a:ext>
            </a:extLst>
          </p:cNvPr>
          <p:cNvSpPr>
            <a:spLocks noGrp="1"/>
          </p:cNvSpPr>
          <p:nvPr>
            <p:ph type="sldNum" sz="quarter" idx="12"/>
          </p:nvPr>
        </p:nvSpPr>
        <p:spPr/>
        <p:txBody>
          <a:bodyPr/>
          <a:lstStyle/>
          <a:p>
            <a:pPr>
              <a:defRPr/>
            </a:pPr>
            <a:fld id="{E78C9E75-97FD-45D9-8ED3-955348887BB1}" type="slidenum">
              <a:rPr lang="zh-TW" altLang="en-US" smtClean="0"/>
              <a:pPr>
                <a:defRPr/>
              </a:pPr>
              <a:t>85</a:t>
            </a:fld>
            <a:endParaRPr lang="zh-TW" altLang="en-US"/>
          </a:p>
        </p:txBody>
      </p:sp>
    </p:spTree>
    <p:extLst>
      <p:ext uri="{BB962C8B-B14F-4D97-AF65-F5344CB8AC3E}">
        <p14:creationId xmlns:p14="http://schemas.microsoft.com/office/powerpoint/2010/main" val="1045184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normAutofit fontScale="90000"/>
          </a:bodyPr>
          <a:lstStyle/>
          <a:p>
            <a:r>
              <a:rPr lang="en-US" altLang="zh-TW" dirty="0">
                <a:solidFill>
                  <a:schemeClr val="accent1"/>
                </a:solidFill>
              </a:rPr>
              <a:t>Information Management (MIS)</a:t>
            </a:r>
            <a:br>
              <a:rPr lang="en-US" altLang="zh-TW" dirty="0">
                <a:solidFill>
                  <a:schemeClr val="accent1"/>
                </a:solidFill>
              </a:rPr>
            </a:br>
            <a:r>
              <a:rPr lang="en-US" altLang="zh-TW" dirty="0">
                <a:solidFill>
                  <a:schemeClr val="accent1"/>
                </a:solidFill>
              </a:rPr>
              <a:t>Information Systems</a:t>
            </a:r>
            <a:endParaRPr lang="zh-TW" altLang="en-US" dirty="0">
              <a:solidFill>
                <a:schemeClr val="accent1"/>
              </a:solidFill>
            </a:endParaRPr>
          </a:p>
        </p:txBody>
      </p:sp>
      <p:sp>
        <p:nvSpPr>
          <p:cNvPr id="4" name="投影片編號版面配置區 3"/>
          <p:cNvSpPr>
            <a:spLocks noGrp="1"/>
          </p:cNvSpPr>
          <p:nvPr>
            <p:ph type="sldNum" sz="quarter" idx="12"/>
          </p:nvPr>
        </p:nvSpPr>
        <p:spPr/>
        <p:txBody>
          <a:bodyPr/>
          <a:lstStyle/>
          <a:p>
            <a:pPr>
              <a:defRPr/>
            </a:pPr>
            <a:fld id="{5DB3F112-14A5-4234-9468-B1413C10EC68}" type="slidenum">
              <a:rPr lang="zh-TW" altLang="en-US" smtClean="0"/>
              <a:pPr>
                <a:defRPr/>
              </a:pPr>
              <a:t>9</a:t>
            </a:fld>
            <a:endParaRPr lang="zh-TW" altLang="en-US"/>
          </a:p>
        </p:txBody>
      </p:sp>
      <p:sp>
        <p:nvSpPr>
          <p:cNvPr id="6"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grpSp>
        <p:nvGrpSpPr>
          <p:cNvPr id="5" name="Group 4">
            <a:extLst>
              <a:ext uri="{FF2B5EF4-FFF2-40B4-BE49-F238E27FC236}">
                <a16:creationId xmlns:a16="http://schemas.microsoft.com/office/drawing/2014/main" id="{169BA17A-1078-BC4C-853D-8C205557F940}"/>
              </a:ext>
            </a:extLst>
          </p:cNvPr>
          <p:cNvGrpSpPr/>
          <p:nvPr/>
        </p:nvGrpSpPr>
        <p:grpSpPr>
          <a:xfrm>
            <a:off x="3025370" y="1619333"/>
            <a:ext cx="5840065" cy="4819650"/>
            <a:chOff x="3025370" y="1619333"/>
            <a:chExt cx="5840065" cy="4819650"/>
          </a:xfrm>
        </p:grpSpPr>
        <p:sp>
          <p:nvSpPr>
            <p:cNvPr id="2" name="Pie 1">
              <a:extLst>
                <a:ext uri="{FF2B5EF4-FFF2-40B4-BE49-F238E27FC236}">
                  <a16:creationId xmlns:a16="http://schemas.microsoft.com/office/drawing/2014/main" id="{980DE626-363D-AD4B-B35A-608FB83FBE07}"/>
                </a:ext>
              </a:extLst>
            </p:cNvPr>
            <p:cNvSpPr/>
            <p:nvPr/>
          </p:nvSpPr>
          <p:spPr>
            <a:xfrm>
              <a:off x="3025370" y="1619333"/>
              <a:ext cx="5840065" cy="4819650"/>
            </a:xfrm>
            <a:prstGeom prst="pie">
              <a:avLst>
                <a:gd name="adj1" fmla="val 9122187"/>
                <a:gd name="adj2" fmla="val 1625075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tx1"/>
                </a:solidFill>
              </a:endParaRPr>
            </a:p>
          </p:txBody>
        </p:sp>
        <p:sp>
          <p:nvSpPr>
            <p:cNvPr id="7" name="Pie 6">
              <a:extLst>
                <a:ext uri="{FF2B5EF4-FFF2-40B4-BE49-F238E27FC236}">
                  <a16:creationId xmlns:a16="http://schemas.microsoft.com/office/drawing/2014/main" id="{45C0A829-B8EE-574B-8EF0-2969E87D30EC}"/>
                </a:ext>
              </a:extLst>
            </p:cNvPr>
            <p:cNvSpPr/>
            <p:nvPr/>
          </p:nvSpPr>
          <p:spPr>
            <a:xfrm>
              <a:off x="3025370" y="1619333"/>
              <a:ext cx="5840065" cy="4819650"/>
            </a:xfrm>
            <a:prstGeom prst="pie">
              <a:avLst>
                <a:gd name="adj1" fmla="val 16232190"/>
                <a:gd name="adj2" fmla="val 210231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8" name="Pie 7">
              <a:extLst>
                <a:ext uri="{FF2B5EF4-FFF2-40B4-BE49-F238E27FC236}">
                  <a16:creationId xmlns:a16="http://schemas.microsoft.com/office/drawing/2014/main" id="{1B4DB169-7FF5-E74A-97C5-1FB7E79B1EB0}"/>
                </a:ext>
              </a:extLst>
            </p:cNvPr>
            <p:cNvSpPr/>
            <p:nvPr/>
          </p:nvSpPr>
          <p:spPr>
            <a:xfrm>
              <a:off x="3025370" y="1619333"/>
              <a:ext cx="5840065" cy="4819650"/>
            </a:xfrm>
            <a:prstGeom prst="pie">
              <a:avLst>
                <a:gd name="adj1" fmla="val 2080744"/>
                <a:gd name="adj2" fmla="val 913622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4D9CCA30-DD3F-5C4D-9698-8798D8CE6795}"/>
                </a:ext>
              </a:extLst>
            </p:cNvPr>
            <p:cNvSpPr txBox="1"/>
            <p:nvPr/>
          </p:nvSpPr>
          <p:spPr>
            <a:xfrm>
              <a:off x="3625846" y="2829879"/>
              <a:ext cx="1935530"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Organizations</a:t>
              </a:r>
            </a:p>
          </p:txBody>
        </p:sp>
        <p:sp>
          <p:nvSpPr>
            <p:cNvPr id="10" name="TextBox 9">
              <a:extLst>
                <a:ext uri="{FF2B5EF4-FFF2-40B4-BE49-F238E27FC236}">
                  <a16:creationId xmlns:a16="http://schemas.microsoft.com/office/drawing/2014/main" id="{42FE4F71-4724-BC46-81C5-E9F98FBDB877}"/>
                </a:ext>
              </a:extLst>
            </p:cNvPr>
            <p:cNvSpPr txBox="1"/>
            <p:nvPr/>
          </p:nvSpPr>
          <p:spPr>
            <a:xfrm>
              <a:off x="6577567" y="2862524"/>
              <a:ext cx="1621598"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Technology</a:t>
              </a:r>
            </a:p>
          </p:txBody>
        </p:sp>
        <p:sp>
          <p:nvSpPr>
            <p:cNvPr id="11" name="TextBox 10">
              <a:extLst>
                <a:ext uri="{FF2B5EF4-FFF2-40B4-BE49-F238E27FC236}">
                  <a16:creationId xmlns:a16="http://schemas.microsoft.com/office/drawing/2014/main" id="{91E22CEF-69DF-E04F-AD26-7A494561AB6F}"/>
                </a:ext>
              </a:extLst>
            </p:cNvPr>
            <p:cNvSpPr txBox="1"/>
            <p:nvPr/>
          </p:nvSpPr>
          <p:spPr>
            <a:xfrm>
              <a:off x="4996969" y="5309305"/>
              <a:ext cx="1896866"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Management</a:t>
              </a:r>
            </a:p>
          </p:txBody>
        </p:sp>
        <p:sp>
          <p:nvSpPr>
            <p:cNvPr id="3" name="Oval 2">
              <a:extLst>
                <a:ext uri="{FF2B5EF4-FFF2-40B4-BE49-F238E27FC236}">
                  <a16:creationId xmlns:a16="http://schemas.microsoft.com/office/drawing/2014/main" id="{FE4F645F-4B34-A94C-9CF1-0097999B5998}"/>
                </a:ext>
              </a:extLst>
            </p:cNvPr>
            <p:cNvSpPr/>
            <p:nvPr/>
          </p:nvSpPr>
          <p:spPr>
            <a:xfrm>
              <a:off x="4943568" y="3212578"/>
              <a:ext cx="2003668" cy="1633161"/>
            </a:xfrm>
            <a:prstGeom prst="ellipse">
              <a:avLst/>
            </a:prstGeom>
            <a:solidFill>
              <a:srgbClr val="FFC000"/>
            </a:solidFill>
            <a:ln w="38100">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B03F82C4-0DD5-174A-A9EE-FB30DEE20751}"/>
                </a:ext>
              </a:extLst>
            </p:cNvPr>
            <p:cNvSpPr txBox="1"/>
            <p:nvPr/>
          </p:nvSpPr>
          <p:spPr>
            <a:xfrm>
              <a:off x="5042891" y="3654310"/>
              <a:ext cx="1828800"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Information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Systems</a:t>
              </a:r>
            </a:p>
          </p:txBody>
        </p:sp>
      </p:grpSp>
    </p:spTree>
    <p:extLst>
      <p:ext uri="{BB962C8B-B14F-4D97-AF65-F5344CB8AC3E}">
        <p14:creationId xmlns:p14="http://schemas.microsoft.com/office/powerpoint/2010/main" val="1523039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22584</TotalTime>
  <Words>6161</Words>
  <Application>Microsoft Macintosh PowerPoint</Application>
  <PresentationFormat>Widescreen</PresentationFormat>
  <Paragraphs>1001</Paragraphs>
  <Slides>85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85</vt:i4>
      </vt:variant>
    </vt:vector>
  </HeadingPairs>
  <TitlesOfParts>
    <vt:vector size="89" baseType="lpstr">
      <vt:lpstr>Arial</vt:lpstr>
      <vt:lpstr>Calibri</vt:lpstr>
      <vt:lpstr>Times New Roman</vt:lpstr>
      <vt:lpstr>Office Theme</vt:lpstr>
      <vt:lpstr>DevOps and Code Management:  Code management and DevOps automation</vt:lpstr>
      <vt:lpstr>Syllabus</vt:lpstr>
      <vt:lpstr>Syllabus</vt:lpstr>
      <vt:lpstr>Syllabus</vt:lpstr>
      <vt:lpstr>DevOps and  Code Management:  Code management and  DevOps automation</vt:lpstr>
      <vt:lpstr>Software Engineering  and  Project Management</vt:lpstr>
      <vt:lpstr>Agentic Coding Software Development Lifecycle</vt:lpstr>
      <vt:lpstr>Information Management    Management  Information Systems (MIS)  Information Systems</vt:lpstr>
      <vt:lpstr>Information Management (MIS) Information Systems</vt:lpstr>
      <vt:lpstr>Fundamental MIS Concepts</vt:lpstr>
      <vt:lpstr>Business Model</vt:lpstr>
      <vt:lpstr>Project-based software engineering</vt:lpstr>
      <vt:lpstr>Product software engineering</vt:lpstr>
      <vt:lpstr>Software execution models</vt:lpstr>
      <vt:lpstr>Product management concerns</vt:lpstr>
      <vt:lpstr>Technical interactions of  product managers</vt:lpstr>
      <vt:lpstr>Software Development Life Cycle (SDLC) The waterfall model</vt:lpstr>
      <vt:lpstr>Plan-based and Agile development</vt:lpstr>
      <vt:lpstr>The Continuum of Life Cycles</vt:lpstr>
      <vt:lpstr>Predictive Life Cycle</vt:lpstr>
      <vt:lpstr>Iterative Life Cycle</vt:lpstr>
      <vt:lpstr>A Life Cycle of  Varying-Sized Increments</vt:lpstr>
      <vt:lpstr>Iteration-Based and Flow-Based Agile Life Cycles</vt:lpstr>
      <vt:lpstr>From personas to features</vt:lpstr>
      <vt:lpstr>Multi-tier client-server architecture</vt:lpstr>
      <vt:lpstr>Service-oriented Architecture</vt:lpstr>
      <vt:lpstr>VM</vt:lpstr>
      <vt:lpstr>Everything as a service</vt:lpstr>
      <vt:lpstr>Software as a service</vt:lpstr>
      <vt:lpstr>Microservices architecture –  key design questions</vt:lpstr>
      <vt:lpstr>Types of security threat</vt:lpstr>
      <vt:lpstr>Software product quality attributes</vt:lpstr>
      <vt:lpstr>A refactoring process</vt:lpstr>
      <vt:lpstr>Functional testing</vt:lpstr>
      <vt:lpstr>Test-driven development (TDD)</vt:lpstr>
      <vt:lpstr>DevOps</vt:lpstr>
      <vt:lpstr>Code management and DevOps</vt:lpstr>
      <vt:lpstr>DevOps and  Code Management:  Code management and  DevOps automation</vt:lpstr>
      <vt:lpstr>Outline</vt:lpstr>
      <vt:lpstr>DevOps</vt:lpstr>
      <vt:lpstr>Agentic DevOps Evolution</vt:lpstr>
      <vt:lpstr>Agentic DevOps (AgentOps)  Pipeline Architecture</vt:lpstr>
      <vt:lpstr>Agnetic DevOps (AgentOps)</vt:lpstr>
      <vt:lpstr>Software Professionals in the Agentic Era</vt:lpstr>
      <vt:lpstr>Google Gemini 3.5, Claude Opus 4.7, GPT 5.5</vt:lpstr>
      <vt:lpstr>Google Gemini 3.5, Claude Opus 4.7, GPT 5.5</vt:lpstr>
      <vt:lpstr>Google Gemini 3.5, Claude Opus 4.7, GPT 5.5</vt:lpstr>
      <vt:lpstr>PowerPoint Presentation</vt:lpstr>
      <vt:lpstr>PowerPoint Presentation</vt:lpstr>
      <vt:lpstr>PowerPoint Presentation</vt:lpstr>
      <vt:lpstr>PowerPoint Presentation</vt:lpstr>
      <vt:lpstr>Google Antigravity, Claude Code, OpenAI Codex Gemini Spark, Claude Cowork </vt:lpstr>
      <vt:lpstr>PowerPoint Presentation</vt:lpstr>
      <vt:lpstr>Software support</vt:lpstr>
      <vt:lpstr>Software Development,  release and support</vt:lpstr>
      <vt:lpstr>DevOps</vt:lpstr>
      <vt:lpstr>DevOps</vt:lpstr>
      <vt:lpstr>DevOps</vt:lpstr>
      <vt:lpstr>DevOps principles</vt:lpstr>
      <vt:lpstr>Benefits of DevOps</vt:lpstr>
      <vt:lpstr>Code management</vt:lpstr>
      <vt:lpstr>Code management</vt:lpstr>
      <vt:lpstr>Code management and DevOps</vt:lpstr>
      <vt:lpstr>Code management and DevOps</vt:lpstr>
      <vt:lpstr>Code management fundamentals</vt:lpstr>
      <vt:lpstr>Code repository</vt:lpstr>
      <vt:lpstr>Code repository</vt:lpstr>
      <vt:lpstr>Features of  code management systems</vt:lpstr>
      <vt:lpstr>Git</vt:lpstr>
      <vt:lpstr>PowerPoint Presentation</vt:lpstr>
      <vt:lpstr>Benefits of  distributed code management</vt:lpstr>
      <vt:lpstr>Branching and merging</vt:lpstr>
      <vt:lpstr>Branching and merging</vt:lpstr>
      <vt:lpstr>DevOps automation</vt:lpstr>
      <vt:lpstr>Aspects of DevOps automation</vt:lpstr>
      <vt:lpstr>Characteristics of  infrastructure as code</vt:lpstr>
      <vt:lpstr>DevOps measurement</vt:lpstr>
      <vt:lpstr>Automating measurement</vt:lpstr>
      <vt:lpstr>Metrics used in the  DevOps scorecard</vt:lpstr>
      <vt:lpstr>Summary</vt:lpstr>
      <vt:lpstr>Summary</vt:lpstr>
      <vt:lpstr>Summary</vt:lpstr>
      <vt:lpstr>Summary</vt:lpstr>
      <vt:lpstr>Summary</vt:lpstr>
      <vt:lpstr>References</vt:lpstr>
    </vt:vector>
  </TitlesOfParts>
  <Manager/>
  <Company>National Taipei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dc:title>
  <dc:subject/>
  <dc:creator>Min-Yuh Day</dc:creator>
  <cp:keywords>Software Engineering</cp:keywords>
  <dc:description>Software Engineering</dc:description>
  <cp:lastModifiedBy>MYDAY</cp:lastModifiedBy>
  <cp:revision>799</cp:revision>
  <cp:lastPrinted>2020-12-23T14:44:17Z</cp:lastPrinted>
  <dcterms:created xsi:type="dcterms:W3CDTF">2019-09-12T03:09:52Z</dcterms:created>
  <dcterms:modified xsi:type="dcterms:W3CDTF">2026-05-27T00:22:38Z</dcterms:modified>
  <cp:category/>
</cp:coreProperties>
</file>